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9" r:id="rId4"/>
    <p:sldId id="260" r:id="rId5"/>
    <p:sldId id="261" r:id="rId6"/>
    <p:sldId id="262" r:id="rId7"/>
    <p:sldId id="263" r:id="rId8"/>
    <p:sldId id="264" r:id="rId9"/>
    <p:sldId id="266"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88" d="100"/>
          <a:sy n="88" d="100"/>
        </p:scale>
        <p:origin x="49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4230558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1461510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200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160262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11325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827626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907323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59610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68103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9E0AE6-E62B-4F7D-B66A-0E142B388EAE}"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325793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491260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C9E0AE6-E62B-4F7D-B66A-0E142B388EAE}" type="datetimeFigureOut">
              <a:rPr lang="tr-TR" smtClean="0"/>
              <a:t>12.12.2020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71940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C9E0AE6-E62B-4F7D-B66A-0E142B388EAE}" type="datetimeFigureOut">
              <a:rPr lang="tr-TR" smtClean="0"/>
              <a:t>12.12.2020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85319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E0AE6-E62B-4F7D-B66A-0E142B388EAE}" type="datetimeFigureOut">
              <a:rPr lang="tr-TR" smtClean="0"/>
              <a:t>12.12.2020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3992480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4229330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C9E0AE6-E62B-4F7D-B66A-0E142B388EAE}"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E0029D5-62BA-4E0D-B838-DF02B1E94796}" type="slidenum">
              <a:rPr lang="tr-TR" smtClean="0"/>
              <a:t>‹#›</a:t>
            </a:fld>
            <a:endParaRPr lang="tr-TR"/>
          </a:p>
        </p:txBody>
      </p:sp>
    </p:spTree>
    <p:extLst>
      <p:ext uri="{BB962C8B-B14F-4D97-AF65-F5344CB8AC3E}">
        <p14:creationId xmlns:p14="http://schemas.microsoft.com/office/powerpoint/2010/main" val="2319302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9E0AE6-E62B-4F7D-B66A-0E142B388EAE}" type="datetimeFigureOut">
              <a:rPr lang="tr-TR" smtClean="0"/>
              <a:t>12.12.2020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0029D5-62BA-4E0D-B838-DF02B1E94796}" type="slidenum">
              <a:rPr lang="tr-TR" smtClean="0"/>
              <a:t>‹#›</a:t>
            </a:fld>
            <a:endParaRPr lang="tr-TR"/>
          </a:p>
        </p:txBody>
      </p:sp>
    </p:spTree>
    <p:extLst>
      <p:ext uri="{BB962C8B-B14F-4D97-AF65-F5344CB8AC3E}">
        <p14:creationId xmlns:p14="http://schemas.microsoft.com/office/powerpoint/2010/main" val="816628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70560" y="1662294"/>
            <a:ext cx="9144000" cy="2387600"/>
          </a:xfrm>
        </p:spPr>
        <p:txBody>
          <a:bodyPr>
            <a:noAutofit/>
          </a:bodyPr>
          <a:lstStyle/>
          <a:p>
            <a:pPr algn="ctr"/>
            <a:r>
              <a:rPr lang="tr-TR" b="1" dirty="0" smtClean="0"/>
              <a:t>HASTA ÇOCUĞA YÖNELİK DESTEK PROGRAM HAZIRLAMA</a:t>
            </a:r>
            <a:endParaRPr lang="tr-TR" b="1" dirty="0"/>
          </a:p>
        </p:txBody>
      </p:sp>
      <p:sp>
        <p:nvSpPr>
          <p:cNvPr id="3" name="Alt Başlık 2"/>
          <p:cNvSpPr>
            <a:spLocks noGrp="1"/>
          </p:cNvSpPr>
          <p:nvPr>
            <p:ph type="subTitle" idx="1"/>
          </p:nvPr>
        </p:nvSpPr>
        <p:spPr>
          <a:xfrm>
            <a:off x="740229" y="4647066"/>
            <a:ext cx="9144000" cy="1655762"/>
          </a:xfrm>
        </p:spPr>
        <p:txBody>
          <a:bodyPr>
            <a:normAutofit/>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Ankara Üniversitesi</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endParaRPr lang="tr-TR" dirty="0"/>
          </a:p>
        </p:txBody>
      </p:sp>
    </p:spTree>
    <p:extLst>
      <p:ext uri="{BB962C8B-B14F-4D97-AF65-F5344CB8AC3E}">
        <p14:creationId xmlns:p14="http://schemas.microsoft.com/office/powerpoint/2010/main" val="1410462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590" y="624110"/>
            <a:ext cx="9866812" cy="644650"/>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679270" y="1689463"/>
            <a:ext cx="9379132" cy="4221758"/>
          </a:xfrm>
        </p:spPr>
        <p:txBody>
          <a:bodyPr/>
          <a:lstStyle/>
          <a:p>
            <a:pPr algn="just"/>
            <a:r>
              <a:rPr lang="tr-TR" dirty="0" smtClean="0"/>
              <a:t>BAYKOÇ N (</a:t>
            </a:r>
            <a:r>
              <a:rPr lang="tr-TR" dirty="0"/>
              <a:t>2006). </a:t>
            </a:r>
            <a:r>
              <a:rPr lang="tr-TR" dirty="0" smtClean="0"/>
              <a:t>Hastanede Çocuk ve Genç. </a:t>
            </a:r>
            <a:r>
              <a:rPr lang="tr-TR" dirty="0"/>
              <a:t>1. Baskı. Ankara: Gazi Kitabevi.</a:t>
            </a:r>
          </a:p>
          <a:p>
            <a:r>
              <a:rPr lang="tr-TR" dirty="0" smtClean="0"/>
              <a:t>BÜTÜN AYHAN A (</a:t>
            </a:r>
            <a:r>
              <a:rPr lang="tr-TR" dirty="0"/>
              <a:t>2015). Hasta Çocukların Gelişimi ve Eğitimi, Anadolu Üniversitesi Yayınları</a:t>
            </a:r>
            <a:r>
              <a:rPr lang="tr-TR" dirty="0" smtClean="0"/>
              <a:t>.</a:t>
            </a:r>
            <a:endParaRPr lang="tr-TR" dirty="0"/>
          </a:p>
        </p:txBody>
      </p:sp>
    </p:spTree>
    <p:extLst>
      <p:ext uri="{BB962C8B-B14F-4D97-AF65-F5344CB8AC3E}">
        <p14:creationId xmlns:p14="http://schemas.microsoft.com/office/powerpoint/2010/main" val="3979563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444137"/>
            <a:ext cx="8596668" cy="5597226"/>
          </a:xfrm>
        </p:spPr>
        <p:txBody>
          <a:bodyPr>
            <a:normAutofit fontScale="92500" lnSpcReduction="20000"/>
          </a:bodyPr>
          <a:lstStyle/>
          <a:p>
            <a:pPr algn="just"/>
            <a:r>
              <a:rPr lang="tr-TR" sz="2000" dirty="0" smtClean="0"/>
              <a:t>Hasta </a:t>
            </a:r>
            <a:r>
              <a:rPr lang="tr-TR" sz="2000" dirty="0" smtClean="0"/>
              <a:t>çocuklara yönelik yapılan her türlü uygulama çocuğun yer aldığı diğer tüm alanlarda olduğu gibi çocuğun yüksek yararına uygun olmalıdır. </a:t>
            </a:r>
            <a:endParaRPr lang="tr-TR" sz="2000" dirty="0"/>
          </a:p>
          <a:p>
            <a:pPr algn="just"/>
            <a:r>
              <a:rPr lang="tr-TR" sz="2000" dirty="0" smtClean="0"/>
              <a:t>Hasta çocuklar ile iletişimde, onlara yaklaşımda ve destek olma noktalarında karşımıza dikkat edilmesi gereken noktalar çıkmaktadır. </a:t>
            </a:r>
          </a:p>
          <a:p>
            <a:pPr algn="just"/>
            <a:r>
              <a:rPr lang="tr-TR" sz="2000" dirty="0"/>
              <a:t>Hasta çocuğa yönelik uygulama programı hazırlarken bazı hususlara dikkat edilmesi gerekmektedir. Bunlar başlıklar halinde sunulacak olursa, çocuğun:</a:t>
            </a:r>
          </a:p>
          <a:p>
            <a:pPr algn="just"/>
            <a:r>
              <a:rPr lang="tr-TR" sz="2000" dirty="0"/>
              <a:t>Yaşı</a:t>
            </a:r>
          </a:p>
          <a:p>
            <a:pPr algn="just"/>
            <a:r>
              <a:rPr lang="tr-TR" sz="2000" dirty="0"/>
              <a:t>Gelişimsel Özellikleri</a:t>
            </a:r>
          </a:p>
          <a:p>
            <a:pPr algn="just"/>
            <a:r>
              <a:rPr lang="tr-TR" sz="2000" dirty="0"/>
              <a:t>Tanısı</a:t>
            </a:r>
          </a:p>
          <a:p>
            <a:pPr algn="just"/>
            <a:r>
              <a:rPr lang="tr-TR" sz="2000" dirty="0"/>
              <a:t>Hastalığı Nedeniyle Yaşadığı veya Yaşayabileceği Dezavantajlı Durumları</a:t>
            </a:r>
          </a:p>
          <a:p>
            <a:pPr algn="just"/>
            <a:r>
              <a:rPr lang="tr-TR" sz="2000" dirty="0"/>
              <a:t>Akademik Düzeyi</a:t>
            </a:r>
          </a:p>
          <a:p>
            <a:pPr algn="just"/>
            <a:r>
              <a:rPr lang="tr-TR" sz="2000" dirty="0"/>
              <a:t>Ve Ailenin İlgi ve İhtiyaçları</a:t>
            </a:r>
          </a:p>
          <a:p>
            <a:pPr algn="just"/>
            <a:r>
              <a:rPr lang="tr-TR" sz="2000" dirty="0"/>
              <a:t>Ailesine Yönelik Değişkenler</a:t>
            </a:r>
          </a:p>
          <a:p>
            <a:pPr algn="just"/>
            <a:r>
              <a:rPr lang="tr-TR" sz="2000" dirty="0"/>
              <a:t>Tedavi Görmüş Olduğu Hastane Ortamı</a:t>
            </a:r>
          </a:p>
          <a:p>
            <a:pPr marL="0" indent="0" algn="just">
              <a:buNone/>
            </a:pPr>
            <a:r>
              <a:rPr lang="tr-TR" sz="2000" dirty="0"/>
              <a:t>olarak karşımıza çıkmaktadır.</a:t>
            </a:r>
          </a:p>
          <a:p>
            <a:pPr algn="just"/>
            <a:endParaRPr lang="tr-TR" sz="2000" dirty="0"/>
          </a:p>
        </p:txBody>
      </p:sp>
    </p:spTree>
    <p:extLst>
      <p:ext uri="{BB962C8B-B14F-4D97-AF65-F5344CB8AC3E}">
        <p14:creationId xmlns:p14="http://schemas.microsoft.com/office/powerpoint/2010/main" val="17369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654629"/>
            <a:ext cx="8596668" cy="4386733"/>
          </a:xfrm>
        </p:spPr>
        <p:txBody>
          <a:bodyPr/>
          <a:lstStyle/>
          <a:p>
            <a:pPr marL="0" indent="0" algn="just">
              <a:buNone/>
            </a:pPr>
            <a:r>
              <a:rPr lang="tr-TR" b="1" u="sng" dirty="0" smtClean="0"/>
              <a:t>Çocuğun Yaşı:</a:t>
            </a:r>
          </a:p>
          <a:p>
            <a:pPr algn="just"/>
            <a:r>
              <a:rPr lang="tr-TR" dirty="0" smtClean="0"/>
              <a:t>Çocuk gelişimi alanı ile ilgili tüm derslerde vurgulandığı gibi hasta çocuklarla gelişimsel destek boyutunda da önemli ve en başta dikkat edilmesi gereken değişkendir. </a:t>
            </a:r>
          </a:p>
          <a:p>
            <a:pPr algn="just"/>
            <a:r>
              <a:rPr lang="tr-TR" dirty="0" smtClean="0"/>
              <a:t>İlgili </a:t>
            </a:r>
            <a:r>
              <a:rPr lang="tr-TR" dirty="0" smtClean="0"/>
              <a:t>yaş grubuna ait olan ve destek program hazırlanması planlanan çocuğun yaşına özgü gelişimsel özellikleri dikkate alınarak planlama yapılmalı, yapabilir olduğu güçlü özellikleri vurgulanarak ve göz önünde bulundurularak program hazırlanmalıdır. </a:t>
            </a:r>
          </a:p>
          <a:p>
            <a:pPr algn="just"/>
            <a:endParaRPr lang="tr-TR" dirty="0"/>
          </a:p>
        </p:txBody>
      </p:sp>
    </p:spTree>
    <p:extLst>
      <p:ext uri="{BB962C8B-B14F-4D97-AF65-F5344CB8AC3E}">
        <p14:creationId xmlns:p14="http://schemas.microsoft.com/office/powerpoint/2010/main" val="859965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931817"/>
            <a:ext cx="8596668" cy="5109545"/>
          </a:xfrm>
        </p:spPr>
        <p:txBody>
          <a:bodyPr/>
          <a:lstStyle/>
          <a:p>
            <a:pPr marL="0" indent="0" algn="just">
              <a:buNone/>
            </a:pPr>
            <a:r>
              <a:rPr lang="tr-TR" b="1" u="sng" dirty="0" smtClean="0"/>
              <a:t>Çocuğun Gelişimsel Özellikleri:</a:t>
            </a:r>
          </a:p>
          <a:p>
            <a:pPr algn="just"/>
            <a:r>
              <a:rPr lang="tr-TR" dirty="0" smtClean="0"/>
              <a:t>Destek </a:t>
            </a:r>
            <a:r>
              <a:rPr lang="tr-TR" dirty="0"/>
              <a:t>program hazırlanması planlanan çocuğun gelişimsel </a:t>
            </a:r>
            <a:r>
              <a:rPr lang="tr-TR" dirty="0" smtClean="0"/>
              <a:t>değerlendirmesi destek program hazırlanmadan önce </a:t>
            </a:r>
            <a:r>
              <a:rPr lang="tr-TR" dirty="0"/>
              <a:t>yapılmalı, çocuk dikkatlice gözlemlenmelidir. </a:t>
            </a:r>
            <a:r>
              <a:rPr lang="tr-TR" dirty="0" err="1" smtClean="0"/>
              <a:t>Formal</a:t>
            </a:r>
            <a:r>
              <a:rPr lang="tr-TR" dirty="0" smtClean="0"/>
              <a:t> ve/veya </a:t>
            </a:r>
            <a:r>
              <a:rPr lang="tr-TR" dirty="0" err="1" smtClean="0"/>
              <a:t>informal</a:t>
            </a:r>
            <a:r>
              <a:rPr lang="tr-TR" dirty="0" smtClean="0"/>
              <a:t> yöntemler aracılığıyla çocukların gelişimsel değerlendirilmesi ve izlemi yapılmalıdır. Ardından </a:t>
            </a:r>
            <a:r>
              <a:rPr lang="tr-TR" dirty="0"/>
              <a:t>çocuğun yaşına uygun gelişimsel özellikleri değerlendirilmeli ve destek programda yer </a:t>
            </a:r>
            <a:r>
              <a:rPr lang="tr-TR" dirty="0" smtClean="0"/>
              <a:t>alacak, </a:t>
            </a:r>
            <a:r>
              <a:rPr lang="tr-TR" dirty="0"/>
              <a:t>geliştirilmesi gereken özellikleri belirlenmelidir. </a:t>
            </a:r>
          </a:p>
          <a:p>
            <a:pPr algn="just"/>
            <a:r>
              <a:rPr lang="tr-TR" dirty="0"/>
              <a:t>Gözlemi ve değerlendirilmesi yapılan ve destek programı hazırlanacak olan çocuğun güçlü ve geliştirilmesi gereken özellikleri ve yönleri tespit </a:t>
            </a:r>
            <a:r>
              <a:rPr lang="tr-TR" dirty="0" smtClean="0"/>
              <a:t>edildikten sonra ise çocuğun ilgi ve ihtiyaçları göz önüne alınmalıdır. </a:t>
            </a:r>
            <a:endParaRPr lang="tr-TR" dirty="0"/>
          </a:p>
          <a:p>
            <a:pPr algn="just"/>
            <a:r>
              <a:rPr lang="tr-TR" dirty="0" smtClean="0"/>
              <a:t>Sağlıklı gelişim gösteren çocukların yaşlarına ait gelişimsel özelliklerini çok iyi bilmek bu noktada önemli yer tutmaktadır. </a:t>
            </a:r>
          </a:p>
        </p:txBody>
      </p:sp>
    </p:spTree>
    <p:extLst>
      <p:ext uri="{BB962C8B-B14F-4D97-AF65-F5344CB8AC3E}">
        <p14:creationId xmlns:p14="http://schemas.microsoft.com/office/powerpoint/2010/main" val="112580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3824" y="1428206"/>
            <a:ext cx="8806301" cy="4955177"/>
          </a:xfrm>
        </p:spPr>
        <p:txBody>
          <a:bodyPr>
            <a:normAutofit/>
          </a:bodyPr>
          <a:lstStyle/>
          <a:p>
            <a:pPr marL="0" indent="0" algn="just">
              <a:buNone/>
            </a:pPr>
            <a:r>
              <a:rPr lang="tr-TR" b="1" u="sng" dirty="0" smtClean="0"/>
              <a:t>Çocuğun Tanısı:</a:t>
            </a:r>
          </a:p>
          <a:p>
            <a:pPr algn="just"/>
            <a:r>
              <a:rPr lang="tr-TR" dirty="0" smtClean="0"/>
              <a:t>Hasta çocuklar için göz önünde bulundurulması gereken diğer önemli değişken ise tanıdır.</a:t>
            </a:r>
          </a:p>
          <a:p>
            <a:pPr algn="just"/>
            <a:r>
              <a:rPr lang="tr-TR" dirty="0"/>
              <a:t>Uygulama </a:t>
            </a:r>
            <a:r>
              <a:rPr lang="tr-TR" dirty="0" smtClean="0"/>
              <a:t>programı </a:t>
            </a:r>
            <a:r>
              <a:rPr lang="tr-TR" dirty="0"/>
              <a:t>hazırlanacak olan çocuğun tanısı ve tanı grubu araştırılmalıdır. Bu araştırma sürecinde </a:t>
            </a:r>
            <a:r>
              <a:rPr lang="tr-TR" dirty="0" smtClean="0"/>
              <a:t>mutlaka tıbbi </a:t>
            </a:r>
            <a:r>
              <a:rPr lang="tr-TR" dirty="0"/>
              <a:t>kökenli kaynaklardan yararlanılmalı ve yararlanılan kaynak mutlaka program içinde belirtilmelidir. </a:t>
            </a:r>
            <a:endParaRPr lang="tr-TR" dirty="0" smtClean="0"/>
          </a:p>
          <a:p>
            <a:pPr algn="just"/>
            <a:r>
              <a:rPr lang="tr-TR" dirty="0" smtClean="0"/>
              <a:t>Hasta çocuğun tanısı destek programında onun yapabilir oldukları ve yapamayacaklarına rehberlik eden bir değişkendir ve program hazırlanırken bu noktanın göz önünde bulundurulması gerekli ve önemlidir</a:t>
            </a:r>
            <a:r>
              <a:rPr lang="tr-TR" dirty="0" smtClean="0"/>
              <a:t>.</a:t>
            </a:r>
            <a:endParaRPr lang="tr-TR" dirty="0" smtClean="0"/>
          </a:p>
        </p:txBody>
      </p:sp>
    </p:spTree>
    <p:extLst>
      <p:ext uri="{BB962C8B-B14F-4D97-AF65-F5344CB8AC3E}">
        <p14:creationId xmlns:p14="http://schemas.microsoft.com/office/powerpoint/2010/main" val="1780989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375954"/>
            <a:ext cx="8596668" cy="5199017"/>
          </a:xfrm>
        </p:spPr>
        <p:txBody>
          <a:bodyPr>
            <a:normAutofit/>
          </a:bodyPr>
          <a:lstStyle/>
          <a:p>
            <a:pPr marL="0" indent="0" algn="just">
              <a:buNone/>
            </a:pPr>
            <a:r>
              <a:rPr lang="tr-TR" b="1" u="sng" dirty="0" smtClean="0"/>
              <a:t>Çocuğun Hastalığı </a:t>
            </a:r>
            <a:r>
              <a:rPr lang="tr-TR" b="1" u="sng" dirty="0"/>
              <a:t>Nedeniyle Yaşadığı veya Yaşayabileceği Dezavantajlı </a:t>
            </a:r>
            <a:r>
              <a:rPr lang="tr-TR" b="1" u="sng" dirty="0" smtClean="0"/>
              <a:t>Durumları:</a:t>
            </a:r>
          </a:p>
          <a:p>
            <a:pPr algn="just"/>
            <a:r>
              <a:rPr lang="tr-TR" dirty="0" smtClean="0"/>
              <a:t>Hasta </a:t>
            </a:r>
            <a:r>
              <a:rPr lang="tr-TR" dirty="0" smtClean="0"/>
              <a:t>çocukların hastalıkları nedeniyle yapabilir ve yapamaz oldukları durum ve şartlar iyi değerlendirilmeli, planlanan uygulama bu durum ve şartlar göz önünde bulundurularak hazırlanmalıdır. </a:t>
            </a:r>
          </a:p>
          <a:p>
            <a:pPr algn="just"/>
            <a:r>
              <a:rPr lang="tr-TR" dirty="0" smtClean="0"/>
              <a:t>Aynı </a:t>
            </a:r>
            <a:r>
              <a:rPr lang="tr-TR" dirty="0" smtClean="0"/>
              <a:t>zamanda çocukların hassas oldukları ve hastalıkları nedeniyle konuşmak ve görmek istemedikleri durum ve olayları dikkatle ve özenle tespit ederek bunlara da hem destek programı planlamasında ve esnasında yer vermemek hem de çocukla kurulan iletişimde ve etkileşimde değinmemek doğru bir yaklaşım olacaktır. </a:t>
            </a:r>
            <a:endParaRPr lang="tr-TR" dirty="0"/>
          </a:p>
        </p:txBody>
      </p:sp>
    </p:spTree>
    <p:extLst>
      <p:ext uri="{BB962C8B-B14F-4D97-AF65-F5344CB8AC3E}">
        <p14:creationId xmlns:p14="http://schemas.microsoft.com/office/powerpoint/2010/main" val="3138720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567543"/>
            <a:ext cx="8596668" cy="4473820"/>
          </a:xfrm>
        </p:spPr>
        <p:txBody>
          <a:bodyPr/>
          <a:lstStyle/>
          <a:p>
            <a:pPr marL="0" indent="0" algn="just">
              <a:buNone/>
            </a:pPr>
            <a:r>
              <a:rPr lang="tr-TR" b="1" u="sng" dirty="0" smtClean="0"/>
              <a:t>Çocuğun Akademik Düzeyi</a:t>
            </a:r>
          </a:p>
          <a:p>
            <a:pPr algn="just"/>
            <a:r>
              <a:rPr lang="tr-TR" dirty="0" smtClean="0"/>
              <a:t>Hasta çocuklar hastalıkları nedeniyle eğitimlerine devam </a:t>
            </a:r>
            <a:r>
              <a:rPr lang="tr-TR" dirty="0" err="1" smtClean="0"/>
              <a:t>edemeyebilmektedir</a:t>
            </a:r>
            <a:r>
              <a:rPr lang="tr-TR" dirty="0" smtClean="0"/>
              <a:t>. Bu noktada hastane okulları, </a:t>
            </a:r>
            <a:r>
              <a:rPr lang="tr-TR" dirty="0" err="1" smtClean="0"/>
              <a:t>yatakbaşı</a:t>
            </a:r>
            <a:r>
              <a:rPr lang="tr-TR" dirty="0" smtClean="0"/>
              <a:t> destek ve evde destek ile eğitimlerine devam edebilme olanakları devreye girmektedir.</a:t>
            </a:r>
          </a:p>
          <a:p>
            <a:pPr algn="just"/>
            <a:r>
              <a:rPr lang="tr-TR" dirty="0" smtClean="0"/>
              <a:t>Hasta </a:t>
            </a:r>
            <a:r>
              <a:rPr lang="tr-TR" dirty="0" smtClean="0"/>
              <a:t>çocuğun ilgi ve ihtiyacı ile akademik düzeyi doğrultusunda uygulanması planlanan destek programına çocuğa akademik anlamda destek olabilecek olan uygulamaların verilmesi yerinde bir yaklaşım olacaktır. </a:t>
            </a:r>
          </a:p>
          <a:p>
            <a:pPr algn="just"/>
            <a:r>
              <a:rPr lang="tr-TR" dirty="0" smtClean="0"/>
              <a:t>Çocuğun akademik beceri ve bilgileri desteklenirken moda </a:t>
            </a:r>
            <a:r>
              <a:rPr lang="tr-TR" dirty="0" err="1" smtClean="0"/>
              <a:t>mod</a:t>
            </a:r>
            <a:r>
              <a:rPr lang="tr-TR" dirty="0" smtClean="0"/>
              <a:t> bilgi yerine, çocuğun işi olan oyun yoluyla çocukları desteklemek daha doğru ve çocuğun ilgisini çekecek düzeyde olacaktır. </a:t>
            </a:r>
            <a:endParaRPr lang="tr-TR" dirty="0"/>
          </a:p>
          <a:p>
            <a:pPr algn="just"/>
            <a:endParaRPr lang="tr-TR" dirty="0"/>
          </a:p>
        </p:txBody>
      </p:sp>
    </p:spTree>
    <p:extLst>
      <p:ext uri="{BB962C8B-B14F-4D97-AF65-F5344CB8AC3E}">
        <p14:creationId xmlns:p14="http://schemas.microsoft.com/office/powerpoint/2010/main" val="21659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809897"/>
            <a:ext cx="8596668" cy="5231465"/>
          </a:xfrm>
        </p:spPr>
        <p:txBody>
          <a:bodyPr>
            <a:normAutofit/>
          </a:bodyPr>
          <a:lstStyle/>
          <a:p>
            <a:pPr marL="0" indent="0" algn="just">
              <a:buNone/>
            </a:pPr>
            <a:r>
              <a:rPr lang="tr-TR" b="1" u="sng" dirty="0" smtClean="0"/>
              <a:t>Çocuğun ve Ailenin İlgi </a:t>
            </a:r>
            <a:r>
              <a:rPr lang="tr-TR" b="1" u="sng" dirty="0"/>
              <a:t>ve </a:t>
            </a:r>
            <a:r>
              <a:rPr lang="tr-TR" b="1" u="sng" dirty="0" smtClean="0"/>
              <a:t>İhtiyaçları:</a:t>
            </a:r>
          </a:p>
          <a:p>
            <a:pPr algn="just"/>
            <a:r>
              <a:rPr lang="tr-TR" dirty="0" smtClean="0"/>
              <a:t>Hasta çocuğun ilgi ve ihtiyaçlarını belirlerken ailelerin de ilgi ve ihtiyaçlarını gözetmek önemlidir. Bu ilgi ve ihtiyaçlar çok çeşitli olabilmektedir. Fakat yerine getirilebilecek ve getirilmemesi uygun olacak noktaları iyi tespit etmek de önemlidir. </a:t>
            </a:r>
          </a:p>
          <a:p>
            <a:pPr algn="just"/>
            <a:r>
              <a:rPr lang="tr-TR" dirty="0" smtClean="0"/>
              <a:t>Uygulanması </a:t>
            </a:r>
            <a:r>
              <a:rPr lang="tr-TR" dirty="0" smtClean="0"/>
              <a:t>ve gerçekleştirilmesi mümkün olan </a:t>
            </a:r>
            <a:r>
              <a:rPr lang="tr-TR" dirty="0" smtClean="0"/>
              <a:t>talep </a:t>
            </a:r>
            <a:r>
              <a:rPr lang="tr-TR" dirty="0" smtClean="0"/>
              <a:t>ve isteklerin dinlenerek destek programında yer almasını sağlamak dikkat edilmesi gereken hususlardandır. </a:t>
            </a:r>
            <a:endParaRPr lang="tr-TR" dirty="0" smtClean="0"/>
          </a:p>
          <a:p>
            <a:pPr marL="0" indent="0" algn="just">
              <a:buNone/>
            </a:pPr>
            <a:endParaRPr lang="tr-TR" dirty="0" smtClean="0"/>
          </a:p>
          <a:p>
            <a:pPr marL="0" indent="0" algn="just">
              <a:buNone/>
            </a:pPr>
            <a:r>
              <a:rPr lang="tr-TR" b="1" u="sng" dirty="0"/>
              <a:t>Çocuğun Ailesine Yönelik Değişkenler:</a:t>
            </a:r>
          </a:p>
          <a:p>
            <a:pPr algn="just"/>
            <a:r>
              <a:rPr lang="tr-TR" dirty="0"/>
              <a:t>Ailelere sunacağınız öneriler noktasında dikkat etmeniz gereken bazı konular vardır. Ailenin </a:t>
            </a:r>
            <a:r>
              <a:rPr lang="tr-TR" dirty="0" err="1"/>
              <a:t>sosyodemografik</a:t>
            </a:r>
            <a:r>
              <a:rPr lang="tr-TR" dirty="0"/>
              <a:t> özelliklerini dikkate alarak (ekonomik düzey, eğitim durumu, aile tipi, çocuk sayısı, ikamet edilen il gibi) öneri sunmanız önemlidir. </a:t>
            </a:r>
          </a:p>
          <a:p>
            <a:pPr marL="0" indent="0" algn="just">
              <a:buNone/>
            </a:pPr>
            <a:endParaRPr lang="tr-TR" dirty="0"/>
          </a:p>
        </p:txBody>
      </p:sp>
    </p:spTree>
    <p:extLst>
      <p:ext uri="{BB962C8B-B14F-4D97-AF65-F5344CB8AC3E}">
        <p14:creationId xmlns:p14="http://schemas.microsoft.com/office/powerpoint/2010/main" val="3828310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018903"/>
            <a:ext cx="8596668" cy="5022459"/>
          </a:xfrm>
        </p:spPr>
        <p:txBody>
          <a:bodyPr>
            <a:normAutofit/>
          </a:bodyPr>
          <a:lstStyle/>
          <a:p>
            <a:pPr marL="0" indent="0" algn="just">
              <a:buNone/>
            </a:pPr>
            <a:r>
              <a:rPr lang="tr-TR" b="1" u="sng" dirty="0" smtClean="0"/>
              <a:t>Çocuğun Tedavi </a:t>
            </a:r>
            <a:r>
              <a:rPr lang="tr-TR" b="1" u="sng" dirty="0"/>
              <a:t>Görmüş Olduğu Hastane </a:t>
            </a:r>
            <a:r>
              <a:rPr lang="tr-TR" b="1" u="sng" dirty="0" smtClean="0"/>
              <a:t>Ortamı:</a:t>
            </a:r>
          </a:p>
          <a:p>
            <a:pPr algn="just"/>
            <a:r>
              <a:rPr lang="tr-TR" dirty="0" smtClean="0"/>
              <a:t>Çocuğun tedavi gördüğü hastane ortamı da önemli değişkenlerdendir. </a:t>
            </a:r>
            <a:r>
              <a:rPr lang="tr-TR" dirty="0" err="1" smtClean="0"/>
              <a:t>Multidisipliner</a:t>
            </a:r>
            <a:r>
              <a:rPr lang="tr-TR" dirty="0" smtClean="0"/>
              <a:t> olarak çalışmalar sürdürmenizi gerektiren hastane ortamında doktor, hemşire başta olmak üzere tüm sağlık çalışanlarının kural ve söylemlerini dikkate almanız gerekmektedir.</a:t>
            </a:r>
          </a:p>
          <a:p>
            <a:pPr algn="just"/>
            <a:r>
              <a:rPr lang="tr-TR" dirty="0" smtClean="0"/>
              <a:t>Hastane </a:t>
            </a:r>
            <a:r>
              <a:rPr lang="tr-TR" dirty="0" smtClean="0"/>
              <a:t>ortamı özel bir ortamdır. Uygulama yapılırken dikkat edilmesi gereken pek çok husus vardır. Bunların başında kullanılacak materyaller gelmektedir. Hastane ortamında yapılacak olan uygulamalarda </a:t>
            </a:r>
            <a:r>
              <a:rPr lang="tr-TR" dirty="0" err="1" smtClean="0"/>
              <a:t>uhu</a:t>
            </a:r>
            <a:r>
              <a:rPr lang="tr-TR" dirty="0" smtClean="0"/>
              <a:t> gibi uçucu malzemelerin kullanılmaması gerekmektedir. Yine aynı şekilde iğne, sivri uçlu makas gibi çocuğa zarar verebilecek malzemelerin kullanımı da tercih edilmemelidir. </a:t>
            </a:r>
          </a:p>
          <a:p>
            <a:pPr algn="just"/>
            <a:r>
              <a:rPr lang="tr-TR" dirty="0" smtClean="0"/>
              <a:t>Kısacası </a:t>
            </a:r>
            <a:r>
              <a:rPr lang="tr-TR" dirty="0" smtClean="0"/>
              <a:t>hastanede çalışan personel ve hastanenin koymuş olduğu kurallar doğrultusunda hareket ederek, çocuklara zarar verebilecek her türlü yaklaşım ve davranış ile birlikte olumsuz uygulamalardan da kaçınılması gerekmektedir. </a:t>
            </a:r>
            <a:endParaRPr lang="tr-TR" dirty="0"/>
          </a:p>
          <a:p>
            <a:pPr algn="just"/>
            <a:endParaRPr lang="tr-TR" dirty="0"/>
          </a:p>
        </p:txBody>
      </p:sp>
    </p:spTree>
    <p:extLst>
      <p:ext uri="{BB962C8B-B14F-4D97-AF65-F5344CB8AC3E}">
        <p14:creationId xmlns:p14="http://schemas.microsoft.com/office/powerpoint/2010/main" val="4036389071"/>
      </p:ext>
    </p:extLst>
  </p:cSld>
  <p:clrMapOvr>
    <a:masterClrMapping/>
  </p:clrMapOvr>
</p:sld>
</file>

<file path=ppt/theme/theme1.xml><?xml version="1.0" encoding="utf-8"?>
<a:theme xmlns:a="http://schemas.openxmlformats.org/drawingml/2006/main" name="Yüzeyl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TM02900688[[fn=Model]]</Template>
  <TotalTime>425</TotalTime>
  <Words>755</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Trebuchet MS</vt:lpstr>
      <vt:lpstr>Wingdings 3</vt:lpstr>
      <vt:lpstr>Yüzeyler</vt:lpstr>
      <vt:lpstr>HASTA ÇOCUĞA YÖNELİK DESTEK PROGRAM HAZIRLAMA</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AKUT VE KRONİK HASTALIK TANIMI, AKUT VE KRONİK HASTALIĞI OLAN ÇOCUĞA VE AİLESİNE YAKLAŞIM</dc:title>
  <dc:creator>LUGEN</dc:creator>
  <cp:lastModifiedBy>LUGEN</cp:lastModifiedBy>
  <cp:revision>95</cp:revision>
  <dcterms:created xsi:type="dcterms:W3CDTF">2020-10-02T12:45:55Z</dcterms:created>
  <dcterms:modified xsi:type="dcterms:W3CDTF">2020-12-12T11:58:33Z</dcterms:modified>
</cp:coreProperties>
</file>