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68" r:id="rId3"/>
    <p:sldId id="269" r:id="rId4"/>
    <p:sldId id="270" r:id="rId5"/>
    <p:sldId id="271" r:id="rId6"/>
    <p:sldId id="273" r:id="rId7"/>
    <p:sldId id="272" r:id="rId8"/>
    <p:sldId id="274" r:id="rId9"/>
    <p:sldId id="275" r:id="rId10"/>
    <p:sldId id="266"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5" autoAdjust="0"/>
    <p:restoredTop sz="93568" autoAdjust="0"/>
  </p:normalViewPr>
  <p:slideViewPr>
    <p:cSldViewPr snapToGrid="0">
      <p:cViewPr>
        <p:scale>
          <a:sx n="75" d="100"/>
          <a:sy n="75" d="100"/>
        </p:scale>
        <p:origin x="498" y="216"/>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9.04.2018</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9.04.2018</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9.04.2018</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9.04.2018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9.04.2018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9.04.2018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9.04.2018</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9.04.2018</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9.04.2018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9.04.2018</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3600" dirty="0" smtClean="0">
                <a:latin typeface="Times New Roman" panose="02020603050405020304" pitchFamily="18" charset="0"/>
                <a:cs typeface="Times New Roman" panose="02020603050405020304" pitchFamily="18" charset="0"/>
              </a:rPr>
              <a:t>ARIZA ANALİZİ</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smtClean="0"/>
              <a:t>NET </a:t>
            </a:r>
            <a:r>
              <a:rPr lang="tr-TR" dirty="0" smtClean="0"/>
              <a:t>206 Kartekslerin </a:t>
            </a:r>
            <a:r>
              <a:rPr lang="tr-TR" dirty="0"/>
              <a:t>okunması ve oluşturulması </a:t>
            </a:r>
            <a:endParaRPr lang="tr-TR" dirty="0" smtClean="0"/>
          </a:p>
          <a:p>
            <a:r>
              <a:rPr lang="tr-TR" dirty="0" err="1" smtClean="0"/>
              <a:t>Öğr</a:t>
            </a:r>
            <a:r>
              <a:rPr lang="tr-TR" dirty="0"/>
              <a:t>. Gör. Taner DİNDAR</a:t>
            </a: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KAYNAKLAR</a:t>
            </a:r>
            <a:endParaRPr lang="tr-TR" dirty="0"/>
          </a:p>
        </p:txBody>
      </p:sp>
      <p:sp>
        <p:nvSpPr>
          <p:cNvPr id="3" name="İçerik Yer Tutucusu 2"/>
          <p:cNvSpPr>
            <a:spLocks noGrp="1"/>
          </p:cNvSpPr>
          <p:nvPr>
            <p:ph idx="1"/>
          </p:nvPr>
        </p:nvSpPr>
        <p:spPr/>
        <p:txBody>
          <a:bodyPr/>
          <a:lstStyle/>
          <a:p>
            <a:endParaRPr lang="tr-TR" dirty="0" smtClean="0"/>
          </a:p>
          <a:p>
            <a:endParaRPr lang="tr-TR" dirty="0" smtClean="0"/>
          </a:p>
          <a:p>
            <a:r>
              <a:rPr lang="tr-TR" dirty="0"/>
              <a:t>https://maol.meb.gov.tr/web/mem/alanlar/elektrik_elektronik/dbf/ariza_analizi.pdf?</a:t>
            </a:r>
            <a:endParaRPr lang="tr-TR" dirty="0"/>
          </a:p>
        </p:txBody>
      </p:sp>
    </p:spTree>
    <p:extLst>
      <p:ext uri="{BB962C8B-B14F-4D97-AF65-F5344CB8AC3E}">
        <p14:creationId xmlns:p14="http://schemas.microsoft.com/office/powerpoint/2010/main" val="2922314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DİNLEDİĞİNİZ İÇİN TEŞEKKÜRLER…</a:t>
            </a:r>
            <a:endParaRPr lang="tr-TR" dirty="0"/>
          </a:p>
        </p:txBody>
      </p:sp>
      <p:sp>
        <p:nvSpPr>
          <p:cNvPr id="3" name="İçerik Yer Tutucusu 2"/>
          <p:cNvSpPr>
            <a:spLocks noGrp="1"/>
          </p:cNvSpPr>
          <p:nvPr>
            <p:ph idx="1"/>
          </p:nvPr>
        </p:nvSpPr>
        <p:spPr/>
        <p:txBody>
          <a:bodyPr/>
          <a:lstStyle/>
          <a:p>
            <a:pPr marL="0" indent="0">
              <a:buNone/>
            </a:pPr>
            <a:r>
              <a:rPr lang="tr-TR" b="1" dirty="0" smtClean="0">
                <a:solidFill>
                  <a:schemeClr val="bg1"/>
                </a:solidFill>
              </a:rPr>
              <a:t>(1791 </a:t>
            </a:r>
            <a:r>
              <a:rPr lang="tr-TR" b="1" dirty="0">
                <a:solidFill>
                  <a:schemeClr val="bg1"/>
                </a:solidFill>
              </a:rPr>
              <a:t>- 1867)</a:t>
            </a:r>
            <a:br>
              <a:rPr lang="tr-TR" b="1" dirty="0">
                <a:solidFill>
                  <a:schemeClr val="bg1"/>
                </a:solidFill>
              </a:rPr>
            </a:br>
            <a:endParaRPr lang="tr-TR" sz="2800" dirty="0"/>
          </a:p>
          <a:p>
            <a:endParaRPr lang="tr-TR" dirty="0"/>
          </a:p>
        </p:txBody>
      </p:sp>
    </p:spTree>
    <p:extLst>
      <p:ext uri="{BB962C8B-B14F-4D97-AF65-F5344CB8AC3E}">
        <p14:creationId xmlns:p14="http://schemas.microsoft.com/office/powerpoint/2010/main" val="2970790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KARTEKS OKUMA</a:t>
            </a:r>
            <a:endParaRPr lang="tr-TR" dirty="0"/>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3450236447"/>
              </p:ext>
            </p:extLst>
          </p:nvPr>
        </p:nvGraphicFramePr>
        <p:xfrm>
          <a:off x="1180618" y="1737360"/>
          <a:ext cx="9572263" cy="2626296"/>
        </p:xfrm>
        <a:graphic>
          <a:graphicData uri="http://schemas.openxmlformats.org/drawingml/2006/table">
            <a:tbl>
              <a:tblPr firstRow="1" firstCol="1" bandRow="1"/>
              <a:tblGrid>
                <a:gridCol w="3928979"/>
                <a:gridCol w="5643284"/>
              </a:tblGrid>
              <a:tr h="628026">
                <a:tc>
                  <a:txBody>
                    <a:bodyPr/>
                    <a:lstStyle/>
                    <a:p>
                      <a:pPr marL="40640" marR="43180" indent="-6350" algn="l">
                        <a:lnSpc>
                          <a:spcPct val="107000"/>
                        </a:lnSpc>
                        <a:spcAft>
                          <a:spcPts val="0"/>
                        </a:spcAft>
                      </a:pPr>
                      <a:r>
                        <a:rPr lang="tr-TR" sz="12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Dersin Modülleri</a:t>
                      </a:r>
                      <a:r>
                        <a:rPr lang="tr-T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3175" marR="1155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540" marR="43180" indent="-6350" algn="ctr">
                        <a:lnSpc>
                          <a:spcPct val="107000"/>
                        </a:lnSpc>
                        <a:spcAft>
                          <a:spcPts val="0"/>
                        </a:spcAft>
                      </a:pPr>
                      <a:r>
                        <a:rPr lang="tr-TR" sz="1200">
                          <a:solidFill>
                            <a:srgbClr val="000000"/>
                          </a:solidFill>
                          <a:effectLst/>
                          <a:latin typeface="Arial" panose="020B0604020202020204" pitchFamily="34" charset="0"/>
                          <a:ea typeface="Arial" panose="020B0604020202020204" pitchFamily="34" charset="0"/>
                          <a:cs typeface="Times New Roman" panose="02020603050405020304" pitchFamily="18" charset="0"/>
                        </a:rPr>
                        <a:t>Kazandırılan Yeterlikler</a:t>
                      </a:r>
                      <a:r>
                        <a:rPr lang="tr-TR"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3175" marR="1155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36789">
                <a:tc>
                  <a:txBody>
                    <a:bodyPr/>
                    <a:lstStyle/>
                    <a:p>
                      <a:pPr marL="6350" marR="43180" indent="-6350" algn="l">
                        <a:lnSpc>
                          <a:spcPct val="107000"/>
                        </a:lnSpc>
                        <a:spcAft>
                          <a:spcPts val="0"/>
                        </a:spcAft>
                      </a:pPr>
                      <a:r>
                        <a:rPr lang="tr-T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p>
                      <a:pPr marL="40640" marR="43180" indent="-6350" algn="l">
                        <a:lnSpc>
                          <a:spcPct val="107000"/>
                        </a:lnSpc>
                        <a:spcAft>
                          <a:spcPts val="0"/>
                        </a:spcAft>
                      </a:pPr>
                      <a:r>
                        <a:rPr lang="tr-TR" sz="12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Arşivleme ve Katalog</a:t>
                      </a:r>
                      <a:r>
                        <a:rPr lang="tr-T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3175" marR="1155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1275" marR="43180" indent="-6350" algn="l">
                        <a:lnSpc>
                          <a:spcPct val="107000"/>
                        </a:lnSpc>
                        <a:spcAft>
                          <a:spcPts val="0"/>
                        </a:spcAft>
                      </a:pPr>
                      <a:r>
                        <a:rPr lang="tr-TR" sz="1200">
                          <a:solidFill>
                            <a:srgbClr val="000000"/>
                          </a:solidFill>
                          <a:effectLst/>
                          <a:latin typeface="Arial" panose="020B0604020202020204" pitchFamily="34" charset="0"/>
                          <a:ea typeface="Arial" panose="020B0604020202020204" pitchFamily="34" charset="0"/>
                          <a:cs typeface="Times New Roman" panose="02020603050405020304" pitchFamily="18" charset="0"/>
                        </a:rPr>
                        <a:t>Arıza ve bakım karteksi oluşturup arşivlemek ve katalog okumak</a:t>
                      </a:r>
                      <a:r>
                        <a:rPr lang="tr-TR"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3175" marR="1155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61481">
                <a:tc>
                  <a:txBody>
                    <a:bodyPr/>
                    <a:lstStyle/>
                    <a:p>
                      <a:pPr marL="40640" marR="43180" indent="-6350" algn="l">
                        <a:lnSpc>
                          <a:spcPct val="107000"/>
                        </a:lnSpc>
                        <a:spcAft>
                          <a:spcPts val="0"/>
                        </a:spcAft>
                      </a:pPr>
                      <a:r>
                        <a:rPr lang="tr-TR" sz="1200">
                          <a:solidFill>
                            <a:srgbClr val="000000"/>
                          </a:solidFill>
                          <a:effectLst/>
                          <a:latin typeface="Arial" panose="020B0604020202020204" pitchFamily="34" charset="0"/>
                          <a:ea typeface="Arial" panose="020B0604020202020204" pitchFamily="34" charset="0"/>
                          <a:cs typeface="Times New Roman" panose="02020603050405020304" pitchFamily="18" charset="0"/>
                        </a:rPr>
                        <a:t>Arıza Analiz Yöntemleri ve Arıza Giderme</a:t>
                      </a:r>
                      <a:r>
                        <a:rPr lang="tr-TR" sz="12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3175" marR="1155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1275" marR="43180" indent="-6350" algn="just">
                        <a:lnSpc>
                          <a:spcPct val="107000"/>
                        </a:lnSpc>
                        <a:spcAft>
                          <a:spcPts val="0"/>
                        </a:spcAft>
                      </a:pPr>
                      <a:r>
                        <a:rPr lang="tr-TR" sz="12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Sistem analizi yapıp tespit edilen arızaları gidermek</a:t>
                      </a:r>
                      <a:r>
                        <a:rPr lang="tr-TR"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3175" marR="1155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6" name="Tablo 5"/>
          <p:cNvGraphicFramePr>
            <a:graphicFrameLocks noGrp="1"/>
          </p:cNvGraphicFramePr>
          <p:nvPr>
            <p:extLst>
              <p:ext uri="{D42A27DB-BD31-4B8C-83A1-F6EECF244321}">
                <p14:modId xmlns:p14="http://schemas.microsoft.com/office/powerpoint/2010/main" val="275314199"/>
              </p:ext>
            </p:extLst>
          </p:nvPr>
        </p:nvGraphicFramePr>
        <p:xfrm>
          <a:off x="1180618" y="4651958"/>
          <a:ext cx="9572263" cy="587375"/>
        </p:xfrm>
        <a:graphic>
          <a:graphicData uri="http://schemas.openxmlformats.org/drawingml/2006/table">
            <a:tbl>
              <a:tblPr firstRow="1" firstCol="1" bandRow="1"/>
              <a:tblGrid>
                <a:gridCol w="2601561"/>
                <a:gridCol w="6970702"/>
              </a:tblGrid>
              <a:tr h="294005">
                <a:tc>
                  <a:txBody>
                    <a:bodyPr/>
                    <a:lstStyle/>
                    <a:p>
                      <a:pPr marL="2540" marR="43180" indent="-6350" algn="l">
                        <a:lnSpc>
                          <a:spcPct val="107000"/>
                        </a:lnSpc>
                        <a:spcAft>
                          <a:spcPts val="0"/>
                        </a:spcAft>
                      </a:pPr>
                      <a:r>
                        <a:rPr lang="tr-TR" sz="12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Dersin Adı </a:t>
                      </a:r>
                      <a:endParaRPr lang="tr-TR" sz="120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66040" marR="0" marT="330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540" marR="43180" indent="-6350" algn="l">
                        <a:lnSpc>
                          <a:spcPct val="107000"/>
                        </a:lnSpc>
                        <a:spcAft>
                          <a:spcPts val="0"/>
                        </a:spcAft>
                      </a:pPr>
                      <a:r>
                        <a:rPr lang="tr-TR" sz="1200">
                          <a:solidFill>
                            <a:srgbClr val="000000"/>
                          </a:solidFill>
                          <a:effectLst/>
                          <a:latin typeface="Arial" panose="020B0604020202020204" pitchFamily="34" charset="0"/>
                          <a:ea typeface="Arial" panose="020B0604020202020204" pitchFamily="34" charset="0"/>
                          <a:cs typeface="Times New Roman" panose="02020603050405020304" pitchFamily="18" charset="0"/>
                        </a:rPr>
                        <a:t>Arıza Analizi </a:t>
                      </a:r>
                    </a:p>
                  </a:txBody>
                  <a:tcPr marL="66040" marR="0" marT="330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3370">
                <a:tc>
                  <a:txBody>
                    <a:bodyPr/>
                    <a:lstStyle/>
                    <a:p>
                      <a:pPr marL="2540" marR="43180" indent="-6350" algn="l">
                        <a:lnSpc>
                          <a:spcPct val="107000"/>
                        </a:lnSpc>
                        <a:spcAft>
                          <a:spcPts val="0"/>
                        </a:spcAft>
                      </a:pPr>
                      <a:r>
                        <a:rPr lang="tr-TR" sz="12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Alan </a:t>
                      </a:r>
                      <a:endParaRPr lang="tr-TR" sz="120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66040" marR="0" marT="330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540" marR="43180" indent="-6350" algn="l">
                        <a:lnSpc>
                          <a:spcPct val="107000"/>
                        </a:lnSpc>
                        <a:spcAft>
                          <a:spcPts val="0"/>
                        </a:spcAft>
                      </a:pPr>
                      <a:r>
                        <a:rPr lang="tr-TR" sz="12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Elektrik-Elektronik Teknolojisi </a:t>
                      </a:r>
                    </a:p>
                  </a:txBody>
                  <a:tcPr marL="66040" marR="0" marT="330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3190209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lgn="just">
              <a:buNone/>
            </a:pPr>
            <a:endParaRPr lang="tr-TR" sz="2400" dirty="0"/>
          </a:p>
          <a:p>
            <a:pPr algn="just"/>
            <a:r>
              <a:rPr lang="tr-TR" sz="2400" dirty="0"/>
              <a:t> </a:t>
            </a:r>
          </a:p>
        </p:txBody>
      </p:sp>
      <p:graphicFrame>
        <p:nvGraphicFramePr>
          <p:cNvPr id="5" name="Tablo 4"/>
          <p:cNvGraphicFramePr>
            <a:graphicFrameLocks noGrp="1"/>
          </p:cNvGraphicFramePr>
          <p:nvPr>
            <p:extLst>
              <p:ext uri="{D42A27DB-BD31-4B8C-83A1-F6EECF244321}">
                <p14:modId xmlns:p14="http://schemas.microsoft.com/office/powerpoint/2010/main" val="938858135"/>
              </p:ext>
            </p:extLst>
          </p:nvPr>
        </p:nvGraphicFramePr>
        <p:xfrm>
          <a:off x="1203768" y="601884"/>
          <a:ext cx="9951912" cy="5375583"/>
        </p:xfrm>
        <a:graphic>
          <a:graphicData uri="http://schemas.openxmlformats.org/drawingml/2006/table">
            <a:tbl>
              <a:tblPr firstRow="1" firstCol="1" bandRow="1"/>
              <a:tblGrid>
                <a:gridCol w="2704743"/>
                <a:gridCol w="7247169"/>
              </a:tblGrid>
              <a:tr h="332025">
                <a:tc>
                  <a:txBody>
                    <a:bodyPr/>
                    <a:lstStyle/>
                    <a:p>
                      <a:pPr marL="2540" marR="43180" indent="-6350" algn="l">
                        <a:lnSpc>
                          <a:spcPct val="107000"/>
                        </a:lnSpc>
                        <a:spcAft>
                          <a:spcPts val="0"/>
                        </a:spcAft>
                      </a:pPr>
                      <a:r>
                        <a:rPr lang="tr-TR" sz="1000" b="1"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Meslek/Dal </a:t>
                      </a:r>
                      <a:endParaRPr lang="tr-TR" sz="10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55811" marR="0" marT="2790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540" marR="43180" indent="-6350" algn="l">
                        <a:lnSpc>
                          <a:spcPct val="107000"/>
                        </a:lnSpc>
                        <a:spcAft>
                          <a:spcPts val="0"/>
                        </a:spcAft>
                      </a:pPr>
                      <a:r>
                        <a:rPr lang="tr-TR" sz="1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HABERLEŞME SİSTEMLERİ</a:t>
                      </a:r>
                      <a:r>
                        <a:rPr lang="tr-TR" sz="1000">
                          <a:solidFill>
                            <a:srgbClr val="000000"/>
                          </a:solidFill>
                          <a:effectLst/>
                          <a:latin typeface="Arial" panose="020B0604020202020204" pitchFamily="34" charset="0"/>
                          <a:ea typeface="Arial" panose="020B0604020202020204" pitchFamily="34" charset="0"/>
                          <a:cs typeface="Times New Roman" panose="02020603050405020304" pitchFamily="18" charset="0"/>
                        </a:rPr>
                        <a:t> </a:t>
                      </a:r>
                    </a:p>
                  </a:txBody>
                  <a:tcPr marL="55811" marR="0" marT="2790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9322">
                <a:tc>
                  <a:txBody>
                    <a:bodyPr/>
                    <a:lstStyle/>
                    <a:p>
                      <a:pPr marL="2540" marR="43180" indent="-6350" algn="l">
                        <a:lnSpc>
                          <a:spcPct val="107000"/>
                        </a:lnSpc>
                        <a:spcAft>
                          <a:spcPts val="0"/>
                        </a:spcAft>
                      </a:pPr>
                      <a:r>
                        <a:rPr lang="tr-TR" sz="10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Dersin okutulacağı sınıf/yıl </a:t>
                      </a:r>
                      <a:endParaRPr lang="tr-TR" sz="100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55811" marR="0" marT="2790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540" marR="43180" indent="-6350" algn="l">
                        <a:lnSpc>
                          <a:spcPct val="107000"/>
                        </a:lnSpc>
                        <a:spcAft>
                          <a:spcPts val="0"/>
                        </a:spcAft>
                      </a:pPr>
                      <a:r>
                        <a:rPr lang="tr-TR" sz="10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2.yıl 3. dönem </a:t>
                      </a:r>
                    </a:p>
                  </a:txBody>
                  <a:tcPr marL="55811" marR="0" marT="2790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1308">
                <a:tc>
                  <a:txBody>
                    <a:bodyPr/>
                    <a:lstStyle/>
                    <a:p>
                      <a:pPr marL="2540" marR="43180" indent="-6350" algn="l">
                        <a:lnSpc>
                          <a:spcPct val="107000"/>
                        </a:lnSpc>
                        <a:spcAft>
                          <a:spcPts val="0"/>
                        </a:spcAft>
                      </a:pPr>
                      <a:r>
                        <a:rPr lang="tr-TR" sz="10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Süre </a:t>
                      </a:r>
                      <a:endParaRPr lang="tr-TR" sz="100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55811" marR="0" marT="2790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540" marR="43180" indent="-6350" algn="l">
                        <a:lnSpc>
                          <a:spcPct val="107000"/>
                        </a:lnSpc>
                        <a:spcAft>
                          <a:spcPts val="0"/>
                        </a:spcAft>
                      </a:pPr>
                      <a:r>
                        <a:rPr lang="tr-TR" sz="1000">
                          <a:solidFill>
                            <a:srgbClr val="000000"/>
                          </a:solidFill>
                          <a:effectLst/>
                          <a:latin typeface="Arial" panose="020B0604020202020204" pitchFamily="34" charset="0"/>
                          <a:ea typeface="Arial" panose="020B0604020202020204" pitchFamily="34" charset="0"/>
                          <a:cs typeface="Times New Roman" panose="02020603050405020304" pitchFamily="18" charset="0"/>
                        </a:rPr>
                        <a:t>Haftada  1 ders saati  </a:t>
                      </a:r>
                    </a:p>
                  </a:txBody>
                  <a:tcPr marL="55811" marR="0" marT="2790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53205">
                <a:tc>
                  <a:txBody>
                    <a:bodyPr/>
                    <a:lstStyle/>
                    <a:p>
                      <a:pPr marL="2540" marR="43180" indent="-6350" algn="l">
                        <a:lnSpc>
                          <a:spcPct val="107000"/>
                        </a:lnSpc>
                        <a:spcAft>
                          <a:spcPts val="0"/>
                        </a:spcAft>
                      </a:pPr>
                      <a:r>
                        <a:rPr lang="tr-TR" sz="10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Dersin amacı </a:t>
                      </a:r>
                      <a:endParaRPr lang="tr-TR" sz="100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55811" marR="0" marT="2790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540" marR="43180" indent="-6350" algn="l">
                        <a:lnSpc>
                          <a:spcPct val="107000"/>
                        </a:lnSpc>
                        <a:spcAft>
                          <a:spcPts val="0"/>
                        </a:spcAft>
                      </a:pPr>
                      <a:r>
                        <a:rPr lang="tr-TR" sz="1000">
                          <a:solidFill>
                            <a:srgbClr val="000000"/>
                          </a:solidFill>
                          <a:effectLst/>
                          <a:latin typeface="Arial" panose="020B0604020202020204" pitchFamily="34" charset="0"/>
                          <a:ea typeface="Arial" panose="020B0604020202020204" pitchFamily="34" charset="0"/>
                          <a:cs typeface="Times New Roman" panose="02020603050405020304" pitchFamily="18" charset="0"/>
                        </a:rPr>
                        <a:t> </a:t>
                      </a:r>
                    </a:p>
                    <a:p>
                      <a:pPr marL="2540" marR="43180" indent="-6350" algn="l">
                        <a:lnSpc>
                          <a:spcPct val="104000"/>
                        </a:lnSpc>
                        <a:spcAft>
                          <a:spcPts val="0"/>
                        </a:spcAft>
                      </a:pPr>
                      <a:r>
                        <a:rPr lang="tr-TR" sz="1000">
                          <a:solidFill>
                            <a:srgbClr val="000000"/>
                          </a:solidFill>
                          <a:effectLst/>
                          <a:latin typeface="Arial" panose="020B0604020202020204" pitchFamily="34" charset="0"/>
                          <a:ea typeface="Arial" panose="020B0604020202020204" pitchFamily="34" charset="0"/>
                          <a:cs typeface="Times New Roman" panose="02020603050405020304" pitchFamily="18" charset="0"/>
                        </a:rPr>
                        <a:t>Bu ders ile öğrenciye Arıza ve bakım karteksi oluşturabilecek, kayıtları arşivleme yapabilecek, kataloglardaki gerekli bilgilere ulaşabilecek elektrik ve elektronik sistemlerinde hızlı hata yalıtım metodunu kullanarak malzeme ve sistem arızalarını bularak arızayı giderebilecektir. </a:t>
                      </a:r>
                    </a:p>
                    <a:p>
                      <a:pPr marL="2540" marR="43180" indent="-6350" algn="l">
                        <a:lnSpc>
                          <a:spcPct val="107000"/>
                        </a:lnSpc>
                        <a:spcAft>
                          <a:spcPts val="0"/>
                        </a:spcAft>
                      </a:pPr>
                      <a:r>
                        <a:rPr lang="tr-TR" sz="1000">
                          <a:solidFill>
                            <a:srgbClr val="000000"/>
                          </a:solidFill>
                          <a:effectLst/>
                          <a:latin typeface="Arial" panose="020B0604020202020204" pitchFamily="34" charset="0"/>
                          <a:ea typeface="Arial" panose="020B0604020202020204" pitchFamily="34" charset="0"/>
                          <a:cs typeface="Times New Roman" panose="02020603050405020304" pitchFamily="18" charset="0"/>
                        </a:rPr>
                        <a:t> </a:t>
                      </a:r>
                    </a:p>
                  </a:txBody>
                  <a:tcPr marL="55811" marR="0" marT="2790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96793">
                <a:tc>
                  <a:txBody>
                    <a:bodyPr/>
                    <a:lstStyle/>
                    <a:p>
                      <a:pPr marL="2540" marR="43180" indent="-6350" algn="l">
                        <a:lnSpc>
                          <a:spcPct val="107000"/>
                        </a:lnSpc>
                        <a:spcAft>
                          <a:spcPts val="0"/>
                        </a:spcAft>
                      </a:pPr>
                      <a:r>
                        <a:rPr lang="tr-TR" sz="10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Dersin tanımı </a:t>
                      </a:r>
                      <a:endParaRPr lang="tr-TR" sz="100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55811" marR="0" marT="2790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350" marR="43180" indent="-6350" algn="l">
                        <a:lnSpc>
                          <a:spcPct val="107000"/>
                        </a:lnSpc>
                        <a:spcAft>
                          <a:spcPts val="0"/>
                        </a:spcAft>
                      </a:pPr>
                      <a:r>
                        <a:rPr lang="tr-TR" sz="1000">
                          <a:solidFill>
                            <a:srgbClr val="000000"/>
                          </a:solidFill>
                          <a:effectLst/>
                          <a:latin typeface="Arial" panose="020B0604020202020204" pitchFamily="34" charset="0"/>
                          <a:ea typeface="Arial" panose="020B0604020202020204" pitchFamily="34" charset="0"/>
                          <a:cs typeface="Times New Roman" panose="02020603050405020304" pitchFamily="18" charset="0"/>
                        </a:rPr>
                        <a:t> </a:t>
                      </a:r>
                    </a:p>
                    <a:p>
                      <a:pPr marL="6350" marR="10160" indent="-6350" algn="l">
                        <a:lnSpc>
                          <a:spcPct val="104000"/>
                        </a:lnSpc>
                        <a:spcAft>
                          <a:spcPts val="0"/>
                        </a:spcAft>
                      </a:pPr>
                      <a:r>
                        <a:rPr lang="tr-TR" sz="1000">
                          <a:solidFill>
                            <a:srgbClr val="000000"/>
                          </a:solidFill>
                          <a:effectLst/>
                          <a:latin typeface="Arial" panose="020B0604020202020204" pitchFamily="34" charset="0"/>
                          <a:ea typeface="Arial" panose="020B0604020202020204" pitchFamily="34" charset="0"/>
                          <a:cs typeface="Times New Roman" panose="02020603050405020304" pitchFamily="18" charset="0"/>
                        </a:rPr>
                        <a:t>Bu ders; arıza ve bakım kayıtlarının tutulması ve arıza giderme yöntem ve teknikleri ile ilgili bilgi ve becerilerin verildiği derstir </a:t>
                      </a:r>
                    </a:p>
                    <a:p>
                      <a:pPr marL="6350" marR="43180" indent="-6350" algn="l">
                        <a:lnSpc>
                          <a:spcPct val="107000"/>
                        </a:lnSpc>
                        <a:spcAft>
                          <a:spcPts val="0"/>
                        </a:spcAft>
                      </a:pPr>
                      <a:r>
                        <a:rPr lang="tr-TR" sz="1000">
                          <a:solidFill>
                            <a:srgbClr val="000000"/>
                          </a:solidFill>
                          <a:effectLst/>
                          <a:latin typeface="Arial" panose="020B0604020202020204" pitchFamily="34" charset="0"/>
                          <a:ea typeface="Arial" panose="020B0604020202020204" pitchFamily="34" charset="0"/>
                          <a:cs typeface="Times New Roman" panose="02020603050405020304" pitchFamily="18" charset="0"/>
                        </a:rPr>
                        <a:t> </a:t>
                      </a:r>
                    </a:p>
                  </a:txBody>
                  <a:tcPr marL="55811" marR="0" marT="2790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2025">
                <a:tc>
                  <a:txBody>
                    <a:bodyPr/>
                    <a:lstStyle/>
                    <a:p>
                      <a:pPr marL="2540" marR="43180" indent="-6350" algn="l">
                        <a:lnSpc>
                          <a:spcPct val="107000"/>
                        </a:lnSpc>
                        <a:spcAft>
                          <a:spcPts val="0"/>
                        </a:spcAft>
                      </a:pPr>
                      <a:r>
                        <a:rPr lang="tr-TR" sz="10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Dersin Ön Koşulları </a:t>
                      </a:r>
                      <a:endParaRPr lang="tr-TR" sz="100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55811" marR="0" marT="2790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540" marR="43180" indent="-6350" algn="l">
                        <a:lnSpc>
                          <a:spcPct val="107000"/>
                        </a:lnSpc>
                        <a:spcAft>
                          <a:spcPts val="0"/>
                        </a:spcAft>
                      </a:pPr>
                      <a:r>
                        <a:rPr lang="tr-TR" sz="1000">
                          <a:solidFill>
                            <a:srgbClr val="000000"/>
                          </a:solidFill>
                          <a:effectLst/>
                          <a:latin typeface="Arial" panose="020B0604020202020204" pitchFamily="34" charset="0"/>
                          <a:ea typeface="Arial" panose="020B0604020202020204" pitchFamily="34" charset="0"/>
                          <a:cs typeface="Times New Roman" panose="02020603050405020304" pitchFamily="18" charset="0"/>
                        </a:rPr>
                        <a:t>Bu dersin ön koşulu yoktur. </a:t>
                      </a:r>
                    </a:p>
                  </a:txBody>
                  <a:tcPr marL="55811" marR="0" marT="2790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50905">
                <a:tc>
                  <a:txBody>
                    <a:bodyPr/>
                    <a:lstStyle/>
                    <a:p>
                      <a:pPr marL="2540" marR="43180" indent="-6350" algn="l">
                        <a:lnSpc>
                          <a:spcPct val="107000"/>
                        </a:lnSpc>
                        <a:spcAft>
                          <a:spcPts val="0"/>
                        </a:spcAft>
                      </a:pPr>
                      <a:r>
                        <a:rPr lang="tr-TR" sz="10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Ders ile kazandırılacak yeterlikler </a:t>
                      </a:r>
                      <a:endParaRPr lang="tr-TR" sz="100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55811" marR="0" marT="2790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540" marR="43180" indent="-6350" algn="l">
                        <a:lnSpc>
                          <a:spcPct val="107000"/>
                        </a:lnSpc>
                        <a:spcAft>
                          <a:spcPts val="0"/>
                        </a:spcAft>
                      </a:pPr>
                      <a:r>
                        <a:rPr lang="tr-TR" sz="10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 </a:t>
                      </a:r>
                    </a:p>
                    <a:p>
                      <a:pPr marL="2540" marR="43180" indent="-6350" algn="l">
                        <a:lnSpc>
                          <a:spcPct val="107000"/>
                        </a:lnSpc>
                        <a:spcAft>
                          <a:spcPts val="0"/>
                        </a:spcAft>
                      </a:pPr>
                      <a:r>
                        <a:rPr lang="tr-TR" sz="10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Öğrenci, bu dersin sonunda;</a:t>
                      </a:r>
                      <a:r>
                        <a:rPr lang="tr-TR" sz="1000" b="1"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 </a:t>
                      </a:r>
                      <a:endParaRPr lang="tr-TR" sz="10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p>
                      <a:pPr marL="342900" marR="43180" lvl="0" indent="-342900" algn="l" fontAlgn="base">
                        <a:lnSpc>
                          <a:spcPct val="104000"/>
                        </a:lnSpc>
                        <a:spcAft>
                          <a:spcPts val="0"/>
                        </a:spcAft>
                        <a:buClr>
                          <a:srgbClr val="000000"/>
                        </a:buClr>
                        <a:buSzPts val="1200"/>
                        <a:buFont typeface="+mj-lt"/>
                        <a:buAutoNum type="arabicPeriod"/>
                      </a:pPr>
                      <a:r>
                        <a:rPr lang="tr-TR" sz="1000" u="none" strike="noStrike" dirty="0">
                          <a:solidFill>
                            <a:srgbClr val="000000"/>
                          </a:solidFill>
                          <a:effectLst/>
                          <a:uFill>
                            <a:solidFill>
                              <a:srgbClr val="000000"/>
                            </a:solidFill>
                          </a:uFill>
                          <a:latin typeface="Arial" panose="020B0604020202020204" pitchFamily="34" charset="0"/>
                          <a:ea typeface="Arial" panose="020B0604020202020204" pitchFamily="34" charset="0"/>
                          <a:cs typeface="Arial" panose="020B0604020202020204" pitchFamily="34" charset="0"/>
                        </a:rPr>
                        <a:t>Arıza ve bakım karteksi oluşturup, arşivlemek ve katalog        okuyabilmek </a:t>
                      </a:r>
                    </a:p>
                    <a:p>
                      <a:pPr marL="342900" marR="43180" lvl="0" indent="-342900" algn="l" fontAlgn="base">
                        <a:lnSpc>
                          <a:spcPct val="107000"/>
                        </a:lnSpc>
                        <a:spcAft>
                          <a:spcPts val="0"/>
                        </a:spcAft>
                        <a:buClr>
                          <a:srgbClr val="000000"/>
                        </a:buClr>
                        <a:buSzPts val="1200"/>
                        <a:buFont typeface="+mj-lt"/>
                        <a:buAutoNum type="arabicPeriod"/>
                      </a:pPr>
                      <a:r>
                        <a:rPr lang="tr-TR" sz="1000" u="none" strike="noStrike" dirty="0">
                          <a:solidFill>
                            <a:srgbClr val="000000"/>
                          </a:solidFill>
                          <a:effectLst/>
                          <a:uFill>
                            <a:solidFill>
                              <a:srgbClr val="000000"/>
                            </a:solidFill>
                          </a:uFill>
                          <a:latin typeface="Arial" panose="020B0604020202020204" pitchFamily="34" charset="0"/>
                          <a:ea typeface="Arial" panose="020B0604020202020204" pitchFamily="34" charset="0"/>
                          <a:cs typeface="Arial" panose="020B0604020202020204" pitchFamily="34" charset="0"/>
                        </a:rPr>
                        <a:t>Sistem analizi yapıp tespit edilen arızaları giderebilmek</a:t>
                      </a:r>
                    </a:p>
                    <a:p>
                      <a:pPr marL="231140" marR="43180" indent="-6350" algn="l">
                        <a:lnSpc>
                          <a:spcPct val="107000"/>
                        </a:lnSpc>
                        <a:spcAft>
                          <a:spcPts val="0"/>
                        </a:spcAft>
                      </a:pPr>
                      <a:r>
                        <a:rPr lang="tr-TR" sz="10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 </a:t>
                      </a:r>
                    </a:p>
                  </a:txBody>
                  <a:tcPr marL="55811" marR="0" marT="2790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7731826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p:cNvGraphicFramePr>
            <a:graphicFrameLocks noGrp="1"/>
          </p:cNvGraphicFramePr>
          <p:nvPr>
            <p:ph idx="1"/>
            <p:extLst>
              <p:ext uri="{D42A27DB-BD31-4B8C-83A1-F6EECF244321}">
                <p14:modId xmlns:p14="http://schemas.microsoft.com/office/powerpoint/2010/main" val="2942675770"/>
              </p:ext>
            </p:extLst>
          </p:nvPr>
        </p:nvGraphicFramePr>
        <p:xfrm>
          <a:off x="1169044" y="625032"/>
          <a:ext cx="10012100" cy="5168096"/>
        </p:xfrm>
        <a:graphic>
          <a:graphicData uri="http://schemas.openxmlformats.org/drawingml/2006/table">
            <a:tbl>
              <a:tblPr firstRow="1" firstCol="1" bandRow="1"/>
              <a:tblGrid>
                <a:gridCol w="2721098"/>
                <a:gridCol w="7291002"/>
              </a:tblGrid>
              <a:tr h="1566838">
                <a:tc>
                  <a:txBody>
                    <a:bodyPr/>
                    <a:lstStyle/>
                    <a:p>
                      <a:pPr marL="2540" marR="43180" indent="-6350" algn="l">
                        <a:lnSpc>
                          <a:spcPct val="107000"/>
                        </a:lnSpc>
                        <a:spcAft>
                          <a:spcPts val="0"/>
                        </a:spcAft>
                      </a:pPr>
                      <a:r>
                        <a:rPr lang="tr-TR" sz="9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Dersin İçeriği </a:t>
                      </a:r>
                      <a:endParaRPr lang="tr-TR" sz="90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47963" marR="0" marT="2398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31140" marR="43180" indent="-6350" algn="l">
                        <a:lnSpc>
                          <a:spcPct val="107000"/>
                        </a:lnSpc>
                        <a:spcAft>
                          <a:spcPts val="0"/>
                        </a:spcAft>
                      </a:pPr>
                      <a:r>
                        <a:rPr lang="tr-TR" sz="900">
                          <a:solidFill>
                            <a:srgbClr val="000000"/>
                          </a:solidFill>
                          <a:effectLst/>
                          <a:latin typeface="Arial" panose="020B0604020202020204" pitchFamily="34" charset="0"/>
                          <a:ea typeface="Arial" panose="020B0604020202020204" pitchFamily="34" charset="0"/>
                          <a:cs typeface="Times New Roman" panose="02020603050405020304" pitchFamily="18" charset="0"/>
                        </a:rPr>
                        <a:t> </a:t>
                      </a:r>
                    </a:p>
                    <a:p>
                      <a:pPr marL="342900" marR="43180" lvl="0" indent="-342900" algn="l" fontAlgn="base">
                        <a:lnSpc>
                          <a:spcPct val="107000"/>
                        </a:lnSpc>
                        <a:spcAft>
                          <a:spcPts val="0"/>
                        </a:spcAft>
                        <a:buClr>
                          <a:srgbClr val="000000"/>
                        </a:buClr>
                        <a:buSzPts val="1200"/>
                        <a:buFont typeface="+mj-lt"/>
                        <a:buAutoNum type="arabicPeriod"/>
                      </a:pPr>
                      <a:r>
                        <a:rPr lang="tr-TR" sz="900" u="none" strike="noStrike">
                          <a:solidFill>
                            <a:srgbClr val="000000"/>
                          </a:solidFill>
                          <a:effectLst/>
                          <a:uFill>
                            <a:solidFill>
                              <a:srgbClr val="000000"/>
                            </a:solidFill>
                          </a:uFill>
                          <a:latin typeface="Arial" panose="020B0604020202020204" pitchFamily="34" charset="0"/>
                          <a:ea typeface="Arial" panose="020B0604020202020204" pitchFamily="34" charset="0"/>
                          <a:cs typeface="Arial" panose="020B0604020202020204" pitchFamily="34" charset="0"/>
                        </a:rPr>
                        <a:t>Arşivleme yapmak </a:t>
                      </a:r>
                    </a:p>
                    <a:p>
                      <a:pPr marL="342900" marR="43180" lvl="0" indent="-342900" algn="l" fontAlgn="base">
                        <a:lnSpc>
                          <a:spcPct val="107000"/>
                        </a:lnSpc>
                        <a:spcAft>
                          <a:spcPts val="0"/>
                        </a:spcAft>
                        <a:buClr>
                          <a:srgbClr val="000000"/>
                        </a:buClr>
                        <a:buSzPts val="1200"/>
                        <a:buFont typeface="+mj-lt"/>
                        <a:buAutoNum type="arabicPeriod"/>
                      </a:pPr>
                      <a:r>
                        <a:rPr lang="tr-TR" sz="900" u="none" strike="noStrike">
                          <a:solidFill>
                            <a:srgbClr val="000000"/>
                          </a:solidFill>
                          <a:effectLst/>
                          <a:uFill>
                            <a:solidFill>
                              <a:srgbClr val="000000"/>
                            </a:solidFill>
                          </a:uFill>
                          <a:latin typeface="Arial" panose="020B0604020202020204" pitchFamily="34" charset="0"/>
                          <a:ea typeface="Arial" panose="020B0604020202020204" pitchFamily="34" charset="0"/>
                          <a:cs typeface="Arial" panose="020B0604020202020204" pitchFamily="34" charset="0"/>
                        </a:rPr>
                        <a:t>Katalog okumak </a:t>
                      </a:r>
                    </a:p>
                    <a:p>
                      <a:pPr marL="342900" marR="43180" lvl="0" indent="-342900" algn="l" fontAlgn="base">
                        <a:lnSpc>
                          <a:spcPct val="107000"/>
                        </a:lnSpc>
                        <a:spcAft>
                          <a:spcPts val="0"/>
                        </a:spcAft>
                        <a:buClr>
                          <a:srgbClr val="000000"/>
                        </a:buClr>
                        <a:buSzPts val="1200"/>
                        <a:buFont typeface="+mj-lt"/>
                        <a:buAutoNum type="arabicPeriod"/>
                      </a:pPr>
                      <a:r>
                        <a:rPr lang="tr-TR" sz="900" u="none" strike="noStrike">
                          <a:solidFill>
                            <a:srgbClr val="000000"/>
                          </a:solidFill>
                          <a:effectLst/>
                          <a:uFill>
                            <a:solidFill>
                              <a:srgbClr val="000000"/>
                            </a:solidFill>
                          </a:uFill>
                          <a:latin typeface="Arial" panose="020B0604020202020204" pitchFamily="34" charset="0"/>
                          <a:ea typeface="Arial" panose="020B0604020202020204" pitchFamily="34" charset="0"/>
                          <a:cs typeface="Arial" panose="020B0604020202020204" pitchFamily="34" charset="0"/>
                        </a:rPr>
                        <a:t>Arıza kaynağının yerini belirlemek ve yalıtmak  </a:t>
                      </a:r>
                    </a:p>
                    <a:p>
                      <a:pPr marL="342900" marR="43180" lvl="0" indent="-342900" algn="l" fontAlgn="base">
                        <a:lnSpc>
                          <a:spcPct val="107000"/>
                        </a:lnSpc>
                        <a:spcAft>
                          <a:spcPts val="0"/>
                        </a:spcAft>
                        <a:buClr>
                          <a:srgbClr val="000000"/>
                        </a:buClr>
                        <a:buSzPts val="1200"/>
                        <a:buFont typeface="+mj-lt"/>
                        <a:buAutoNum type="arabicPeriod"/>
                      </a:pPr>
                      <a:r>
                        <a:rPr lang="tr-TR" sz="900" u="none" strike="noStrike">
                          <a:solidFill>
                            <a:srgbClr val="000000"/>
                          </a:solidFill>
                          <a:effectLst/>
                          <a:uFill>
                            <a:solidFill>
                              <a:srgbClr val="000000"/>
                            </a:solidFill>
                          </a:uFill>
                          <a:latin typeface="Arial" panose="020B0604020202020204" pitchFamily="34" charset="0"/>
                          <a:ea typeface="Arial" panose="020B0604020202020204" pitchFamily="34" charset="0"/>
                          <a:cs typeface="Arial" panose="020B0604020202020204" pitchFamily="34" charset="0"/>
                        </a:rPr>
                        <a:t>Arızalı malzemeyi veya  sistemin arızasını bulmak </a:t>
                      </a:r>
                    </a:p>
                    <a:p>
                      <a:pPr marL="342900" marR="43180" lvl="0" indent="-342900" algn="l" fontAlgn="base">
                        <a:lnSpc>
                          <a:spcPct val="104000"/>
                        </a:lnSpc>
                        <a:spcAft>
                          <a:spcPts val="0"/>
                        </a:spcAft>
                        <a:buClr>
                          <a:srgbClr val="000000"/>
                        </a:buClr>
                        <a:buSzPts val="1200"/>
                        <a:buFont typeface="+mj-lt"/>
                        <a:buAutoNum type="arabicPeriod"/>
                      </a:pPr>
                      <a:r>
                        <a:rPr lang="tr-TR" sz="900" u="none" strike="noStrike">
                          <a:solidFill>
                            <a:srgbClr val="000000"/>
                          </a:solidFill>
                          <a:effectLst/>
                          <a:uFill>
                            <a:solidFill>
                              <a:srgbClr val="000000"/>
                            </a:solidFill>
                          </a:uFill>
                          <a:latin typeface="Arial" panose="020B0604020202020204" pitchFamily="34" charset="0"/>
                          <a:ea typeface="Arial" panose="020B0604020202020204" pitchFamily="34" charset="0"/>
                          <a:cs typeface="Arial" panose="020B0604020202020204" pitchFamily="34" charset="0"/>
                        </a:rPr>
                        <a:t>Arızalı baskı devreyi temizlemek ve iletim yollarını onarmak </a:t>
                      </a:r>
                    </a:p>
                    <a:p>
                      <a:pPr marL="342900" marR="43180" lvl="0" indent="-342900" algn="l" fontAlgn="base">
                        <a:lnSpc>
                          <a:spcPct val="107000"/>
                        </a:lnSpc>
                        <a:spcAft>
                          <a:spcPts val="0"/>
                        </a:spcAft>
                        <a:buClr>
                          <a:srgbClr val="000000"/>
                        </a:buClr>
                        <a:buSzPts val="1200"/>
                        <a:buFont typeface="+mj-lt"/>
                        <a:buAutoNum type="arabicPeriod"/>
                      </a:pPr>
                      <a:r>
                        <a:rPr lang="tr-TR" sz="900" u="none" strike="noStrike">
                          <a:solidFill>
                            <a:srgbClr val="000000"/>
                          </a:solidFill>
                          <a:effectLst/>
                          <a:uFill>
                            <a:solidFill>
                              <a:srgbClr val="000000"/>
                            </a:solidFill>
                          </a:uFill>
                          <a:latin typeface="Arial" panose="020B0604020202020204" pitchFamily="34" charset="0"/>
                          <a:ea typeface="Arial" panose="020B0604020202020204" pitchFamily="34" charset="0"/>
                          <a:cs typeface="Arial" panose="020B0604020202020204" pitchFamily="34" charset="0"/>
                        </a:rPr>
                        <a:t>Arızayı gidermek, sistemi test etmek </a:t>
                      </a:r>
                    </a:p>
                    <a:p>
                      <a:pPr marL="231140" marR="43180" indent="-6350" algn="l">
                        <a:lnSpc>
                          <a:spcPct val="107000"/>
                        </a:lnSpc>
                        <a:spcAft>
                          <a:spcPts val="0"/>
                        </a:spcAft>
                      </a:pPr>
                      <a:r>
                        <a:rPr lang="tr-TR" sz="900">
                          <a:solidFill>
                            <a:srgbClr val="000000"/>
                          </a:solidFill>
                          <a:effectLst/>
                          <a:latin typeface="Arial" panose="020B0604020202020204" pitchFamily="34" charset="0"/>
                          <a:ea typeface="Arial" panose="020B0604020202020204" pitchFamily="34" charset="0"/>
                          <a:cs typeface="Times New Roman" panose="02020603050405020304" pitchFamily="18" charset="0"/>
                        </a:rPr>
                        <a:t> </a:t>
                      </a:r>
                    </a:p>
                  </a:txBody>
                  <a:tcPr marL="47963" marR="0" marT="2398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62360">
                <a:tc>
                  <a:txBody>
                    <a:bodyPr/>
                    <a:lstStyle/>
                    <a:p>
                      <a:pPr marL="2540" marR="57785" indent="-6350" algn="l">
                        <a:lnSpc>
                          <a:spcPct val="107000"/>
                        </a:lnSpc>
                        <a:spcAft>
                          <a:spcPts val="0"/>
                        </a:spcAft>
                      </a:pPr>
                      <a:r>
                        <a:rPr lang="tr-TR" sz="9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Yöntem ve Teknikler </a:t>
                      </a:r>
                      <a:endParaRPr lang="tr-TR" sz="90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47963" marR="0" marT="2398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540" marR="43180" indent="-6350" algn="l">
                        <a:lnSpc>
                          <a:spcPct val="107000"/>
                        </a:lnSpc>
                        <a:spcAft>
                          <a:spcPts val="0"/>
                        </a:spcAft>
                      </a:pPr>
                      <a:r>
                        <a:rPr lang="tr-TR" sz="900">
                          <a:solidFill>
                            <a:srgbClr val="000000"/>
                          </a:solidFill>
                          <a:effectLst/>
                          <a:latin typeface="Arial" panose="020B0604020202020204" pitchFamily="34" charset="0"/>
                          <a:ea typeface="Arial" panose="020B0604020202020204" pitchFamily="34" charset="0"/>
                          <a:cs typeface="Times New Roman" panose="02020603050405020304" pitchFamily="18" charset="0"/>
                        </a:rPr>
                        <a:t>Bu derste anlatım, göstererek yaptırma, grup çalışması, tartışma, uygulamalı çalışma, araştırma, yenilikleri takip etme, internet ortamında araştırma yapma vb. yöntem ve teknikler uygulanabilir.  </a:t>
                      </a:r>
                    </a:p>
                  </a:txBody>
                  <a:tcPr marL="47963" marR="0" marT="2398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4249">
                <a:tc>
                  <a:txBody>
                    <a:bodyPr/>
                    <a:lstStyle/>
                    <a:p>
                      <a:pPr marL="2540" marR="43180" indent="-6350" algn="l">
                        <a:lnSpc>
                          <a:spcPct val="107000"/>
                        </a:lnSpc>
                        <a:spcAft>
                          <a:spcPts val="0"/>
                        </a:spcAft>
                      </a:pPr>
                      <a:r>
                        <a:rPr lang="tr-TR" sz="9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Eğitim Öğretim </a:t>
                      </a:r>
                      <a:endParaRPr lang="tr-TR" sz="90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p>
                      <a:pPr marL="2540" marR="43180" indent="-6350" algn="l">
                        <a:lnSpc>
                          <a:spcPct val="107000"/>
                        </a:lnSpc>
                        <a:spcAft>
                          <a:spcPts val="0"/>
                        </a:spcAft>
                      </a:pPr>
                      <a:r>
                        <a:rPr lang="tr-TR" sz="9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Ortamı ve Donatım </a:t>
                      </a:r>
                      <a:endParaRPr lang="tr-TR" sz="90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47963" marR="0" marT="2398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540" marR="43180" indent="-6350" algn="l">
                        <a:lnSpc>
                          <a:spcPct val="107000"/>
                        </a:lnSpc>
                        <a:spcAft>
                          <a:spcPts val="0"/>
                        </a:spcAft>
                      </a:pPr>
                      <a:r>
                        <a:rPr lang="tr-TR" sz="900">
                          <a:solidFill>
                            <a:srgbClr val="000000"/>
                          </a:solidFill>
                          <a:effectLst/>
                          <a:latin typeface="Arial" panose="020B0604020202020204" pitchFamily="34" charset="0"/>
                          <a:ea typeface="Arial" panose="020B0604020202020204" pitchFamily="34" charset="0"/>
                          <a:cs typeface="Times New Roman" panose="02020603050405020304" pitchFamily="18" charset="0"/>
                        </a:rPr>
                        <a:t>Ortam: Elektrik atölyesi, işletme ortamı </a:t>
                      </a:r>
                    </a:p>
                    <a:p>
                      <a:pPr marL="2540" marR="43180" indent="-6350" algn="l">
                        <a:lnSpc>
                          <a:spcPct val="107000"/>
                        </a:lnSpc>
                        <a:spcAft>
                          <a:spcPts val="0"/>
                        </a:spcAft>
                      </a:pPr>
                      <a:r>
                        <a:rPr lang="tr-TR" sz="900">
                          <a:solidFill>
                            <a:srgbClr val="000000"/>
                          </a:solidFill>
                          <a:effectLst/>
                          <a:latin typeface="Arial" panose="020B0604020202020204" pitchFamily="34" charset="0"/>
                          <a:ea typeface="Arial" panose="020B0604020202020204" pitchFamily="34" charset="0"/>
                          <a:cs typeface="Times New Roman" panose="02020603050405020304" pitchFamily="18" charset="0"/>
                        </a:rPr>
                        <a:t>Donanım: Projeksiyon, bilgisayar </a:t>
                      </a:r>
                    </a:p>
                    <a:p>
                      <a:pPr marL="2540" marR="43180" indent="-6350" algn="l">
                        <a:lnSpc>
                          <a:spcPct val="107000"/>
                        </a:lnSpc>
                        <a:spcAft>
                          <a:spcPts val="0"/>
                        </a:spcAft>
                      </a:pPr>
                      <a:r>
                        <a:rPr lang="tr-TR" sz="900">
                          <a:solidFill>
                            <a:srgbClr val="000000"/>
                          </a:solidFill>
                          <a:effectLst/>
                          <a:latin typeface="Arial" panose="020B0604020202020204" pitchFamily="34" charset="0"/>
                          <a:ea typeface="Arial" panose="020B0604020202020204" pitchFamily="34" charset="0"/>
                          <a:cs typeface="Times New Roman" panose="02020603050405020304" pitchFamily="18" charset="0"/>
                        </a:rPr>
                        <a:t> </a:t>
                      </a:r>
                    </a:p>
                  </a:txBody>
                  <a:tcPr marL="47963" marR="0" marT="2398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60383">
                <a:tc>
                  <a:txBody>
                    <a:bodyPr/>
                    <a:lstStyle/>
                    <a:p>
                      <a:pPr marL="2540" marR="43180" indent="-6350" algn="l">
                        <a:lnSpc>
                          <a:spcPct val="107000"/>
                        </a:lnSpc>
                        <a:spcAft>
                          <a:spcPts val="0"/>
                        </a:spcAft>
                      </a:pPr>
                      <a:r>
                        <a:rPr lang="tr-TR" sz="9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Ölçme ve </a:t>
                      </a:r>
                      <a:endParaRPr lang="tr-TR" sz="90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p>
                      <a:pPr marL="2540" marR="43180" indent="-6350" algn="l">
                        <a:lnSpc>
                          <a:spcPct val="107000"/>
                        </a:lnSpc>
                        <a:spcAft>
                          <a:spcPts val="0"/>
                        </a:spcAft>
                      </a:pPr>
                      <a:r>
                        <a:rPr lang="tr-TR" sz="9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Değerlendirme </a:t>
                      </a:r>
                      <a:endParaRPr lang="tr-TR" sz="90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47963" marR="0" marT="2398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43180" lvl="0" indent="-342900" algn="l" fontAlgn="base">
                        <a:lnSpc>
                          <a:spcPct val="107000"/>
                        </a:lnSpc>
                        <a:spcAft>
                          <a:spcPts val="0"/>
                        </a:spcAft>
                        <a:buClr>
                          <a:srgbClr val="000000"/>
                        </a:buClr>
                        <a:buSzPts val="1200"/>
                        <a:buFont typeface="+mj-lt"/>
                        <a:buAutoNum type="arabicPeriod"/>
                      </a:pPr>
                      <a:r>
                        <a:rPr lang="tr-TR" sz="900" u="none" strike="noStrike">
                          <a:solidFill>
                            <a:srgbClr val="000000"/>
                          </a:solidFill>
                          <a:effectLst/>
                          <a:uFill>
                            <a:solidFill>
                              <a:srgbClr val="000000"/>
                            </a:solidFill>
                          </a:uFill>
                          <a:latin typeface="Arial" panose="020B0604020202020204" pitchFamily="34" charset="0"/>
                          <a:ea typeface="Arial" panose="020B0604020202020204" pitchFamily="34" charset="0"/>
                          <a:cs typeface="Arial" panose="020B0604020202020204" pitchFamily="34" charset="0"/>
                        </a:rPr>
                        <a:t>Her faaliyet sonunda kazanılan bilgi ve beceriler ölçülür. </a:t>
                      </a:r>
                    </a:p>
                    <a:p>
                      <a:pPr marL="342900" marR="43180" lvl="0" indent="-342900" algn="l" fontAlgn="base">
                        <a:lnSpc>
                          <a:spcPct val="107000"/>
                        </a:lnSpc>
                        <a:spcAft>
                          <a:spcPts val="0"/>
                        </a:spcAft>
                        <a:buClr>
                          <a:srgbClr val="000000"/>
                        </a:buClr>
                        <a:buSzPts val="1200"/>
                        <a:buFont typeface="+mj-lt"/>
                        <a:buAutoNum type="arabicPeriod"/>
                      </a:pPr>
                      <a:r>
                        <a:rPr lang="tr-TR" sz="900" u="none" strike="noStrike">
                          <a:solidFill>
                            <a:srgbClr val="000000"/>
                          </a:solidFill>
                          <a:effectLst/>
                          <a:uFill>
                            <a:solidFill>
                              <a:srgbClr val="000000"/>
                            </a:solidFill>
                          </a:uFill>
                          <a:latin typeface="Arial" panose="020B0604020202020204" pitchFamily="34" charset="0"/>
                          <a:ea typeface="Arial" panose="020B0604020202020204" pitchFamily="34" charset="0"/>
                          <a:cs typeface="Arial" panose="020B0604020202020204" pitchFamily="34" charset="0"/>
                        </a:rPr>
                        <a:t>Her modülün sonunda kazanılan yeterlikler ölçülür. </a:t>
                      </a:r>
                    </a:p>
                    <a:p>
                      <a:pPr marL="342900" marR="43180" lvl="0" indent="-342900" algn="l" fontAlgn="base">
                        <a:lnSpc>
                          <a:spcPct val="107000"/>
                        </a:lnSpc>
                        <a:spcAft>
                          <a:spcPts val="0"/>
                        </a:spcAft>
                        <a:buClr>
                          <a:srgbClr val="000000"/>
                        </a:buClr>
                        <a:buSzPts val="1200"/>
                        <a:buFont typeface="+mj-lt"/>
                        <a:buAutoNum type="arabicPeriod"/>
                      </a:pPr>
                      <a:r>
                        <a:rPr lang="tr-TR" sz="900" u="none" strike="noStrike">
                          <a:solidFill>
                            <a:srgbClr val="000000"/>
                          </a:solidFill>
                          <a:effectLst/>
                          <a:uFill>
                            <a:solidFill>
                              <a:srgbClr val="000000"/>
                            </a:solidFill>
                          </a:uFill>
                          <a:latin typeface="Arial" panose="020B0604020202020204" pitchFamily="34" charset="0"/>
                          <a:ea typeface="Arial" panose="020B0604020202020204" pitchFamily="34" charset="0"/>
                          <a:cs typeface="Arial" panose="020B0604020202020204" pitchFamily="34" charset="0"/>
                        </a:rPr>
                        <a:t>Dersin sonunda; Orta Öğretim Kurumları Sınıf Geçme ve Sınav Yönetmeliği ile Mesleki ve Teknik Eğitim </a:t>
                      </a:r>
                    </a:p>
                  </a:txBody>
                  <a:tcPr marL="47963" marR="0" marT="2398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7972">
                <a:tc>
                  <a:txBody>
                    <a:bodyPr/>
                    <a:lstStyle/>
                    <a:p>
                      <a:pPr marL="6350" marR="43180" indent="-6350" algn="l">
                        <a:lnSpc>
                          <a:spcPct val="107000"/>
                        </a:lnSpc>
                        <a:spcAft>
                          <a:spcPts val="800"/>
                        </a:spcAft>
                      </a:pPr>
                      <a:r>
                        <a:rPr lang="tr-TR" sz="900">
                          <a:solidFill>
                            <a:srgbClr val="000000"/>
                          </a:solidFill>
                          <a:effectLst/>
                          <a:latin typeface="Arial" panose="020B0604020202020204" pitchFamily="34" charset="0"/>
                          <a:ea typeface="Arial" panose="020B0604020202020204" pitchFamily="34" charset="0"/>
                          <a:cs typeface="Times New Roman" panose="02020603050405020304" pitchFamily="18" charset="0"/>
                        </a:rPr>
                        <a:t> </a:t>
                      </a:r>
                    </a:p>
                  </a:txBody>
                  <a:tcPr marL="47963" marR="0" marT="2398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28600" marR="43180" indent="-6350" algn="l">
                        <a:lnSpc>
                          <a:spcPct val="107000"/>
                        </a:lnSpc>
                        <a:spcAft>
                          <a:spcPts val="0"/>
                        </a:spcAft>
                      </a:pPr>
                      <a:r>
                        <a:rPr lang="tr-TR" sz="900">
                          <a:solidFill>
                            <a:srgbClr val="000000"/>
                          </a:solidFill>
                          <a:effectLst/>
                          <a:latin typeface="Arial" panose="020B0604020202020204" pitchFamily="34" charset="0"/>
                          <a:ea typeface="Arial" panose="020B0604020202020204" pitchFamily="34" charset="0"/>
                          <a:cs typeface="Times New Roman" panose="02020603050405020304" pitchFamily="18" charset="0"/>
                        </a:rPr>
                        <a:t>Yönetmeliği’nin Mesleki Eğitim Merkezleri ile ilgili maddelerine göre ölçme ve değerlendirme yapılacaktır. </a:t>
                      </a:r>
                    </a:p>
                  </a:txBody>
                  <a:tcPr marL="47963" marR="0" marT="2398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16294">
                <a:tc>
                  <a:txBody>
                    <a:bodyPr/>
                    <a:lstStyle/>
                    <a:p>
                      <a:pPr marL="6350" marR="43180" indent="-6350" algn="just">
                        <a:lnSpc>
                          <a:spcPct val="107000"/>
                        </a:lnSpc>
                        <a:spcAft>
                          <a:spcPts val="0"/>
                        </a:spcAft>
                      </a:pPr>
                      <a:r>
                        <a:rPr lang="tr-TR" sz="9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Öğretmen ve Eğitici </a:t>
                      </a:r>
                      <a:endParaRPr lang="tr-TR" sz="90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47963" marR="0" marT="2398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marR="43180" lvl="0" indent="-342900" algn="l" fontAlgn="base">
                        <a:lnSpc>
                          <a:spcPct val="107000"/>
                        </a:lnSpc>
                        <a:spcAft>
                          <a:spcPts val="0"/>
                        </a:spcAft>
                        <a:buClr>
                          <a:srgbClr val="000000"/>
                        </a:buClr>
                        <a:buSzPts val="1200"/>
                        <a:buFont typeface="+mj-lt"/>
                        <a:buAutoNum type="arabicPeriod"/>
                      </a:pPr>
                      <a:r>
                        <a:rPr lang="tr-TR" sz="900" u="none" strike="noStrike" dirty="0">
                          <a:solidFill>
                            <a:srgbClr val="000000"/>
                          </a:solidFill>
                          <a:effectLst/>
                          <a:uFill>
                            <a:solidFill>
                              <a:srgbClr val="000000"/>
                            </a:solidFill>
                          </a:uFill>
                          <a:latin typeface="Arial" panose="020B0604020202020204" pitchFamily="34" charset="0"/>
                          <a:ea typeface="Arial" panose="020B0604020202020204" pitchFamily="34" charset="0"/>
                          <a:cs typeface="Arial" panose="020B0604020202020204" pitchFamily="34" charset="0"/>
                        </a:rPr>
                        <a:t>Eğitim  almış, alanında sektör deneyimi olan öğretmenler, </a:t>
                      </a:r>
                    </a:p>
                    <a:p>
                      <a:pPr marL="342900" marR="43180" lvl="0" indent="-342900" algn="l" fontAlgn="base">
                        <a:lnSpc>
                          <a:spcPct val="107000"/>
                        </a:lnSpc>
                        <a:spcAft>
                          <a:spcPts val="0"/>
                        </a:spcAft>
                        <a:buClr>
                          <a:srgbClr val="000000"/>
                        </a:buClr>
                        <a:buSzPts val="1200"/>
                        <a:buFont typeface="+mj-lt"/>
                        <a:buAutoNum type="arabicPeriod"/>
                      </a:pPr>
                      <a:r>
                        <a:rPr lang="tr-TR" sz="900" u="none" strike="noStrike" dirty="0">
                          <a:solidFill>
                            <a:srgbClr val="000000"/>
                          </a:solidFill>
                          <a:effectLst/>
                          <a:uFill>
                            <a:solidFill>
                              <a:srgbClr val="000000"/>
                            </a:solidFill>
                          </a:uFill>
                          <a:latin typeface="Arial" panose="020B0604020202020204" pitchFamily="34" charset="0"/>
                          <a:ea typeface="Arial" panose="020B0604020202020204" pitchFamily="34" charset="0"/>
                          <a:cs typeface="Arial" panose="020B0604020202020204" pitchFamily="34" charset="0"/>
                        </a:rPr>
                        <a:t>Gerektiğinde sektörde çalışan ustalık ve usta öğreticilik belgesi olan meslek elemanları </a:t>
                      </a:r>
                    </a:p>
                  </a:txBody>
                  <a:tcPr marL="47963" marR="0" marT="23982"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769772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1924832547"/>
              </p:ext>
            </p:extLst>
          </p:nvPr>
        </p:nvGraphicFramePr>
        <p:xfrm>
          <a:off x="1097280" y="1752600"/>
          <a:ext cx="10058400" cy="1893425"/>
        </p:xfrm>
        <a:graphic>
          <a:graphicData uri="http://schemas.openxmlformats.org/drawingml/2006/table">
            <a:tbl>
              <a:tblPr firstRow="1" firstCol="1" bandRow="1"/>
              <a:tblGrid>
                <a:gridCol w="2733683"/>
                <a:gridCol w="7324717"/>
              </a:tblGrid>
              <a:tr h="1893425">
                <a:tc>
                  <a:txBody>
                    <a:bodyPr/>
                    <a:lstStyle/>
                    <a:p>
                      <a:pPr marL="6350" marR="43180" indent="-6350" algn="l">
                        <a:lnSpc>
                          <a:spcPct val="107000"/>
                        </a:lnSpc>
                        <a:spcAft>
                          <a:spcPts val="0"/>
                        </a:spcAft>
                      </a:pPr>
                      <a:r>
                        <a:rPr lang="tr-TR" sz="12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İşbirliği Yapılacak </a:t>
                      </a:r>
                      <a:endParaRPr lang="tr-TR" sz="120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p>
                      <a:pPr marL="6350" marR="43180" indent="-6350" algn="l">
                        <a:lnSpc>
                          <a:spcPct val="107000"/>
                        </a:lnSpc>
                        <a:spcAft>
                          <a:spcPts val="0"/>
                        </a:spcAft>
                      </a:pPr>
                      <a:r>
                        <a:rPr lang="tr-TR" sz="12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Kurum ve </a:t>
                      </a:r>
                      <a:endParaRPr lang="tr-TR" sz="120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p>
                      <a:pPr marL="6350" marR="43180" indent="-6350" algn="l">
                        <a:lnSpc>
                          <a:spcPct val="107000"/>
                        </a:lnSpc>
                        <a:spcAft>
                          <a:spcPts val="0"/>
                        </a:spcAft>
                      </a:pPr>
                      <a:r>
                        <a:rPr lang="tr-TR" sz="12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Kuruluşlar </a:t>
                      </a:r>
                      <a:endParaRPr lang="tr-TR" sz="120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66040" marR="0" marT="330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350" marR="10795" indent="-6350" algn="l">
                        <a:lnSpc>
                          <a:spcPct val="107000"/>
                        </a:lnSpc>
                        <a:spcAft>
                          <a:spcPts val="0"/>
                        </a:spcAft>
                      </a:pPr>
                      <a:r>
                        <a:rPr lang="tr-TR" sz="12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Öğrencinin konuyla ilgili olarak iletişim, araştırma-gözlem, uygulama yapabileceği;  diğer alan öğretmenleri, üniversiteler, sosyal ortaklar, sivil toplum kuruluşları,  çevrede bulunan işletmeler, özel, kamu kurum ve kuruluşlarıdır. </a:t>
                      </a:r>
                    </a:p>
                  </a:txBody>
                  <a:tcPr marL="66040" marR="0" marT="330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597475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İçerik Yer Tutucusu 7"/>
          <p:cNvGraphicFramePr>
            <a:graphicFrameLocks noGrp="1"/>
          </p:cNvGraphicFramePr>
          <p:nvPr>
            <p:ph idx="1"/>
            <p:extLst>
              <p:ext uri="{D42A27DB-BD31-4B8C-83A1-F6EECF244321}">
                <p14:modId xmlns:p14="http://schemas.microsoft.com/office/powerpoint/2010/main" val="479718070"/>
              </p:ext>
            </p:extLst>
          </p:nvPr>
        </p:nvGraphicFramePr>
        <p:xfrm>
          <a:off x="1193799" y="644100"/>
          <a:ext cx="9961881" cy="3815835"/>
        </p:xfrm>
        <a:graphic>
          <a:graphicData uri="http://schemas.openxmlformats.org/drawingml/2006/table">
            <a:tbl>
              <a:tblPr firstRow="1" firstCol="1" bandRow="1"/>
              <a:tblGrid>
                <a:gridCol w="3084857"/>
                <a:gridCol w="6877024"/>
              </a:tblGrid>
              <a:tr h="690530">
                <a:tc>
                  <a:txBody>
                    <a:bodyPr/>
                    <a:lstStyle/>
                    <a:p>
                      <a:pPr marL="6350" marR="43180" indent="-6350" algn="l">
                        <a:lnSpc>
                          <a:spcPct val="107000"/>
                        </a:lnSpc>
                        <a:spcAft>
                          <a:spcPts val="0"/>
                        </a:spcAft>
                        <a:tabLst>
                          <a:tab pos="899795" algn="ctr"/>
                        </a:tabLst>
                      </a:pPr>
                      <a:r>
                        <a:rPr lang="tr-TR" sz="1200" b="1"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ALAN  	 </a:t>
                      </a:r>
                      <a:endParaRPr lang="tr-TR" sz="12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635" marR="43180" indent="-6350" algn="just">
                        <a:lnSpc>
                          <a:spcPct val="107000"/>
                        </a:lnSpc>
                        <a:spcAft>
                          <a:spcPts val="0"/>
                        </a:spcAft>
                      </a:pPr>
                      <a:r>
                        <a:rPr lang="tr-TR" sz="12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 </a:t>
                      </a:r>
                      <a:r>
                        <a:rPr lang="tr-TR" sz="1200">
                          <a:solidFill>
                            <a:srgbClr val="000000"/>
                          </a:solidFill>
                          <a:effectLst/>
                          <a:latin typeface="Arial" panose="020B0604020202020204" pitchFamily="34" charset="0"/>
                          <a:ea typeface="Arial" panose="020B0604020202020204" pitchFamily="34" charset="0"/>
                          <a:cs typeface="Times New Roman" panose="02020603050405020304" pitchFamily="18" charset="0"/>
                        </a:rPr>
                        <a:t>ELEKTRİK - ELEKTRONİK TEKNOLOJİSİ</a:t>
                      </a:r>
                      <a:r>
                        <a:rPr lang="tr-TR" sz="12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 </a:t>
                      </a:r>
                      <a:endParaRPr lang="tr-TR" sz="120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tcPr>
                </a:tc>
              </a:tr>
              <a:tr h="473788">
                <a:tc>
                  <a:txBody>
                    <a:bodyPr/>
                    <a:lstStyle/>
                    <a:p>
                      <a:pPr marL="6350" marR="43180" indent="-6350" algn="l">
                        <a:lnSpc>
                          <a:spcPct val="107000"/>
                        </a:lnSpc>
                        <a:spcAft>
                          <a:spcPts val="0"/>
                        </a:spcAft>
                      </a:pPr>
                      <a:r>
                        <a:rPr lang="tr-TR" sz="1200" b="1"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MESLEK/DAL </a:t>
                      </a:r>
                      <a:endParaRPr lang="tr-TR" sz="12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635" marR="43180" indent="-6350" algn="l">
                        <a:lnSpc>
                          <a:spcPct val="107000"/>
                        </a:lnSpc>
                        <a:spcAft>
                          <a:spcPts val="0"/>
                        </a:spcAft>
                      </a:pPr>
                      <a:r>
                        <a:rPr lang="tr-TR" sz="1200" b="1"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 </a:t>
                      </a:r>
                      <a:r>
                        <a:rPr lang="tr-TR" sz="12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HABERLEŞME SİSTEMLERİ</a:t>
                      </a:r>
                      <a:r>
                        <a:rPr lang="tr-TR" sz="1200" b="1"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 </a:t>
                      </a:r>
                      <a:endParaRPr lang="tr-TR" sz="12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a:noFill/>
                    </a:lnL>
                    <a:lnR>
                      <a:noFill/>
                    </a:lnR>
                    <a:lnT>
                      <a:noFill/>
                    </a:lnT>
                    <a:lnB>
                      <a:noFill/>
                    </a:lnB>
                  </a:tcPr>
                </a:tc>
              </a:tr>
              <a:tr h="428113">
                <a:tc>
                  <a:txBody>
                    <a:bodyPr/>
                    <a:lstStyle/>
                    <a:p>
                      <a:pPr marL="6350" marR="43180" indent="-6350" algn="l">
                        <a:lnSpc>
                          <a:spcPct val="107000"/>
                        </a:lnSpc>
                        <a:spcAft>
                          <a:spcPts val="0"/>
                        </a:spcAft>
                        <a:tabLst>
                          <a:tab pos="899795" algn="ctr"/>
                        </a:tabLst>
                      </a:pPr>
                      <a:r>
                        <a:rPr lang="tr-TR" sz="12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MODÜL 	 </a:t>
                      </a:r>
                      <a:endParaRPr lang="tr-TR" sz="120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635" marR="43180" indent="-6350" algn="l">
                        <a:lnSpc>
                          <a:spcPct val="107000"/>
                        </a:lnSpc>
                        <a:spcAft>
                          <a:spcPts val="0"/>
                        </a:spcAft>
                      </a:pPr>
                      <a:r>
                        <a:rPr lang="tr-TR" sz="12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 </a:t>
                      </a:r>
                      <a:r>
                        <a:rPr lang="tr-TR" sz="1200">
                          <a:solidFill>
                            <a:srgbClr val="000000"/>
                          </a:solidFill>
                          <a:effectLst/>
                          <a:latin typeface="Arial" panose="020B0604020202020204" pitchFamily="34" charset="0"/>
                          <a:ea typeface="Arial" panose="020B0604020202020204" pitchFamily="34" charset="0"/>
                          <a:cs typeface="Times New Roman" panose="02020603050405020304" pitchFamily="18" charset="0"/>
                        </a:rPr>
                        <a:t>ARŞİVLEME VE KATALOG BİLGİSİ</a:t>
                      </a:r>
                      <a:r>
                        <a:rPr lang="tr-TR" sz="12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 </a:t>
                      </a:r>
                      <a:endParaRPr lang="tr-TR" sz="120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a:noFill/>
                    </a:lnL>
                    <a:lnR>
                      <a:noFill/>
                    </a:lnR>
                    <a:lnT>
                      <a:noFill/>
                    </a:lnT>
                    <a:lnB>
                      <a:noFill/>
                    </a:lnB>
                  </a:tcPr>
                </a:tc>
              </a:tr>
              <a:tr h="427339">
                <a:tc>
                  <a:txBody>
                    <a:bodyPr/>
                    <a:lstStyle/>
                    <a:p>
                      <a:pPr marL="6350" marR="43180" indent="-6350" algn="l">
                        <a:lnSpc>
                          <a:spcPct val="107000"/>
                        </a:lnSpc>
                        <a:spcAft>
                          <a:spcPts val="0"/>
                        </a:spcAft>
                        <a:tabLst>
                          <a:tab pos="899160" algn="ctr"/>
                        </a:tabLst>
                      </a:pPr>
                      <a:r>
                        <a:rPr lang="tr-TR" sz="1200" b="1"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KODU	 </a:t>
                      </a:r>
                      <a:endParaRPr lang="tr-TR" sz="12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635" marR="43180" indent="-6350" algn="l">
                        <a:lnSpc>
                          <a:spcPct val="107000"/>
                        </a:lnSpc>
                        <a:spcAft>
                          <a:spcPts val="0"/>
                        </a:spcAft>
                      </a:pPr>
                      <a:r>
                        <a:rPr lang="tr-TR" sz="12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 </a:t>
                      </a:r>
                      <a:r>
                        <a:rPr lang="tr-TR" sz="1200">
                          <a:solidFill>
                            <a:srgbClr val="000000"/>
                          </a:solidFill>
                          <a:effectLst/>
                          <a:latin typeface="Arial" panose="020B0604020202020204" pitchFamily="34" charset="0"/>
                          <a:ea typeface="Arial" panose="020B0604020202020204" pitchFamily="34" charset="0"/>
                          <a:cs typeface="Times New Roman" panose="02020603050405020304" pitchFamily="18" charset="0"/>
                        </a:rPr>
                        <a:t> </a:t>
                      </a:r>
                    </a:p>
                  </a:txBody>
                  <a:tcPr marL="0" marR="0" marT="0" marB="0" anchor="ctr">
                    <a:lnL>
                      <a:noFill/>
                    </a:lnL>
                    <a:lnR>
                      <a:noFill/>
                    </a:lnR>
                    <a:lnT>
                      <a:noFill/>
                    </a:lnT>
                    <a:lnB>
                      <a:noFill/>
                    </a:lnB>
                  </a:tcPr>
                </a:tc>
              </a:tr>
              <a:tr h="427339">
                <a:tc>
                  <a:txBody>
                    <a:bodyPr/>
                    <a:lstStyle/>
                    <a:p>
                      <a:pPr marL="6350" marR="43180" indent="-6350" algn="l">
                        <a:lnSpc>
                          <a:spcPct val="107000"/>
                        </a:lnSpc>
                        <a:spcAft>
                          <a:spcPts val="0"/>
                        </a:spcAft>
                        <a:tabLst>
                          <a:tab pos="899160" algn="ctr"/>
                        </a:tabLst>
                      </a:pPr>
                      <a:r>
                        <a:rPr lang="tr-TR" sz="12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SÜRE  	 </a:t>
                      </a:r>
                      <a:endParaRPr lang="tr-TR" sz="120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ctr">
                    <a:lnL>
                      <a:noFill/>
                    </a:lnL>
                    <a:lnR>
                      <a:noFill/>
                    </a:lnR>
                    <a:lnT>
                      <a:noFill/>
                    </a:lnT>
                    <a:lnB>
                      <a:noFill/>
                    </a:lnB>
                  </a:tcPr>
                </a:tc>
                <a:tc>
                  <a:txBody>
                    <a:bodyPr/>
                    <a:lstStyle/>
                    <a:p>
                      <a:pPr marL="635" marR="43180" indent="-6350" algn="l">
                        <a:lnSpc>
                          <a:spcPct val="107000"/>
                        </a:lnSpc>
                        <a:spcAft>
                          <a:spcPts val="0"/>
                        </a:spcAft>
                      </a:pPr>
                      <a:r>
                        <a:rPr lang="tr-TR" sz="12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 </a:t>
                      </a:r>
                      <a:r>
                        <a:rPr lang="tr-TR" sz="1200">
                          <a:solidFill>
                            <a:srgbClr val="000000"/>
                          </a:solidFill>
                          <a:effectLst/>
                          <a:latin typeface="Arial" panose="020B0604020202020204" pitchFamily="34" charset="0"/>
                          <a:ea typeface="Arial" panose="020B0604020202020204" pitchFamily="34" charset="0"/>
                          <a:cs typeface="Times New Roman" panose="02020603050405020304" pitchFamily="18" charset="0"/>
                        </a:rPr>
                        <a:t>40 / 32 </a:t>
                      </a:r>
                    </a:p>
                  </a:txBody>
                  <a:tcPr marL="0" marR="0" marT="0" marB="0" anchor="ctr">
                    <a:lnL>
                      <a:noFill/>
                    </a:lnL>
                    <a:lnR>
                      <a:noFill/>
                    </a:lnR>
                    <a:lnT>
                      <a:noFill/>
                    </a:lnT>
                    <a:lnB>
                      <a:noFill/>
                    </a:lnB>
                  </a:tcPr>
                </a:tc>
              </a:tr>
              <a:tr h="534175">
                <a:tc>
                  <a:txBody>
                    <a:bodyPr/>
                    <a:lstStyle/>
                    <a:p>
                      <a:pPr marL="6350" marR="43180" indent="-6350" algn="l">
                        <a:lnSpc>
                          <a:spcPct val="107000"/>
                        </a:lnSpc>
                        <a:spcAft>
                          <a:spcPts val="0"/>
                        </a:spcAft>
                      </a:pPr>
                      <a:r>
                        <a:rPr lang="tr-TR" sz="12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ÖN KOŞUL </a:t>
                      </a:r>
                      <a:endParaRPr lang="tr-TR" sz="120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p>
                      <a:pPr marL="6350" marR="43180" indent="-6350" algn="l">
                        <a:lnSpc>
                          <a:spcPct val="107000"/>
                        </a:lnSpc>
                        <a:spcAft>
                          <a:spcPts val="0"/>
                        </a:spcAft>
                      </a:pPr>
                      <a:r>
                        <a:rPr lang="tr-TR" sz="1200">
                          <a:solidFill>
                            <a:srgbClr val="000000"/>
                          </a:solidFill>
                          <a:effectLst/>
                          <a:latin typeface="Arial" panose="020B0604020202020204" pitchFamily="34" charset="0"/>
                          <a:ea typeface="Arial" panose="020B0604020202020204" pitchFamily="34" charset="0"/>
                          <a:cs typeface="Times New Roman" panose="02020603050405020304" pitchFamily="18" charset="0"/>
                        </a:rPr>
                        <a:t> </a:t>
                      </a:r>
                    </a:p>
                  </a:txBody>
                  <a:tcPr marL="0" marR="0" marT="0" marB="0" anchor="b">
                    <a:lnL>
                      <a:noFill/>
                    </a:lnL>
                    <a:lnR>
                      <a:noFill/>
                    </a:lnR>
                    <a:lnT>
                      <a:noFill/>
                    </a:lnT>
                    <a:lnB>
                      <a:noFill/>
                    </a:lnB>
                  </a:tcPr>
                </a:tc>
                <a:tc>
                  <a:txBody>
                    <a:bodyPr/>
                    <a:lstStyle/>
                    <a:p>
                      <a:pPr marL="635" marR="43180" indent="-6350" algn="l">
                        <a:lnSpc>
                          <a:spcPct val="107000"/>
                        </a:lnSpc>
                        <a:spcAft>
                          <a:spcPts val="0"/>
                        </a:spcAft>
                      </a:pPr>
                      <a:r>
                        <a:rPr lang="tr-TR" sz="12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 </a:t>
                      </a:r>
                      <a:r>
                        <a:rPr lang="tr-TR" sz="1200">
                          <a:solidFill>
                            <a:srgbClr val="000000"/>
                          </a:solidFill>
                          <a:effectLst/>
                          <a:latin typeface="Arial" panose="020B0604020202020204" pitchFamily="34" charset="0"/>
                          <a:ea typeface="Arial" panose="020B0604020202020204" pitchFamily="34" charset="0"/>
                          <a:cs typeface="Times New Roman" panose="02020603050405020304" pitchFamily="18" charset="0"/>
                        </a:rPr>
                        <a:t> </a:t>
                      </a:r>
                    </a:p>
                  </a:txBody>
                  <a:tcPr marL="0" marR="0" marT="0" marB="0">
                    <a:lnL>
                      <a:noFill/>
                    </a:lnL>
                    <a:lnR>
                      <a:noFill/>
                    </a:lnR>
                    <a:lnT>
                      <a:noFill/>
                    </a:lnT>
                    <a:lnB>
                      <a:noFill/>
                    </a:lnB>
                  </a:tcPr>
                </a:tc>
              </a:tr>
              <a:tr h="534175">
                <a:tc>
                  <a:txBody>
                    <a:bodyPr/>
                    <a:lstStyle/>
                    <a:p>
                      <a:pPr marL="6350" marR="43180" indent="-6350" algn="l">
                        <a:lnSpc>
                          <a:spcPct val="107000"/>
                        </a:lnSpc>
                        <a:spcAft>
                          <a:spcPts val="0"/>
                        </a:spcAft>
                      </a:pPr>
                      <a:r>
                        <a:rPr lang="tr-TR" sz="12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AÇIKLAMA  </a:t>
                      </a:r>
                      <a:endParaRPr lang="tr-TR" sz="120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p>
                      <a:pPr marL="6350" marR="43180" indent="-6350" algn="l">
                        <a:lnSpc>
                          <a:spcPct val="107000"/>
                        </a:lnSpc>
                        <a:spcAft>
                          <a:spcPts val="0"/>
                        </a:spcAft>
                      </a:pPr>
                      <a:r>
                        <a:rPr lang="tr-TR" sz="12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 </a:t>
                      </a:r>
                      <a:endParaRPr lang="tr-TR" sz="120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tcPr>
                </a:tc>
                <a:tc>
                  <a:txBody>
                    <a:bodyPr/>
                    <a:lstStyle/>
                    <a:p>
                      <a:pPr marL="6350" marR="43180" indent="-6350" algn="l">
                        <a:lnSpc>
                          <a:spcPct val="107000"/>
                        </a:lnSpc>
                        <a:spcAft>
                          <a:spcPts val="0"/>
                        </a:spcAft>
                      </a:pPr>
                      <a:r>
                        <a:rPr lang="tr-TR" sz="1200" b="1"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a:t>
                      </a:r>
                      <a:r>
                        <a:rPr lang="tr-TR" sz="12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 </a:t>
                      </a:r>
                    </a:p>
                  </a:txBody>
                  <a:tcPr marL="0" marR="0" marT="0" marB="0">
                    <a:lnL>
                      <a:noFill/>
                    </a:lnL>
                    <a:lnR>
                      <a:noFill/>
                    </a:lnR>
                    <a:lnT>
                      <a:noFill/>
                    </a:lnT>
                    <a:lnB>
                      <a:noFill/>
                    </a:lnB>
                  </a:tcPr>
                </a:tc>
              </a:tr>
              <a:tr h="300376">
                <a:tc>
                  <a:txBody>
                    <a:bodyPr/>
                    <a:lstStyle/>
                    <a:p>
                      <a:pPr marL="6350" marR="43180" indent="-6350" algn="l">
                        <a:lnSpc>
                          <a:spcPct val="107000"/>
                        </a:lnSpc>
                        <a:spcAft>
                          <a:spcPts val="0"/>
                        </a:spcAft>
                      </a:pPr>
                      <a:r>
                        <a:rPr lang="tr-TR" sz="12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GENEL AMAÇ </a:t>
                      </a:r>
                      <a:endParaRPr lang="tr-TR" sz="120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b">
                    <a:lnL>
                      <a:noFill/>
                    </a:lnL>
                    <a:lnR>
                      <a:noFill/>
                    </a:lnR>
                    <a:lnT>
                      <a:noFill/>
                    </a:lnT>
                    <a:lnB>
                      <a:noFill/>
                    </a:lnB>
                  </a:tcPr>
                </a:tc>
                <a:tc>
                  <a:txBody>
                    <a:bodyPr/>
                    <a:lstStyle/>
                    <a:p>
                      <a:pPr marL="6350" marR="43180" indent="-6350" algn="l">
                        <a:lnSpc>
                          <a:spcPct val="107000"/>
                        </a:lnSpc>
                        <a:spcAft>
                          <a:spcPts val="0"/>
                        </a:spcAft>
                      </a:pPr>
                      <a:r>
                        <a:rPr lang="tr-TR" sz="1200" b="1"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  </a:t>
                      </a:r>
                      <a:endParaRPr lang="tr-TR" sz="12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nchor="b">
                    <a:lnL>
                      <a:noFill/>
                    </a:lnL>
                    <a:lnR>
                      <a:noFill/>
                    </a:lnR>
                    <a:lnT>
                      <a:noFill/>
                    </a:lnT>
                    <a:lnB>
                      <a:noFill/>
                    </a:lnB>
                  </a:tcPr>
                </a:tc>
              </a:tr>
            </a:tbl>
          </a:graphicData>
        </a:graphic>
      </p:graphicFrame>
      <p:sp>
        <p:nvSpPr>
          <p:cNvPr id="9" name="Rectangle 2"/>
          <p:cNvSpPr>
            <a:spLocks noChangeArrowheads="1"/>
          </p:cNvSpPr>
          <p:nvPr/>
        </p:nvSpPr>
        <p:spPr bwMode="auto">
          <a:xfrm>
            <a:off x="-7616667" y="-186898"/>
            <a:ext cx="28155894"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898525" algn="ctr"/>
              </a:tabLst>
              <a:defRPr>
                <a:solidFill>
                  <a:schemeClr val="tx1"/>
                </a:solidFill>
                <a:latin typeface="Arial" panose="020B0604020202020204" pitchFamily="34" charset="0"/>
              </a:defRPr>
            </a:lvl1pPr>
            <a:lvl2pPr eaLnBrk="0" fontAlgn="base" hangingPunct="0">
              <a:spcBef>
                <a:spcPct val="0"/>
              </a:spcBef>
              <a:spcAft>
                <a:spcPct val="0"/>
              </a:spcAft>
              <a:tabLst>
                <a:tab pos="898525" algn="ctr"/>
              </a:tabLst>
              <a:defRPr>
                <a:solidFill>
                  <a:schemeClr val="tx1"/>
                </a:solidFill>
                <a:latin typeface="Arial" panose="020B0604020202020204" pitchFamily="34" charset="0"/>
              </a:defRPr>
            </a:lvl2pPr>
            <a:lvl3pPr eaLnBrk="0" fontAlgn="base" hangingPunct="0">
              <a:spcBef>
                <a:spcPct val="0"/>
              </a:spcBef>
              <a:spcAft>
                <a:spcPct val="0"/>
              </a:spcAft>
              <a:tabLst>
                <a:tab pos="898525" algn="ctr"/>
              </a:tabLst>
              <a:defRPr>
                <a:solidFill>
                  <a:schemeClr val="tx1"/>
                </a:solidFill>
                <a:latin typeface="Arial" panose="020B0604020202020204" pitchFamily="34" charset="0"/>
              </a:defRPr>
            </a:lvl3pPr>
            <a:lvl4pPr eaLnBrk="0" fontAlgn="base" hangingPunct="0">
              <a:spcBef>
                <a:spcPct val="0"/>
              </a:spcBef>
              <a:spcAft>
                <a:spcPct val="0"/>
              </a:spcAft>
              <a:tabLst>
                <a:tab pos="898525" algn="ctr"/>
              </a:tabLst>
              <a:defRPr>
                <a:solidFill>
                  <a:schemeClr val="tx1"/>
                </a:solidFill>
                <a:latin typeface="Arial" panose="020B0604020202020204" pitchFamily="34" charset="0"/>
              </a:defRPr>
            </a:lvl4pPr>
            <a:lvl5pPr eaLnBrk="0" fontAlgn="base" hangingPunct="0">
              <a:spcBef>
                <a:spcPct val="0"/>
              </a:spcBef>
              <a:spcAft>
                <a:spcPct val="0"/>
              </a:spcAft>
              <a:tabLst>
                <a:tab pos="898525" algn="ctr"/>
              </a:tabLst>
              <a:defRPr>
                <a:solidFill>
                  <a:schemeClr val="tx1"/>
                </a:solidFill>
                <a:latin typeface="Arial" panose="020B0604020202020204" pitchFamily="34" charset="0"/>
              </a:defRPr>
            </a:lvl5pPr>
            <a:lvl6pPr eaLnBrk="0" fontAlgn="base" hangingPunct="0">
              <a:spcBef>
                <a:spcPct val="0"/>
              </a:spcBef>
              <a:spcAft>
                <a:spcPct val="0"/>
              </a:spcAft>
              <a:tabLst>
                <a:tab pos="898525" algn="ctr"/>
              </a:tabLst>
              <a:defRPr>
                <a:solidFill>
                  <a:schemeClr val="tx1"/>
                </a:solidFill>
                <a:latin typeface="Arial" panose="020B0604020202020204" pitchFamily="34" charset="0"/>
              </a:defRPr>
            </a:lvl6pPr>
            <a:lvl7pPr eaLnBrk="0" fontAlgn="base" hangingPunct="0">
              <a:spcBef>
                <a:spcPct val="0"/>
              </a:spcBef>
              <a:spcAft>
                <a:spcPct val="0"/>
              </a:spcAft>
              <a:tabLst>
                <a:tab pos="898525" algn="ctr"/>
              </a:tabLst>
              <a:defRPr>
                <a:solidFill>
                  <a:schemeClr val="tx1"/>
                </a:solidFill>
                <a:latin typeface="Arial" panose="020B0604020202020204" pitchFamily="34" charset="0"/>
              </a:defRPr>
            </a:lvl7pPr>
            <a:lvl8pPr eaLnBrk="0" fontAlgn="base" hangingPunct="0">
              <a:spcBef>
                <a:spcPct val="0"/>
              </a:spcBef>
              <a:spcAft>
                <a:spcPct val="0"/>
              </a:spcAft>
              <a:tabLst>
                <a:tab pos="898525" algn="ctr"/>
              </a:tabLst>
              <a:defRPr>
                <a:solidFill>
                  <a:schemeClr val="tx1"/>
                </a:solidFill>
                <a:latin typeface="Arial" panose="020B0604020202020204" pitchFamily="34" charset="0"/>
              </a:defRPr>
            </a:lvl8pPr>
            <a:lvl9pPr eaLnBrk="0" fontAlgn="base" hangingPunct="0">
              <a:spcBef>
                <a:spcPct val="0"/>
              </a:spcBef>
              <a:spcAft>
                <a:spcPct val="0"/>
              </a:spcAft>
              <a:tabLst>
                <a:tab pos="898525" algn="ctr"/>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898525" algn="ctr"/>
              </a:tabLst>
            </a:pPr>
            <a:r>
              <a:rPr kumimoji="0" lang="tr-TR" altLang="tr-TR" sz="1200" b="1" i="0" u="none" strike="noStrike" cap="none" normalizeH="0" baseline="0" smtClean="0">
                <a:ln>
                  <a:noFill/>
                </a:ln>
                <a:solidFill>
                  <a:srgbClr val="000000"/>
                </a:solidFill>
                <a:effectLst/>
                <a:latin typeface="Arial" panose="020B0604020202020204" pitchFamily="34" charset="0"/>
                <a:ea typeface="Arial" panose="020B0604020202020204" pitchFamily="34" charset="0"/>
              </a:rPr>
              <a:t>SAYFASI </a:t>
            </a:r>
            <a:endParaRPr kumimoji="0" lang="tr-TR" altLang="tr-TR" sz="11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898525" algn="ctr"/>
              </a:tabLst>
            </a:pPr>
            <a:r>
              <a:rPr kumimoji="0" lang="tr-TR" altLang="tr-TR" sz="1200" b="1" i="0" u="none" strike="noStrike" cap="none" normalizeH="0" baseline="0" smtClean="0">
                <a:ln>
                  <a:noFill/>
                </a:ln>
                <a:solidFill>
                  <a:srgbClr val="000000"/>
                </a:solidFill>
                <a:effectLst/>
                <a:latin typeface="Arial" panose="020B0604020202020204" pitchFamily="34" charset="0"/>
                <a:ea typeface="Arial" panose="020B0604020202020204" pitchFamily="34" charset="0"/>
              </a:rPr>
              <a:t> </a:t>
            </a:r>
            <a:endParaRPr kumimoji="0" lang="tr-TR" altLang="tr-TR" sz="11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898525" algn="ctr"/>
              </a:tabLst>
            </a:pPr>
            <a:r>
              <a:rPr kumimoji="0" lang="tr-TR" altLang="tr-TR" sz="1200" b="1" i="0" u="none" strike="noStrike" cap="none" normalizeH="0" baseline="0" smtClean="0">
                <a:ln>
                  <a:noFill/>
                </a:ln>
                <a:solidFill>
                  <a:srgbClr val="000000"/>
                </a:solidFill>
                <a:effectLst/>
                <a:latin typeface="Arial" panose="020B0604020202020204" pitchFamily="34" charset="0"/>
                <a:ea typeface="Arial" panose="020B0604020202020204" pitchFamily="34" charset="0"/>
              </a:rPr>
              <a:t> </a:t>
            </a:r>
            <a:endParaRPr kumimoji="0" lang="tr-TR" altLang="tr-TR" sz="11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898525" algn="ctr"/>
              </a:tabLst>
            </a:pPr>
            <a:r>
              <a:rPr kumimoji="0" lang="tr-TR" altLang="tr-TR" sz="1200" b="1" i="0" u="none" strike="noStrike" cap="none" normalizeH="0" baseline="0" smtClean="0">
                <a:ln>
                  <a:noFill/>
                </a:ln>
                <a:solidFill>
                  <a:srgbClr val="000000"/>
                </a:solidFill>
                <a:effectLst/>
                <a:latin typeface="Arial" panose="020B0604020202020204" pitchFamily="34" charset="0"/>
                <a:ea typeface="Arial" panose="020B0604020202020204" pitchFamily="34" charset="0"/>
              </a:rPr>
              <a:t> </a:t>
            </a:r>
            <a:endParaRPr kumimoji="0" lang="tr-TR" altLang="tr-TR" sz="1800" b="0" i="0" u="none" strike="noStrike" cap="none" normalizeH="0" baseline="0" smtClean="0">
              <a:ln>
                <a:noFill/>
              </a:ln>
              <a:solidFill>
                <a:schemeClr val="tx1"/>
              </a:solidFill>
              <a:effectLst/>
              <a:latin typeface="Arial" panose="020B0604020202020204" pitchFamily="34" charset="0"/>
            </a:endParaRPr>
          </a:p>
        </p:txBody>
      </p:sp>
      <p:sp>
        <p:nvSpPr>
          <p:cNvPr id="11" name="Dikdörtgen 10"/>
          <p:cNvSpPr/>
          <p:nvPr/>
        </p:nvSpPr>
        <p:spPr>
          <a:xfrm>
            <a:off x="1097281" y="4459935"/>
            <a:ext cx="10058400" cy="923330"/>
          </a:xfrm>
          <a:prstGeom prst="rect">
            <a:avLst/>
          </a:prstGeom>
        </p:spPr>
        <p:txBody>
          <a:bodyPr wrap="square">
            <a:spAutoFit/>
          </a:bodyPr>
          <a:lstStyle/>
          <a:p>
            <a:r>
              <a:rPr lang="tr-TR" dirty="0"/>
              <a:t>Öğrenci bu modül ile, kayıt gereçleri ve kataloglarla donatılmış çalışma ortamında, TSE ve ISO standartlarına uygun olarak arıza ve bakım kayıtlarını tutabilir, arşiv oluşturabilir ve mesleği ile ilgili katalogları okuyabilecektir. </a:t>
            </a:r>
          </a:p>
        </p:txBody>
      </p:sp>
    </p:spTree>
    <p:extLst>
      <p:ext uri="{BB962C8B-B14F-4D97-AF65-F5344CB8AC3E}">
        <p14:creationId xmlns:p14="http://schemas.microsoft.com/office/powerpoint/2010/main" val="4216226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stretch>
            <a:fillRect/>
          </a:stretch>
        </p:blipFill>
        <p:spPr>
          <a:xfrm>
            <a:off x="1206500" y="292100"/>
            <a:ext cx="9944100" cy="5575300"/>
          </a:xfrm>
          <a:prstGeom prst="rect">
            <a:avLst/>
          </a:prstGeom>
        </p:spPr>
      </p:pic>
    </p:spTree>
    <p:extLst>
      <p:ext uri="{BB962C8B-B14F-4D97-AF65-F5344CB8AC3E}">
        <p14:creationId xmlns:p14="http://schemas.microsoft.com/office/powerpoint/2010/main" val="1372711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stretch>
            <a:fillRect/>
          </a:stretch>
        </p:blipFill>
        <p:spPr>
          <a:xfrm>
            <a:off x="1097280" y="609601"/>
            <a:ext cx="10058400" cy="5359400"/>
          </a:xfrm>
          <a:prstGeom prst="rect">
            <a:avLst/>
          </a:prstGeom>
        </p:spPr>
      </p:pic>
    </p:spTree>
    <p:extLst>
      <p:ext uri="{BB962C8B-B14F-4D97-AF65-F5344CB8AC3E}">
        <p14:creationId xmlns:p14="http://schemas.microsoft.com/office/powerpoint/2010/main" val="24038917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İçerik Yer Tutucusu 5"/>
          <p:cNvGraphicFramePr>
            <a:graphicFrameLocks noGrp="1"/>
          </p:cNvGraphicFramePr>
          <p:nvPr>
            <p:ph idx="1"/>
            <p:extLst>
              <p:ext uri="{D42A27DB-BD31-4B8C-83A1-F6EECF244321}">
                <p14:modId xmlns:p14="http://schemas.microsoft.com/office/powerpoint/2010/main" val="2313984802"/>
              </p:ext>
            </p:extLst>
          </p:nvPr>
        </p:nvGraphicFramePr>
        <p:xfrm>
          <a:off x="1168400" y="2197101"/>
          <a:ext cx="9664699" cy="2755897"/>
        </p:xfrm>
        <a:graphic>
          <a:graphicData uri="http://schemas.openxmlformats.org/drawingml/2006/table">
            <a:tbl>
              <a:tblPr firstRow="1" firstCol="1" bandRow="1"/>
              <a:tblGrid>
                <a:gridCol w="7289441"/>
                <a:gridCol w="2375258"/>
              </a:tblGrid>
              <a:tr h="511885">
                <a:tc>
                  <a:txBody>
                    <a:bodyPr/>
                    <a:lstStyle/>
                    <a:p>
                      <a:pPr marL="4445" marR="43180" indent="-6350" algn="ctr">
                        <a:lnSpc>
                          <a:spcPct val="107000"/>
                        </a:lnSpc>
                        <a:spcAft>
                          <a:spcPts val="0"/>
                        </a:spcAft>
                      </a:pPr>
                      <a:r>
                        <a:rPr lang="tr-TR" sz="1200" b="1"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KONULAR </a:t>
                      </a:r>
                      <a:endParaRPr lang="tr-TR" sz="12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68580" marR="73025" marT="330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2540" marR="43180" indent="-6350" algn="ctr">
                        <a:lnSpc>
                          <a:spcPct val="107000"/>
                        </a:lnSpc>
                        <a:spcAft>
                          <a:spcPts val="0"/>
                        </a:spcAft>
                      </a:pPr>
                      <a:r>
                        <a:rPr lang="tr-TR" sz="12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Yüzde(%) </a:t>
                      </a:r>
                      <a:endParaRPr lang="tr-TR" sz="120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68580" marR="73025" marT="330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1885">
                <a:tc>
                  <a:txBody>
                    <a:bodyPr/>
                    <a:lstStyle/>
                    <a:p>
                      <a:pPr marL="6350" marR="43180" indent="-6350" algn="l">
                        <a:lnSpc>
                          <a:spcPct val="107000"/>
                        </a:lnSpc>
                        <a:spcAft>
                          <a:spcPts val="0"/>
                        </a:spcAft>
                      </a:pPr>
                      <a:r>
                        <a:rPr lang="tr-TR" sz="1200">
                          <a:solidFill>
                            <a:srgbClr val="000000"/>
                          </a:solidFill>
                          <a:effectLst/>
                          <a:latin typeface="Arial" panose="020B0604020202020204" pitchFamily="34" charset="0"/>
                          <a:ea typeface="Arial" panose="020B0604020202020204" pitchFamily="34" charset="0"/>
                          <a:cs typeface="Times New Roman" panose="02020603050405020304" pitchFamily="18" charset="0"/>
                        </a:rPr>
                        <a:t>Arıza Ve Bakım  Karteksi </a:t>
                      </a:r>
                    </a:p>
                  </a:txBody>
                  <a:tcPr marL="68580" marR="73025" marT="330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445" marR="43180" indent="-6350" algn="ctr">
                        <a:lnSpc>
                          <a:spcPct val="107000"/>
                        </a:lnSpc>
                        <a:spcAft>
                          <a:spcPts val="0"/>
                        </a:spcAft>
                      </a:pPr>
                      <a:r>
                        <a:rPr lang="tr-TR" sz="1200">
                          <a:solidFill>
                            <a:srgbClr val="000000"/>
                          </a:solidFill>
                          <a:effectLst/>
                          <a:latin typeface="Arial" panose="020B0604020202020204" pitchFamily="34" charset="0"/>
                          <a:ea typeface="Arial" panose="020B0604020202020204" pitchFamily="34" charset="0"/>
                          <a:cs typeface="Times New Roman" panose="02020603050405020304" pitchFamily="18" charset="0"/>
                        </a:rPr>
                        <a:t>40 </a:t>
                      </a:r>
                    </a:p>
                  </a:txBody>
                  <a:tcPr marL="68580" marR="73025" marT="330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1885">
                <a:tc>
                  <a:txBody>
                    <a:bodyPr/>
                    <a:lstStyle/>
                    <a:p>
                      <a:pPr marL="6350" marR="43180" indent="-6350" algn="l">
                        <a:lnSpc>
                          <a:spcPct val="107000"/>
                        </a:lnSpc>
                        <a:spcAft>
                          <a:spcPts val="0"/>
                        </a:spcAft>
                      </a:pPr>
                      <a:r>
                        <a:rPr lang="tr-TR" sz="12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Arşivleme </a:t>
                      </a:r>
                    </a:p>
                  </a:txBody>
                  <a:tcPr marL="68580" marR="73025" marT="330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445" marR="43180" indent="-6350" algn="ctr">
                        <a:lnSpc>
                          <a:spcPct val="107000"/>
                        </a:lnSpc>
                        <a:spcAft>
                          <a:spcPts val="0"/>
                        </a:spcAft>
                      </a:pPr>
                      <a:r>
                        <a:rPr lang="tr-TR" sz="12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30 </a:t>
                      </a:r>
                    </a:p>
                  </a:txBody>
                  <a:tcPr marL="68580" marR="73025" marT="330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1885">
                <a:tc>
                  <a:txBody>
                    <a:bodyPr/>
                    <a:lstStyle/>
                    <a:p>
                      <a:pPr marL="6350" marR="43180" indent="-6350" algn="l">
                        <a:lnSpc>
                          <a:spcPct val="107000"/>
                        </a:lnSpc>
                        <a:spcAft>
                          <a:spcPts val="0"/>
                        </a:spcAft>
                      </a:pPr>
                      <a:r>
                        <a:rPr lang="tr-TR" sz="1200">
                          <a:solidFill>
                            <a:srgbClr val="000000"/>
                          </a:solidFill>
                          <a:effectLst/>
                          <a:latin typeface="Arial" panose="020B0604020202020204" pitchFamily="34" charset="0"/>
                          <a:ea typeface="Arial" panose="020B0604020202020204" pitchFamily="34" charset="0"/>
                          <a:cs typeface="Times New Roman" panose="02020603050405020304" pitchFamily="18" charset="0"/>
                        </a:rPr>
                        <a:t>Katalog </a:t>
                      </a:r>
                    </a:p>
                  </a:txBody>
                  <a:tcPr marL="68580" marR="73025" marT="330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 marR="43180" indent="-6350" algn="ctr">
                        <a:lnSpc>
                          <a:spcPct val="107000"/>
                        </a:lnSpc>
                        <a:spcAft>
                          <a:spcPts val="0"/>
                        </a:spcAft>
                      </a:pPr>
                      <a:r>
                        <a:rPr lang="tr-TR" sz="1200">
                          <a:solidFill>
                            <a:srgbClr val="000000"/>
                          </a:solidFill>
                          <a:effectLst/>
                          <a:latin typeface="Arial" panose="020B0604020202020204" pitchFamily="34" charset="0"/>
                          <a:ea typeface="Arial" panose="020B0604020202020204" pitchFamily="34" charset="0"/>
                          <a:cs typeface="Times New Roman" panose="02020603050405020304" pitchFamily="18" charset="0"/>
                        </a:rPr>
                        <a:t>30 </a:t>
                      </a:r>
                    </a:p>
                  </a:txBody>
                  <a:tcPr marL="68580" marR="73025" marT="330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08357">
                <a:tc>
                  <a:txBody>
                    <a:bodyPr/>
                    <a:lstStyle/>
                    <a:p>
                      <a:pPr marL="233045" marR="43180" indent="-6350" algn="ctr">
                        <a:lnSpc>
                          <a:spcPct val="107000"/>
                        </a:lnSpc>
                        <a:spcAft>
                          <a:spcPts val="0"/>
                        </a:spcAft>
                      </a:pPr>
                      <a:r>
                        <a:rPr lang="tr-TR" sz="12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TOPLAM </a:t>
                      </a:r>
                      <a:endParaRPr lang="tr-TR" sz="120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txBody>
                  <a:tcPr marL="68580" marR="73025" marT="330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 marR="43180" indent="-6350" algn="ctr">
                        <a:lnSpc>
                          <a:spcPct val="107000"/>
                        </a:lnSpc>
                        <a:spcAft>
                          <a:spcPts val="0"/>
                        </a:spcAft>
                      </a:pPr>
                      <a:r>
                        <a:rPr lang="tr-TR" sz="12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100 </a:t>
                      </a:r>
                    </a:p>
                  </a:txBody>
                  <a:tcPr marL="68580" marR="73025" marT="3302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Rectangle 2"/>
          <p:cNvSpPr>
            <a:spLocks noChangeArrowheads="1"/>
          </p:cNvSpPr>
          <p:nvPr/>
        </p:nvSpPr>
        <p:spPr bwMode="auto">
          <a:xfrm>
            <a:off x="30163" y="9525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457200" marR="0" lvl="1" indent="0" algn="l" defTabSz="914400" rtl="0" eaLnBrk="0" fontAlgn="base" latinLnBrk="0" hangingPunct="0">
              <a:lnSpc>
                <a:spcPct val="100000"/>
              </a:lnSpc>
              <a:spcBef>
                <a:spcPct val="0"/>
              </a:spcBef>
              <a:spcAft>
                <a:spcPct val="0"/>
              </a:spcAft>
              <a:buClr>
                <a:srgbClr val="000000"/>
              </a:buClr>
              <a:buSzPct val="100000"/>
              <a:buFontTx/>
              <a:buAutoNum type="alphaUcPeriod"/>
              <a:tabLst/>
            </a:pPr>
            <a:r>
              <a:rPr kumimoji="0" lang="tr-TR" altLang="tr-TR" sz="1200" b="0" i="0" u="none" strike="noStrike" cap="none" normalizeH="0" baseline="0" dirty="0" smtClean="0">
                <a:ln>
                  <a:noFill/>
                </a:ln>
                <a:solidFill>
                  <a:srgbClr val="000000"/>
                </a:solidFill>
                <a:effectLst/>
                <a:latin typeface="Arial" panose="020B0604020202020204" pitchFamily="34" charset="0"/>
                <a:ea typeface="Arial" panose="020B0604020202020204" pitchFamily="34" charset="0"/>
              </a:rPr>
              <a:t>Katalogların Okunması </a:t>
            </a:r>
            <a:endParaRPr kumimoji="0" lang="tr-TR" altLang="tr-TR" sz="1100" b="0" i="0" u="none" strike="noStrike" cap="none" normalizeH="0" baseline="0" dirty="0" smtClean="0">
              <a:ln>
                <a:noFill/>
              </a:ln>
              <a:solidFill>
                <a:schemeClr val="tx1"/>
              </a:solidFill>
              <a:effectLst/>
              <a:latin typeface="Arial" panose="020B0604020202020204" pitchFamily="34" charset="0"/>
            </a:endParaRPr>
          </a:p>
          <a:p>
            <a:pPr marL="914400" marR="0" lvl="2" indent="0" algn="l" defTabSz="914400" rtl="0" eaLnBrk="0" fontAlgn="base" latinLnBrk="0" hangingPunct="0">
              <a:lnSpc>
                <a:spcPct val="100000"/>
              </a:lnSpc>
              <a:spcBef>
                <a:spcPct val="0"/>
              </a:spcBef>
              <a:spcAft>
                <a:spcPct val="0"/>
              </a:spcAft>
              <a:buClr>
                <a:srgbClr val="000000"/>
              </a:buClr>
              <a:buSzPct val="100000"/>
              <a:buFontTx/>
              <a:buAutoNum type="arabicPeriod"/>
              <a:tabLst/>
            </a:pPr>
            <a:r>
              <a:rPr kumimoji="0" lang="tr-TR" altLang="tr-TR" sz="1200" b="0" i="0" u="none" strike="noStrike" cap="none" normalizeH="0" baseline="0" dirty="0" smtClean="0">
                <a:ln>
                  <a:noFill/>
                </a:ln>
                <a:solidFill>
                  <a:srgbClr val="000000"/>
                </a:solidFill>
                <a:effectLst/>
                <a:latin typeface="Arial" panose="020B0604020202020204" pitchFamily="34" charset="0"/>
                <a:ea typeface="Arial" panose="020B0604020202020204" pitchFamily="34" charset="0"/>
              </a:rPr>
              <a:t>Okurken dikkat edilecek noktalar </a:t>
            </a:r>
            <a:endParaRPr kumimoji="0" lang="tr-TR" altLang="tr-TR" sz="1100" b="0" i="0" u="none" strike="noStrike" cap="none" normalizeH="0" baseline="0" dirty="0" smtClean="0">
              <a:ln>
                <a:noFill/>
              </a:ln>
              <a:solidFill>
                <a:schemeClr val="tx1"/>
              </a:solidFill>
              <a:effectLst/>
              <a:latin typeface="Arial" panose="020B0604020202020204" pitchFamily="34" charset="0"/>
            </a:endParaRPr>
          </a:p>
          <a:p>
            <a:pPr marL="914400" marR="0" lvl="2" indent="0" algn="l" defTabSz="914400" rtl="0" eaLnBrk="0" fontAlgn="base" latinLnBrk="0" hangingPunct="0">
              <a:lnSpc>
                <a:spcPct val="100000"/>
              </a:lnSpc>
              <a:spcBef>
                <a:spcPct val="0"/>
              </a:spcBef>
              <a:spcAft>
                <a:spcPct val="0"/>
              </a:spcAft>
              <a:buClr>
                <a:srgbClr val="000000"/>
              </a:buClr>
              <a:buSzPct val="100000"/>
              <a:buFontTx/>
              <a:buAutoNum type="arabicPeriod"/>
              <a:tabLst/>
            </a:pPr>
            <a:r>
              <a:rPr kumimoji="0" lang="tr-TR" altLang="tr-TR" sz="1200" b="0" i="0" u="none" strike="noStrike" cap="none" normalizeH="0" baseline="0" dirty="0" smtClean="0">
                <a:ln>
                  <a:noFill/>
                </a:ln>
                <a:solidFill>
                  <a:srgbClr val="000000"/>
                </a:solidFill>
                <a:effectLst/>
                <a:latin typeface="Arial" panose="020B0604020202020204" pitchFamily="34" charset="0"/>
                <a:ea typeface="Arial" panose="020B0604020202020204" pitchFamily="34" charset="0"/>
              </a:rPr>
              <a:t>Katalog bilgilerinin karşılaştırılması  </a:t>
            </a:r>
            <a:endParaRPr kumimoji="0" lang="tr-TR" altLang="tr-TR" sz="11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200" b="0" i="0" u="none" strike="noStrike" cap="none" normalizeH="0" baseline="0" dirty="0" smtClean="0">
                <a:ln>
                  <a:noFill/>
                </a:ln>
                <a:solidFill>
                  <a:srgbClr val="000000"/>
                </a:solidFill>
                <a:effectLst/>
                <a:latin typeface="Arial" panose="020B0604020202020204" pitchFamily="34" charset="0"/>
                <a:ea typeface="Arial" panose="020B0604020202020204" pitchFamily="34" charset="0"/>
              </a:rPr>
              <a:t> </a:t>
            </a:r>
            <a:endParaRPr kumimoji="0" lang="tr-TR" altLang="tr-TR" sz="11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200" b="0" i="0" u="none" strike="noStrike" cap="none" normalizeH="0" baseline="0" dirty="0" smtClean="0">
                <a:ln>
                  <a:noFill/>
                </a:ln>
                <a:solidFill>
                  <a:srgbClr val="000000"/>
                </a:solidFill>
                <a:effectLst/>
                <a:latin typeface="Arial" panose="020B0604020202020204" pitchFamily="34" charset="0"/>
                <a:ea typeface="Arial" panose="020B0604020202020204" pitchFamily="34" charset="0"/>
              </a:rPr>
              <a:t> </a:t>
            </a:r>
            <a:endParaRPr kumimoji="0" lang="tr-TR" altLang="tr-TR" sz="11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200" b="1" i="0" u="none" strike="noStrike" cap="none" normalizeH="0" baseline="0" dirty="0" smtClean="0">
                <a:ln>
                  <a:noFill/>
                </a:ln>
                <a:solidFill>
                  <a:srgbClr val="000000"/>
                </a:solidFill>
                <a:effectLst/>
                <a:latin typeface="Arial" panose="020B0604020202020204" pitchFamily="34" charset="0"/>
                <a:ea typeface="Arial" panose="020B0604020202020204" pitchFamily="34" charset="0"/>
              </a:rPr>
              <a:t>KONU ALANLARININ AĞIRLIKLARI :</a:t>
            </a:r>
            <a:r>
              <a:rPr kumimoji="0" lang="tr-TR" altLang="tr-TR" sz="1200" b="0" i="0" u="none" strike="noStrike" cap="none" normalizeH="0" baseline="0" dirty="0" smtClean="0">
                <a:ln>
                  <a:noFill/>
                </a:ln>
                <a:solidFill>
                  <a:srgbClr val="000000"/>
                </a:solidFill>
                <a:effectLst/>
                <a:latin typeface="Arial" panose="020B0604020202020204" pitchFamily="34" charset="0"/>
                <a:ea typeface="Arial" panose="020B0604020202020204" pitchFamily="34" charset="0"/>
              </a:rPr>
              <a:t> </a:t>
            </a:r>
            <a:endParaRPr kumimoji="0" lang="tr-TR" altLang="tr-T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6386169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1492</TotalTime>
  <Words>483</Words>
  <Application>Microsoft Office PowerPoint</Application>
  <PresentationFormat>Geniş ekran</PresentationFormat>
  <Paragraphs>114</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Times New Roman</vt:lpstr>
      <vt:lpstr>Geçmişe bakış</vt:lpstr>
      <vt:lpstr>ARIZA ANALİZİ</vt:lpstr>
      <vt:lpstr>KARTEKS OKUMA</vt:lpstr>
      <vt:lpstr>PowerPoint Sunusu</vt:lpstr>
      <vt:lpstr>PowerPoint Sunusu</vt:lpstr>
      <vt:lpstr>PowerPoint Sunusu</vt:lpstr>
      <vt:lpstr>PowerPoint Sunusu</vt:lpstr>
      <vt:lpstr>PowerPoint Sunusu</vt:lpstr>
      <vt:lpstr>PowerPoint Sunusu</vt:lpstr>
      <vt:lpstr>PowerPoint Sunusu</vt:lpstr>
      <vt:lpstr>KAYNAKLAR</vt:lpstr>
      <vt:lpstr>DİNLEDİĞİNİZ İÇİN TEŞEKKÜRLER…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Hasan Kaya</cp:lastModifiedBy>
  <cp:revision>84</cp:revision>
  <dcterms:created xsi:type="dcterms:W3CDTF">2017-11-14T11:12:27Z</dcterms:created>
  <dcterms:modified xsi:type="dcterms:W3CDTF">2018-04-09T19:49:09Z</dcterms:modified>
</cp:coreProperties>
</file>