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3" r:id="rId1"/>
  </p:sldMasterIdLst>
  <p:sldIdLst>
    <p:sldId id="256" r:id="rId2"/>
    <p:sldId id="268" r:id="rId3"/>
    <p:sldId id="269" r:id="rId4"/>
    <p:sldId id="270" r:id="rId5"/>
    <p:sldId id="271" r:id="rId6"/>
    <p:sldId id="273" r:id="rId7"/>
    <p:sldId id="272" r:id="rId8"/>
    <p:sldId id="274" r:id="rId9"/>
    <p:sldId id="27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C77D"/>
    <a:srgbClr val="2047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5" autoAdjust="0"/>
    <p:restoredTop sz="93568" autoAdjust="0"/>
  </p:normalViewPr>
  <p:slideViewPr>
    <p:cSldViewPr snapToGrid="0">
      <p:cViewPr>
        <p:scale>
          <a:sx n="75" d="100"/>
          <a:sy n="75" d="100"/>
        </p:scale>
        <p:origin x="498" y="216"/>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ctr">
              <a:lnSpc>
                <a:spcPct val="85000"/>
              </a:lnSpc>
              <a:defRPr sz="3200" b="0" spc="-50" baseline="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ctr">
              <a:buNone/>
              <a:defRPr sz="1800" cap="all" spc="200" baseline="0">
                <a:solidFill>
                  <a:schemeClr val="tx2"/>
                </a:solidFill>
                <a:latin typeface="Times New Roman" panose="02020603050405020304" pitchFamily="18" charset="0"/>
                <a:cs typeface="Times New Roman" panose="02020603050405020304" pitchFamily="18" charset="0"/>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dirty="0"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9.04.2018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dirty="0"/>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Resim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1391" y="826686"/>
            <a:ext cx="1527835" cy="1527835"/>
          </a:xfrm>
          <a:prstGeom prst="rect">
            <a:avLst/>
          </a:prstGeom>
        </p:spPr>
      </p:pic>
      <p:sp>
        <p:nvSpPr>
          <p:cNvPr id="12" name="Metin kutusu 11"/>
          <p:cNvSpPr txBox="1"/>
          <p:nvPr userDrawn="1"/>
        </p:nvSpPr>
        <p:spPr>
          <a:xfrm>
            <a:off x="3929604" y="1051995"/>
            <a:ext cx="5188408" cy="1077218"/>
          </a:xfrm>
          <a:prstGeom prst="rect">
            <a:avLst/>
          </a:prstGeom>
          <a:noFill/>
        </p:spPr>
        <p:txBody>
          <a:bodyPr wrap="none" rtlCol="0">
            <a:spAutoFit/>
          </a:bodyPr>
          <a:lstStyle/>
          <a:p>
            <a:pPr algn="ctr"/>
            <a:r>
              <a:rPr lang="tr-TR" sz="3200" b="0" dirty="0" smtClean="0">
                <a:solidFill>
                  <a:srgbClr val="204788"/>
                </a:solidFill>
                <a:latin typeface="Times New Roman" panose="02020603050405020304" pitchFamily="18" charset="0"/>
                <a:cs typeface="Times New Roman" panose="02020603050405020304" pitchFamily="18" charset="0"/>
              </a:rPr>
              <a:t>Ankara Üniversitesi</a:t>
            </a:r>
          </a:p>
          <a:p>
            <a:pPr algn="ctr"/>
            <a:r>
              <a:rPr lang="tr-TR" sz="3200" b="0" dirty="0" smtClean="0">
                <a:solidFill>
                  <a:srgbClr val="204788"/>
                </a:solidFill>
                <a:latin typeface="Times New Roman" panose="02020603050405020304" pitchFamily="18" charset="0"/>
                <a:cs typeface="Times New Roman" panose="02020603050405020304" pitchFamily="18" charset="0"/>
              </a:rPr>
              <a:t>Nallıhan</a:t>
            </a:r>
            <a:r>
              <a:rPr lang="tr-TR" sz="3200" b="0" baseline="0" dirty="0" smtClean="0">
                <a:solidFill>
                  <a:srgbClr val="204788"/>
                </a:solidFill>
                <a:latin typeface="Times New Roman" panose="02020603050405020304" pitchFamily="18" charset="0"/>
                <a:cs typeface="Times New Roman" panose="02020603050405020304" pitchFamily="18" charset="0"/>
              </a:rPr>
              <a:t> Meslek Yüksekokulu</a:t>
            </a:r>
            <a:endParaRPr lang="tr-TR" sz="3200" b="0" dirty="0">
              <a:solidFill>
                <a:srgbClr val="204788"/>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1310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8268733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AD21F69-E93F-40C2-85AE-E33A1B82552E}" type="datetimeFigureOut">
              <a:rPr lang="tr-TR" smtClean="0"/>
              <a:t>9.04.2018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0761378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vl2pPr>
              <a:defRPr>
                <a:solidFill>
                  <a:schemeClr val="bg2">
                    <a:lumMod val="25000"/>
                  </a:schemeClr>
                </a:solidFill>
                <a:latin typeface="Times New Roman" panose="02020603050405020304" pitchFamily="18" charset="0"/>
                <a:cs typeface="Times New Roman" panose="02020603050405020304" pitchFamily="18" charset="0"/>
              </a:defRPr>
            </a:lvl2pPr>
            <a:lvl3pPr>
              <a:defRPr>
                <a:solidFill>
                  <a:schemeClr val="bg2">
                    <a:lumMod val="25000"/>
                  </a:schemeClr>
                </a:solidFill>
                <a:latin typeface="Times New Roman" panose="02020603050405020304" pitchFamily="18" charset="0"/>
                <a:cs typeface="Times New Roman" panose="02020603050405020304" pitchFamily="18" charset="0"/>
              </a:defRPr>
            </a:lvl3pPr>
            <a:lvl4pPr>
              <a:defRPr>
                <a:solidFill>
                  <a:schemeClr val="bg2">
                    <a:lumMod val="25000"/>
                  </a:schemeClr>
                </a:solidFill>
                <a:latin typeface="Times New Roman" panose="02020603050405020304" pitchFamily="18" charset="0"/>
                <a:cs typeface="Times New Roman" panose="02020603050405020304" pitchFamily="18" charset="0"/>
              </a:defRPr>
            </a:lvl4pPr>
            <a:lvl5pPr>
              <a:defRPr>
                <a:solidFill>
                  <a:schemeClr val="bg2">
                    <a:lumMod val="25000"/>
                  </a:schemeClr>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9.04.2018</a:t>
            </a:fld>
            <a:endParaRPr lang="tr-TR"/>
          </a:p>
        </p:txBody>
      </p:sp>
      <p:sp>
        <p:nvSpPr>
          <p:cNvPr id="5" name="Footer Placeholder 4"/>
          <p:cNvSpPr>
            <a:spLocks noGrp="1"/>
          </p:cNvSpPr>
          <p:nvPr>
            <p:ph type="ftr" sz="quarter" idx="11"/>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bg2">
                    <a:lumMod val="25000"/>
                  </a:schemeClr>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2345756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3600" b="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1800" cap="all" spc="200" baseline="0">
                <a:solidFill>
                  <a:srgbClr val="204788"/>
                </a:solidFill>
                <a:latin typeface="Times New Roman" panose="02020603050405020304" pitchFamily="18" charset="0"/>
                <a:cs typeface="Times New Roman" panose="02020603050405020304" pitchFamily="18"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9.04.2018</a:t>
            </a:fld>
            <a:endParaRPr lang="tr-TR"/>
          </a:p>
        </p:txBody>
      </p:sp>
      <p:sp>
        <p:nvSpPr>
          <p:cNvPr id="5" name="Footer Placeholder 4"/>
          <p:cNvSpPr>
            <a:spLocks noGrp="1"/>
          </p:cNvSpPr>
          <p:nvPr>
            <p:ph type="ftr" sz="quarter" idx="11"/>
          </p:nvPr>
        </p:nvSpPr>
        <p:spPr/>
        <p:txBody>
          <a:bodyPr/>
          <a:lstStyle>
            <a:lvl1pPr>
              <a:defRPr>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12"/>
          </p:nvPr>
        </p:nvSpPr>
        <p:spPr/>
        <p:txBody>
          <a:bodyPr/>
          <a:lstStyle>
            <a:lvl1pPr>
              <a:defRPr>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2855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dirty="0" smtClean="0"/>
              <a:t>Asıl başlık stili için tıklatın</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tr-TR" dirty="0" smtClean="0"/>
              <a:t>Asıl metin stillerini düzenlemek için tıklatın</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4AD21F69-E93F-40C2-85AE-E33A1B82552E}" type="datetimeFigureOut">
              <a:rPr lang="tr-TR" smtClean="0"/>
              <a:t>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221980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5"/>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286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D21F69-E93F-40C2-85AE-E33A1B82552E}" type="datetimeFigureOut">
              <a:rPr lang="tr-TR" smtClean="0"/>
              <a:t>9.04.2018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559142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solidFill>
                  <a:srgbClr val="204788"/>
                </a:solidFill>
                <a:latin typeface="Times New Roman" panose="02020603050405020304" pitchFamily="18" charset="0"/>
                <a:cs typeface="Times New Roman" panose="02020603050405020304" pitchFamily="18" charset="0"/>
              </a:defRPr>
            </a:lvl1pPr>
          </a:lstStyle>
          <a:p>
            <a:r>
              <a:rPr lang="tr-TR" dirty="0" smtClean="0"/>
              <a:t>Asıl başlık stili için tıklatın</a:t>
            </a:r>
            <a:endParaRPr lang="en-US" dirty="0"/>
          </a:p>
        </p:txBody>
      </p:sp>
      <p:sp>
        <p:nvSpPr>
          <p:cNvPr id="3" name="Date Placeholder 2"/>
          <p:cNvSpPr>
            <a:spLocks noGrp="1"/>
          </p:cNvSpPr>
          <p:nvPr>
            <p:ph type="dt" sz="half" idx="10"/>
          </p:nvPr>
        </p:nvSpPr>
        <p:spPr/>
        <p:txBody>
          <a:bodyPr/>
          <a:lstStyle/>
          <a:p>
            <a:fld id="{4AD21F69-E93F-40C2-85AE-E33A1B82552E}" type="datetimeFigureOut">
              <a:rPr lang="tr-TR" smtClean="0"/>
              <a:t>9.04.2018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1289620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AD21F69-E93F-40C2-85AE-E33A1B82552E}" type="datetimeFigureOut">
              <a:rPr lang="tr-TR" smtClean="0"/>
              <a:t>9.04.2018</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42492813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latin typeface="Times New Roman" panose="02020603050405020304" pitchFamily="18" charset="0"/>
                <a:cs typeface="Times New Roman" panose="02020603050405020304" pitchFamily="18" charset="0"/>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lvl1pPr>
              <a:defRPr>
                <a:solidFill>
                  <a:srgbClr val="204788"/>
                </a:solidFill>
                <a:latin typeface="Times New Roman" panose="02020603050405020304" pitchFamily="18" charset="0"/>
                <a:cs typeface="Times New Roman" panose="02020603050405020304" pitchFamily="18" charset="0"/>
              </a:defRPr>
            </a:lvl1pPr>
            <a:lvl2pPr>
              <a:defRPr>
                <a:solidFill>
                  <a:srgbClr val="204788"/>
                </a:solidFill>
                <a:latin typeface="Times New Roman" panose="02020603050405020304" pitchFamily="18" charset="0"/>
                <a:cs typeface="Times New Roman" panose="02020603050405020304" pitchFamily="18" charset="0"/>
              </a:defRPr>
            </a:lvl2pPr>
            <a:lvl3pPr>
              <a:defRPr>
                <a:solidFill>
                  <a:srgbClr val="204788"/>
                </a:solidFill>
                <a:latin typeface="Times New Roman" panose="02020603050405020304" pitchFamily="18" charset="0"/>
                <a:cs typeface="Times New Roman" panose="02020603050405020304" pitchFamily="18" charset="0"/>
              </a:defRPr>
            </a:lvl3pPr>
            <a:lvl4pPr>
              <a:defRPr>
                <a:solidFill>
                  <a:srgbClr val="204788"/>
                </a:solidFill>
                <a:latin typeface="Times New Roman" panose="02020603050405020304" pitchFamily="18" charset="0"/>
                <a:cs typeface="Times New Roman" panose="02020603050405020304" pitchFamily="18" charset="0"/>
              </a:defRPr>
            </a:lvl4pPr>
            <a:lvl5pPr>
              <a:defRPr>
                <a:solidFill>
                  <a:srgbClr val="204788"/>
                </a:solidFill>
                <a:latin typeface="Times New Roman" panose="02020603050405020304" pitchFamily="18" charset="0"/>
                <a:cs typeface="Times New Roman" panose="02020603050405020304" pitchFamily="18" charset="0"/>
              </a:defRPr>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latin typeface="Times New Roman" panose="02020603050405020304" pitchFamily="18" charset="0"/>
                <a:cs typeface="Times New Roman" panose="02020603050405020304" pitchFamily="18"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9.04.2018</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7" name="Slide Number Placeholder 6"/>
          <p:cNvSpPr>
            <a:spLocks noGrp="1"/>
          </p:cNvSpPr>
          <p:nvPr>
            <p:ph type="sldNum" sz="quarter" idx="12"/>
          </p:nvPr>
        </p:nvSpPr>
        <p:spPr/>
        <p:txBody>
          <a:bodyPr/>
          <a:lstStyle>
            <a:lvl1pPr>
              <a:defRPr>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spTree>
    <p:extLst>
      <p:ext uri="{BB962C8B-B14F-4D97-AF65-F5344CB8AC3E}">
        <p14:creationId xmlns:p14="http://schemas.microsoft.com/office/powerpoint/2010/main" val="4023192438"/>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AD21F69-E93F-40C2-85AE-E33A1B82552E}" type="datetimeFigureOut">
              <a:rPr lang="tr-TR" smtClean="0"/>
              <a:t>9.04.2018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F3592AE-DCF9-45D3-B358-91B0C2FA4252}" type="slidenum">
              <a:rPr lang="tr-TR" smtClean="0"/>
              <a:t>‹#›</a:t>
            </a:fld>
            <a:endParaRPr lang="tr-TR"/>
          </a:p>
        </p:txBody>
      </p:sp>
    </p:spTree>
    <p:extLst>
      <p:ext uri="{BB962C8B-B14F-4D97-AF65-F5344CB8AC3E}">
        <p14:creationId xmlns:p14="http://schemas.microsoft.com/office/powerpoint/2010/main" val="376502266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rgbClr val="204788"/>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rgbClr val="E5C77D"/>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dirty="0"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204788"/>
                </a:solidFill>
                <a:latin typeface="Times New Roman" panose="02020603050405020304" pitchFamily="18" charset="0"/>
                <a:cs typeface="Times New Roman" panose="02020603050405020304" pitchFamily="18" charset="0"/>
              </a:defRPr>
            </a:lvl1pPr>
          </a:lstStyle>
          <a:p>
            <a:fld id="{4AD21F69-E93F-40C2-85AE-E33A1B82552E}" type="datetimeFigureOut">
              <a:rPr lang="tr-TR" smtClean="0"/>
              <a:pPr/>
              <a:t>9.04.2018</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204788"/>
                </a:solidFill>
                <a:latin typeface="Times New Roman" panose="02020603050405020304" pitchFamily="18" charset="0"/>
                <a:cs typeface="Times New Roman" panose="02020603050405020304" pitchFamily="18" charset="0"/>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204788"/>
                </a:solidFill>
                <a:latin typeface="Times New Roman" panose="02020603050405020304" pitchFamily="18" charset="0"/>
                <a:cs typeface="Times New Roman" panose="02020603050405020304" pitchFamily="18" charset="0"/>
              </a:defRPr>
            </a:lvl1pPr>
          </a:lstStyle>
          <a:p>
            <a:fld id="{8F3592AE-DCF9-45D3-B358-91B0C2FA4252}" type="slidenum">
              <a:rPr lang="tr-TR" smtClean="0"/>
              <a:pPr/>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378664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85000"/>
        </a:lnSpc>
        <a:spcBef>
          <a:spcPct val="0"/>
        </a:spcBef>
        <a:buNone/>
        <a:defRPr sz="3600" kern="1200" spc="-50" baseline="0">
          <a:solidFill>
            <a:srgbClr val="204788"/>
          </a:solidFill>
          <a:latin typeface="Times New Roman" panose="02020603050405020304" pitchFamily="18" charset="0"/>
          <a:ea typeface="+mj-ea"/>
          <a:cs typeface="Times New Roman" panose="02020603050405020304" pitchFamily="18" charset="0"/>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rgbClr val="204788"/>
          </a:solidFill>
          <a:latin typeface="Times New Roman" panose="02020603050405020304" pitchFamily="18" charset="0"/>
          <a:ea typeface="+mn-ea"/>
          <a:cs typeface="Times New Roman" panose="02020603050405020304" pitchFamily="18" charset="0"/>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rgbClr val="204788"/>
          </a:solidFill>
          <a:latin typeface="Times New Roman" panose="02020603050405020304" pitchFamily="18" charset="0"/>
          <a:ea typeface="+mn-ea"/>
          <a:cs typeface="Times New Roman" panose="02020603050405020304" pitchFamily="18" charset="0"/>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rgbClr val="204788"/>
          </a:solidFill>
          <a:latin typeface="Times New Roman" panose="02020603050405020304" pitchFamily="18" charset="0"/>
          <a:ea typeface="+mn-ea"/>
          <a:cs typeface="Times New Roman" panose="02020603050405020304" pitchFamily="18" charset="0"/>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600" dirty="0" smtClean="0">
                <a:latin typeface="Times New Roman" panose="02020603050405020304" pitchFamily="18" charset="0"/>
                <a:cs typeface="Times New Roman" panose="02020603050405020304" pitchFamily="18" charset="0"/>
              </a:rPr>
              <a:t>ARIZA ANALİZİ</a:t>
            </a:r>
            <a:endParaRPr lang="tr-TR" sz="3600" dirty="0">
              <a:latin typeface="Times New Roman" panose="02020603050405020304" pitchFamily="18" charset="0"/>
              <a:cs typeface="Times New Roman" panose="02020603050405020304" pitchFamily="18" charset="0"/>
            </a:endParaRPr>
          </a:p>
        </p:txBody>
      </p:sp>
      <p:sp>
        <p:nvSpPr>
          <p:cNvPr id="3" name="Alt Başlık 2"/>
          <p:cNvSpPr>
            <a:spLocks noGrp="1"/>
          </p:cNvSpPr>
          <p:nvPr>
            <p:ph type="subTitle" idx="1"/>
          </p:nvPr>
        </p:nvSpPr>
        <p:spPr/>
        <p:txBody>
          <a:bodyPr/>
          <a:lstStyle/>
          <a:p>
            <a:r>
              <a:rPr lang="tr-TR" dirty="0" smtClean="0"/>
              <a:t>NET </a:t>
            </a:r>
            <a:r>
              <a:rPr lang="tr-TR" dirty="0" smtClean="0"/>
              <a:t>206 Kartekslerin </a:t>
            </a:r>
            <a:r>
              <a:rPr lang="tr-TR" dirty="0"/>
              <a:t>okunması ve oluşturulması </a:t>
            </a:r>
            <a:endParaRPr lang="tr-TR" dirty="0" smtClean="0"/>
          </a:p>
          <a:p>
            <a:r>
              <a:rPr lang="tr-TR" dirty="0" err="1" smtClean="0"/>
              <a:t>Öğr</a:t>
            </a:r>
            <a:r>
              <a:rPr lang="tr-TR" dirty="0"/>
              <a:t>. Gör. Taner DİNDAR</a:t>
            </a:r>
          </a:p>
        </p:txBody>
      </p:sp>
    </p:spTree>
    <p:extLst>
      <p:ext uri="{BB962C8B-B14F-4D97-AF65-F5344CB8AC3E}">
        <p14:creationId xmlns:p14="http://schemas.microsoft.com/office/powerpoint/2010/main" val="275901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KAYNAKLAR</a:t>
            </a:r>
            <a:endParaRPr lang="tr-TR" dirty="0"/>
          </a:p>
        </p:txBody>
      </p:sp>
      <p:sp>
        <p:nvSpPr>
          <p:cNvPr id="3" name="İçerik Yer Tutucusu 2"/>
          <p:cNvSpPr>
            <a:spLocks noGrp="1"/>
          </p:cNvSpPr>
          <p:nvPr>
            <p:ph idx="1"/>
          </p:nvPr>
        </p:nvSpPr>
        <p:spPr/>
        <p:txBody>
          <a:bodyPr/>
          <a:lstStyle/>
          <a:p>
            <a:endParaRPr lang="tr-TR" dirty="0" smtClean="0"/>
          </a:p>
          <a:p>
            <a:endParaRPr lang="tr-TR" dirty="0" smtClean="0"/>
          </a:p>
          <a:p>
            <a:r>
              <a:rPr lang="tr-TR" dirty="0"/>
              <a:t>https://maol.meb.gov.tr/web/mem/alanlar/elektrik_elektronik/dbf/ariza_analizi.pdf?</a:t>
            </a:r>
            <a:endParaRPr lang="tr-TR" dirty="0"/>
          </a:p>
        </p:txBody>
      </p:sp>
    </p:spTree>
    <p:extLst>
      <p:ext uri="{BB962C8B-B14F-4D97-AF65-F5344CB8AC3E}">
        <p14:creationId xmlns:p14="http://schemas.microsoft.com/office/powerpoint/2010/main" val="2922314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DİNLEDİĞİNİZ İÇİN TEŞEKKÜRLER…</a:t>
            </a:r>
            <a:endParaRPr lang="tr-TR" dirty="0"/>
          </a:p>
        </p:txBody>
      </p:sp>
      <p:sp>
        <p:nvSpPr>
          <p:cNvPr id="3" name="İçerik Yer Tutucusu 2"/>
          <p:cNvSpPr>
            <a:spLocks noGrp="1"/>
          </p:cNvSpPr>
          <p:nvPr>
            <p:ph idx="1"/>
          </p:nvPr>
        </p:nvSpPr>
        <p:spPr/>
        <p:txBody>
          <a:bodyPr/>
          <a:lstStyle/>
          <a:p>
            <a:pPr marL="0" indent="0">
              <a:buNone/>
            </a:pPr>
            <a:r>
              <a:rPr lang="tr-TR" b="1" dirty="0" smtClean="0">
                <a:solidFill>
                  <a:schemeClr val="bg1"/>
                </a:solidFill>
              </a:rPr>
              <a:t>(1791 </a:t>
            </a:r>
            <a:r>
              <a:rPr lang="tr-TR" b="1" dirty="0">
                <a:solidFill>
                  <a:schemeClr val="bg1"/>
                </a:solidFill>
              </a:rPr>
              <a:t>- 1867)</a:t>
            </a:r>
            <a:br>
              <a:rPr lang="tr-TR" b="1" dirty="0">
                <a:solidFill>
                  <a:schemeClr val="bg1"/>
                </a:solidFill>
              </a:rPr>
            </a:br>
            <a:endParaRPr lang="tr-TR" sz="2800" dirty="0"/>
          </a:p>
          <a:p>
            <a:endParaRPr lang="tr-TR" dirty="0"/>
          </a:p>
        </p:txBody>
      </p:sp>
    </p:spTree>
    <p:extLst>
      <p:ext uri="{BB962C8B-B14F-4D97-AF65-F5344CB8AC3E}">
        <p14:creationId xmlns:p14="http://schemas.microsoft.com/office/powerpoint/2010/main" val="2970790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KARTEKS OKUMA</a:t>
            </a:r>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450236447"/>
              </p:ext>
            </p:extLst>
          </p:nvPr>
        </p:nvGraphicFramePr>
        <p:xfrm>
          <a:off x="1180618" y="1737360"/>
          <a:ext cx="9572263" cy="2626296"/>
        </p:xfrm>
        <a:graphic>
          <a:graphicData uri="http://schemas.openxmlformats.org/drawingml/2006/table">
            <a:tbl>
              <a:tblPr firstRow="1" firstCol="1" bandRow="1"/>
              <a:tblGrid>
                <a:gridCol w="3928979"/>
                <a:gridCol w="5643284"/>
              </a:tblGrid>
              <a:tr h="628026">
                <a:tc>
                  <a:txBody>
                    <a:bodyPr/>
                    <a:lstStyle/>
                    <a:p>
                      <a:pPr marL="40640" marR="43180" indent="-6350" algn="l">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Modülleri</a:t>
                      </a:r>
                      <a:r>
                        <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ctr">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Kazandırılan Yeterlikler</a:t>
                      </a:r>
                      <a:r>
                        <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36789">
                <a:tc>
                  <a:txBody>
                    <a:bodyPr/>
                    <a:lstStyle/>
                    <a:p>
                      <a:pPr marL="6350" marR="43180" indent="-6350" algn="l">
                        <a:lnSpc>
                          <a:spcPct val="107000"/>
                        </a:lnSpc>
                        <a:spcAft>
                          <a:spcPts val="0"/>
                        </a:spcAft>
                      </a:pPr>
                      <a:r>
                        <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40640" marR="43180" indent="-6350" algn="l">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Arşivleme ve Katalog</a:t>
                      </a:r>
                      <a:r>
                        <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Arıza ve bakım karteksi oluşturup arşivlemek ve katalog okumak</a:t>
                      </a:r>
                      <a:r>
                        <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1481">
                <a:tc>
                  <a:txBody>
                    <a:bodyPr/>
                    <a:lstStyle/>
                    <a:p>
                      <a:pPr marL="40640"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Arıza Analiz Yöntemleri ve Arıza Giderme</a:t>
                      </a:r>
                      <a:r>
                        <a:rPr lang="tr-TR" sz="1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1275" marR="43180" indent="-6350" algn="just">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Sistem analizi yapıp tespit edilen arızaları gidermek</a:t>
                      </a:r>
                      <a:r>
                        <a:rPr lang="tr-T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3175" marR="11557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275314199"/>
              </p:ext>
            </p:extLst>
          </p:nvPr>
        </p:nvGraphicFramePr>
        <p:xfrm>
          <a:off x="1180618" y="4651958"/>
          <a:ext cx="9572263" cy="587375"/>
        </p:xfrm>
        <a:graphic>
          <a:graphicData uri="http://schemas.openxmlformats.org/drawingml/2006/table">
            <a:tbl>
              <a:tblPr firstRow="1" firstCol="1" bandRow="1"/>
              <a:tblGrid>
                <a:gridCol w="2601561"/>
                <a:gridCol w="6970702"/>
              </a:tblGrid>
              <a:tr h="294005">
                <a:tc>
                  <a:txBody>
                    <a:bodyPr/>
                    <a:lstStyle/>
                    <a:p>
                      <a:pPr marL="254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Adı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6040" marR="0"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Arıza Analizi </a:t>
                      </a:r>
                    </a:p>
                  </a:txBody>
                  <a:tcPr marL="66040" marR="0"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3370">
                <a:tc>
                  <a:txBody>
                    <a:bodyPr/>
                    <a:lstStyle/>
                    <a:p>
                      <a:pPr marL="254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Alan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6040" marR="0"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Elektrik-Elektronik Teknolojisi </a:t>
                      </a:r>
                    </a:p>
                  </a:txBody>
                  <a:tcPr marL="66040" marR="0"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19020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just">
              <a:buNone/>
            </a:pPr>
            <a:endParaRPr lang="tr-TR" sz="2400" dirty="0"/>
          </a:p>
          <a:p>
            <a:pPr algn="just"/>
            <a:r>
              <a:rPr lang="tr-TR" sz="2400" dirty="0"/>
              <a:t> </a:t>
            </a:r>
          </a:p>
        </p:txBody>
      </p:sp>
      <p:graphicFrame>
        <p:nvGraphicFramePr>
          <p:cNvPr id="5" name="Tablo 4"/>
          <p:cNvGraphicFramePr>
            <a:graphicFrameLocks noGrp="1"/>
          </p:cNvGraphicFramePr>
          <p:nvPr>
            <p:extLst>
              <p:ext uri="{D42A27DB-BD31-4B8C-83A1-F6EECF244321}">
                <p14:modId xmlns:p14="http://schemas.microsoft.com/office/powerpoint/2010/main" val="938858135"/>
              </p:ext>
            </p:extLst>
          </p:nvPr>
        </p:nvGraphicFramePr>
        <p:xfrm>
          <a:off x="1203768" y="601884"/>
          <a:ext cx="9951912" cy="5375583"/>
        </p:xfrm>
        <a:graphic>
          <a:graphicData uri="http://schemas.openxmlformats.org/drawingml/2006/table">
            <a:tbl>
              <a:tblPr firstRow="1" firstCol="1" bandRow="1"/>
              <a:tblGrid>
                <a:gridCol w="2704743"/>
                <a:gridCol w="7247169"/>
              </a:tblGrid>
              <a:tr h="332025">
                <a:tc>
                  <a:txBody>
                    <a:bodyPr/>
                    <a:lstStyle/>
                    <a:p>
                      <a:pPr marL="2540" marR="43180" indent="-6350" algn="l">
                        <a:lnSpc>
                          <a:spcPct val="107000"/>
                        </a:lnSpc>
                        <a:spcAft>
                          <a:spcPts val="0"/>
                        </a:spcAft>
                      </a:pPr>
                      <a:r>
                        <a:rPr lang="tr-TR" sz="10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Meslek/Dal </a:t>
                      </a:r>
                      <a:endPar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HABERLEŞME SİSTEMLERİ</a:t>
                      </a: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9322">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okutulacağı sınıf/yıl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2.yıl 3. dönem </a:t>
                      </a:r>
                    </a:p>
                  </a:txBody>
                  <a:tcPr marL="55811" marR="0" marT="279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1308">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Süre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Haftada  1 ders saati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53205">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amacı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2540" marR="43180" indent="-6350" algn="l">
                        <a:lnSpc>
                          <a:spcPct val="104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Bu ders ile öğrenciye Arıza ve bakım karteksi oluşturabilecek, kayıtları arşivleme yapabilecek, kataloglardaki gerekli bilgilere ulaşabilecek elektrik ve elektronik sistemlerinde hızlı hata yalıtım metodunu kullanarak malzeme ve sistem arızalarını bularak arızayı giderebilecektir. </a:t>
                      </a:r>
                    </a:p>
                    <a:p>
                      <a:pPr marL="254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6793">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tanımı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6350" marR="10160" indent="-6350" algn="l">
                        <a:lnSpc>
                          <a:spcPct val="104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Bu ders; arıza ve bakım kayıtlarının tutulması ve arıza giderme yöntem ve teknikleri ile ilgili bilgi ve becerilerin verildiği derstir </a:t>
                      </a:r>
                    </a:p>
                    <a:p>
                      <a:pPr marL="635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2025">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Ön Koşulları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Bu dersin ön koşulu yoktur.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350905">
                <a:tc>
                  <a:txBody>
                    <a:bodyPr/>
                    <a:lstStyle/>
                    <a:p>
                      <a:pPr marL="2540" marR="43180" indent="-6350" algn="l">
                        <a:lnSpc>
                          <a:spcPct val="107000"/>
                        </a:lnSpc>
                        <a:spcAft>
                          <a:spcPts val="0"/>
                        </a:spcAft>
                      </a:pPr>
                      <a:r>
                        <a:rPr lang="tr-TR" sz="10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 ile kazandırılacak yeterlikler </a:t>
                      </a:r>
                      <a:endParaRPr lang="tr-TR" sz="10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55811" marR="0" marT="279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2540" marR="43180" indent="-6350" algn="l">
                        <a:lnSpc>
                          <a:spcPct val="107000"/>
                        </a:lnSpc>
                        <a:spcAft>
                          <a:spcPts val="0"/>
                        </a:spcAft>
                      </a:pPr>
                      <a:r>
                        <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Öğrenci, bu dersin sonunda;</a:t>
                      </a:r>
                      <a:r>
                        <a:rPr lang="tr-TR" sz="10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342900" marR="43180" lvl="0" indent="-342900" algn="l" fontAlgn="base">
                        <a:lnSpc>
                          <a:spcPct val="104000"/>
                        </a:lnSpc>
                        <a:spcAft>
                          <a:spcPts val="0"/>
                        </a:spcAft>
                        <a:buClr>
                          <a:srgbClr val="000000"/>
                        </a:buClr>
                        <a:buSzPts val="1200"/>
                        <a:buFont typeface="+mj-lt"/>
                        <a:buAutoNum type="arabicPeriod"/>
                      </a:pPr>
                      <a:r>
                        <a:rPr lang="tr-TR" sz="10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Arıza ve bakım karteksi oluşturup, arşivlemek ve katalog        okuyabilmek </a:t>
                      </a:r>
                    </a:p>
                    <a:p>
                      <a:pPr marL="342900" marR="43180" lvl="0" indent="-342900" algn="l" fontAlgn="base">
                        <a:lnSpc>
                          <a:spcPct val="107000"/>
                        </a:lnSpc>
                        <a:spcAft>
                          <a:spcPts val="0"/>
                        </a:spcAft>
                        <a:buClr>
                          <a:srgbClr val="000000"/>
                        </a:buClr>
                        <a:buSzPts val="1200"/>
                        <a:buFont typeface="+mj-lt"/>
                        <a:buAutoNum type="arabicPeriod"/>
                      </a:pPr>
                      <a:r>
                        <a:rPr lang="tr-TR" sz="10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Sistem analizi yapıp tespit edilen arızaları giderebilmek</a:t>
                      </a:r>
                    </a:p>
                    <a:p>
                      <a:pPr marL="231140" marR="43180" indent="-6350" algn="l">
                        <a:lnSpc>
                          <a:spcPct val="107000"/>
                        </a:lnSpc>
                        <a:spcAft>
                          <a:spcPts val="0"/>
                        </a:spcAft>
                      </a:pPr>
                      <a:r>
                        <a:rPr lang="tr-TR" sz="10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55811" marR="0" marT="2790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731826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2942675770"/>
              </p:ext>
            </p:extLst>
          </p:nvPr>
        </p:nvGraphicFramePr>
        <p:xfrm>
          <a:off x="1169044" y="625032"/>
          <a:ext cx="10012100" cy="5168096"/>
        </p:xfrm>
        <a:graphic>
          <a:graphicData uri="http://schemas.openxmlformats.org/drawingml/2006/table">
            <a:tbl>
              <a:tblPr firstRow="1" firstCol="1" bandRow="1"/>
              <a:tblGrid>
                <a:gridCol w="2721098"/>
                <a:gridCol w="7291002"/>
              </a:tblGrid>
              <a:tr h="1566838">
                <a:tc>
                  <a:txBody>
                    <a:bodyPr/>
                    <a:lstStyle/>
                    <a:p>
                      <a:pPr marL="2540" marR="43180"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Dersin İçeriği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311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Arşivleme yapmak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Katalog okumak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Arıza kaynağının yerini belirlemek ve yalıtmak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Arızalı malzemeyi veya  sistemin arızasını bulmak </a:t>
                      </a:r>
                    </a:p>
                    <a:p>
                      <a:pPr marL="342900" marR="43180" lvl="0" indent="-342900" algn="l" fontAlgn="base">
                        <a:lnSpc>
                          <a:spcPct val="104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Arızalı baskı devreyi temizlemek ve iletim yollarını onarmak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Arızayı gidermek, sistemi test etmek </a:t>
                      </a:r>
                    </a:p>
                    <a:p>
                      <a:pPr marL="2311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360">
                <a:tc>
                  <a:txBody>
                    <a:bodyPr/>
                    <a:lstStyle/>
                    <a:p>
                      <a:pPr marL="2540" marR="57785"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Yöntem ve Teknikler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Bu derste anlatım, göstererek yaptırma, grup çalışması, tartışma, uygulamalı çalışma, araştırma, yenilikleri takip etme, internet ortamında araştırma yapma vb. yöntem ve teknikler uygulanabilir.  </a:t>
                      </a: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4249">
                <a:tc>
                  <a:txBody>
                    <a:bodyPr/>
                    <a:lstStyle/>
                    <a:p>
                      <a:pPr marL="2540" marR="43180"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Eğitim Öğretim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540" marR="43180"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Ortamı ve Donatım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Ortam: Elektrik atölyesi, işletme ortamı </a:t>
                      </a:r>
                    </a:p>
                    <a:p>
                      <a:pPr marL="25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Donanım: Projeksiyon, bilgisayar </a:t>
                      </a:r>
                    </a:p>
                    <a:p>
                      <a:pPr marL="254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60383">
                <a:tc>
                  <a:txBody>
                    <a:bodyPr/>
                    <a:lstStyle/>
                    <a:p>
                      <a:pPr marL="2540" marR="43180"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Ölçme ve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2540" marR="43180" indent="-6350" algn="l">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Değerlendirme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Her faaliyet sonunda kazanılan bilgi ve beceriler ölçülür.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Her modülün sonunda kazanılan yeterlikler ölçülür.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Dersin sonunda; Orta Öğretim Kurumları Sınıf Geçme ve Sınav Yönetmeliği ile Mesleki ve Teknik Eğitim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7972">
                <a:tc>
                  <a:txBody>
                    <a:bodyPr/>
                    <a:lstStyle/>
                    <a:p>
                      <a:pPr marL="6350" marR="43180" indent="-6350" algn="l">
                        <a:lnSpc>
                          <a:spcPct val="107000"/>
                        </a:lnSpc>
                        <a:spcAft>
                          <a:spcPts val="80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28600" marR="43180" indent="-6350" algn="l">
                        <a:lnSpc>
                          <a:spcPct val="107000"/>
                        </a:lnSpc>
                        <a:spcAft>
                          <a:spcPts val="0"/>
                        </a:spcAft>
                      </a:pPr>
                      <a:r>
                        <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rPr>
                        <a:t>Yönetmeliği’nin Mesleki Eğitim Merkezleri ile ilgili maddelerine göre ölçme ve değerlendirme yapılacaktır.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6294">
                <a:tc>
                  <a:txBody>
                    <a:bodyPr/>
                    <a:lstStyle/>
                    <a:p>
                      <a:pPr marL="6350" marR="43180" indent="-6350" algn="just">
                        <a:lnSpc>
                          <a:spcPct val="107000"/>
                        </a:lnSpc>
                        <a:spcAft>
                          <a:spcPts val="0"/>
                        </a:spcAft>
                      </a:pPr>
                      <a:r>
                        <a:rPr lang="tr-TR" sz="9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Öğretmen ve Eğitici </a:t>
                      </a:r>
                      <a:endParaRPr lang="tr-TR" sz="9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47963" marR="0" marT="2398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marR="43180" lvl="0" indent="-342900" algn="l" fontAlgn="base">
                        <a:lnSpc>
                          <a:spcPct val="107000"/>
                        </a:lnSpc>
                        <a:spcAft>
                          <a:spcPts val="0"/>
                        </a:spcAft>
                        <a:buClr>
                          <a:srgbClr val="000000"/>
                        </a:buClr>
                        <a:buSzPts val="1200"/>
                        <a:buFont typeface="+mj-lt"/>
                        <a:buAutoNum type="arabicPeriod"/>
                      </a:pPr>
                      <a:r>
                        <a:rPr lang="tr-TR" sz="9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Eğitim  almış, alanında sektör deneyimi olan öğretmenler, </a:t>
                      </a:r>
                    </a:p>
                    <a:p>
                      <a:pPr marL="342900" marR="43180" lvl="0" indent="-342900" algn="l" fontAlgn="base">
                        <a:lnSpc>
                          <a:spcPct val="107000"/>
                        </a:lnSpc>
                        <a:spcAft>
                          <a:spcPts val="0"/>
                        </a:spcAft>
                        <a:buClr>
                          <a:srgbClr val="000000"/>
                        </a:buClr>
                        <a:buSzPts val="1200"/>
                        <a:buFont typeface="+mj-lt"/>
                        <a:buAutoNum type="arabicPeriod"/>
                      </a:pPr>
                      <a:r>
                        <a:rPr lang="tr-TR" sz="900" u="none" strike="noStrike" dirty="0">
                          <a:solidFill>
                            <a:srgbClr val="000000"/>
                          </a:solidFill>
                          <a:effectLst/>
                          <a:uFill>
                            <a:solidFill>
                              <a:srgbClr val="000000"/>
                            </a:solidFill>
                          </a:uFill>
                          <a:latin typeface="Arial" panose="020B0604020202020204" pitchFamily="34" charset="0"/>
                          <a:ea typeface="Arial" panose="020B0604020202020204" pitchFamily="34" charset="0"/>
                          <a:cs typeface="Arial" panose="020B0604020202020204" pitchFamily="34" charset="0"/>
                        </a:rPr>
                        <a:t>Gerektiğinde sektörde çalışan ustalık ve usta öğreticilik belgesi olan meslek elemanları </a:t>
                      </a:r>
                    </a:p>
                  </a:txBody>
                  <a:tcPr marL="47963" marR="0" marT="23982"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69772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extLst>
              <p:ext uri="{D42A27DB-BD31-4B8C-83A1-F6EECF244321}">
                <p14:modId xmlns:p14="http://schemas.microsoft.com/office/powerpoint/2010/main" val="1924832547"/>
              </p:ext>
            </p:extLst>
          </p:nvPr>
        </p:nvGraphicFramePr>
        <p:xfrm>
          <a:off x="1097280" y="1752600"/>
          <a:ext cx="10058400" cy="1893425"/>
        </p:xfrm>
        <a:graphic>
          <a:graphicData uri="http://schemas.openxmlformats.org/drawingml/2006/table">
            <a:tbl>
              <a:tblPr firstRow="1" firstCol="1" bandRow="1"/>
              <a:tblGrid>
                <a:gridCol w="2733683"/>
                <a:gridCol w="7324717"/>
              </a:tblGrid>
              <a:tr h="1893425">
                <a:tc>
                  <a:txBody>
                    <a:bodyPr/>
                    <a:lstStyle/>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İşbirliği Yapılacak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Kurum ve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Kuruluşlar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6040" marR="0" marT="330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350" marR="10795" indent="-6350" algn="l">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Öğrencinin konuyla ilgili olarak iletişim, araştırma-gözlem, uygulama yapabileceği;  diğer alan öğretmenleri, üniversiteler, sosyal ortaklar, sivil toplum kuruluşları,  çevrede bulunan işletmeler, özel, kamu kurum ve kuruluşlarıdır. </a:t>
                      </a:r>
                    </a:p>
                  </a:txBody>
                  <a:tcPr marL="66040" marR="0" marT="3302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97475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İçerik Yer Tutucusu 7"/>
          <p:cNvGraphicFramePr>
            <a:graphicFrameLocks noGrp="1"/>
          </p:cNvGraphicFramePr>
          <p:nvPr>
            <p:ph idx="1"/>
            <p:extLst>
              <p:ext uri="{D42A27DB-BD31-4B8C-83A1-F6EECF244321}">
                <p14:modId xmlns:p14="http://schemas.microsoft.com/office/powerpoint/2010/main" val="479718070"/>
              </p:ext>
            </p:extLst>
          </p:nvPr>
        </p:nvGraphicFramePr>
        <p:xfrm>
          <a:off x="1193799" y="644100"/>
          <a:ext cx="9961881" cy="3815835"/>
        </p:xfrm>
        <a:graphic>
          <a:graphicData uri="http://schemas.openxmlformats.org/drawingml/2006/table">
            <a:tbl>
              <a:tblPr firstRow="1" firstCol="1" bandRow="1"/>
              <a:tblGrid>
                <a:gridCol w="3084857"/>
                <a:gridCol w="6877024"/>
              </a:tblGrid>
              <a:tr h="690530">
                <a:tc>
                  <a:txBody>
                    <a:bodyPr/>
                    <a:lstStyle/>
                    <a:p>
                      <a:pPr marL="6350" marR="43180" indent="-6350" algn="l">
                        <a:lnSpc>
                          <a:spcPct val="107000"/>
                        </a:lnSpc>
                        <a:spcAft>
                          <a:spcPts val="0"/>
                        </a:spcAft>
                        <a:tabLst>
                          <a:tab pos="899795" algn="ctr"/>
                        </a:tabLs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ALAN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635" marR="43180" indent="-6350" algn="just">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ELEKTRİK - ELEKTRONİK TEKNOLOJİSİ</a:t>
                      </a: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tcPr>
                </a:tc>
              </a:tr>
              <a:tr h="473788">
                <a:tc>
                  <a:txBody>
                    <a:bodyPr/>
                    <a:lstStyle/>
                    <a:p>
                      <a:pPr marL="6350" marR="43180" indent="-6350" algn="l">
                        <a:lnSpc>
                          <a:spcPct val="107000"/>
                        </a:lnSpc>
                        <a:spcAft>
                          <a:spcPts val="0"/>
                        </a:spcAf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MESLEK/DAL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635" marR="43180" indent="-6350" algn="l">
                        <a:lnSpc>
                          <a:spcPct val="107000"/>
                        </a:lnSpc>
                        <a:spcAft>
                          <a:spcPts val="0"/>
                        </a:spcAf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HABERLEŞME SİSTEMLERİ</a:t>
                      </a: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r>
              <a:tr h="428113">
                <a:tc>
                  <a:txBody>
                    <a:bodyPr/>
                    <a:lstStyle/>
                    <a:p>
                      <a:pPr marL="6350" marR="43180" indent="-6350" algn="l">
                        <a:lnSpc>
                          <a:spcPct val="107000"/>
                        </a:lnSpc>
                        <a:spcAft>
                          <a:spcPts val="0"/>
                        </a:spcAft>
                        <a:tabLst>
                          <a:tab pos="899795" algn="ctr"/>
                        </a:tabLs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MODÜL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635"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ARŞİVLEME VE KATALOG BİLGİSİ</a:t>
                      </a: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r>
              <a:tr h="427339">
                <a:tc>
                  <a:txBody>
                    <a:bodyPr/>
                    <a:lstStyle/>
                    <a:p>
                      <a:pPr marL="6350" marR="43180" indent="-6350" algn="l">
                        <a:lnSpc>
                          <a:spcPct val="107000"/>
                        </a:lnSpc>
                        <a:spcAft>
                          <a:spcPts val="0"/>
                        </a:spcAft>
                        <a:tabLst>
                          <a:tab pos="899160" algn="ctr"/>
                        </a:tabLs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KODU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635"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ctr">
                    <a:lnL>
                      <a:noFill/>
                    </a:lnL>
                    <a:lnR>
                      <a:noFill/>
                    </a:lnR>
                    <a:lnT>
                      <a:noFill/>
                    </a:lnT>
                    <a:lnB>
                      <a:noFill/>
                    </a:lnB>
                  </a:tcPr>
                </a:tc>
              </a:tr>
              <a:tr h="427339">
                <a:tc>
                  <a:txBody>
                    <a:bodyPr/>
                    <a:lstStyle/>
                    <a:p>
                      <a:pPr marL="6350" marR="43180" indent="-6350" algn="l">
                        <a:lnSpc>
                          <a:spcPct val="107000"/>
                        </a:lnSpc>
                        <a:spcAft>
                          <a:spcPts val="0"/>
                        </a:spcAft>
                        <a:tabLst>
                          <a:tab pos="899160" algn="ctr"/>
                        </a:tabLs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SÜRE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ctr">
                    <a:lnL>
                      <a:noFill/>
                    </a:lnL>
                    <a:lnR>
                      <a:noFill/>
                    </a:lnR>
                    <a:lnT>
                      <a:noFill/>
                    </a:lnT>
                    <a:lnB>
                      <a:noFill/>
                    </a:lnB>
                  </a:tcPr>
                </a:tc>
                <a:tc>
                  <a:txBody>
                    <a:bodyPr/>
                    <a:lstStyle/>
                    <a:p>
                      <a:pPr marL="635"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40 / 32 </a:t>
                      </a:r>
                    </a:p>
                  </a:txBody>
                  <a:tcPr marL="0" marR="0" marT="0" marB="0" anchor="ctr">
                    <a:lnL>
                      <a:noFill/>
                    </a:lnL>
                    <a:lnR>
                      <a:noFill/>
                    </a:lnR>
                    <a:lnT>
                      <a:noFill/>
                    </a:lnT>
                    <a:lnB>
                      <a:noFill/>
                    </a:lnB>
                  </a:tcPr>
                </a:tc>
              </a:tr>
              <a:tr h="534175">
                <a:tc>
                  <a:txBody>
                    <a:bodyPr/>
                    <a:lstStyle/>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ÖN KOŞUL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nchor="b">
                    <a:lnL>
                      <a:noFill/>
                    </a:lnL>
                    <a:lnR>
                      <a:noFill/>
                    </a:lnR>
                    <a:lnT>
                      <a:noFill/>
                    </a:lnT>
                    <a:lnB>
                      <a:noFill/>
                    </a:lnB>
                  </a:tcPr>
                </a:tc>
                <a:tc>
                  <a:txBody>
                    <a:bodyPr/>
                    <a:lstStyle/>
                    <a:p>
                      <a:pPr marL="635"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tcPr>
                </a:tc>
              </a:tr>
              <a:tr h="534175">
                <a:tc>
                  <a:txBody>
                    <a:bodyPr/>
                    <a:lstStyle/>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AÇIKLAMA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lnL>
                      <a:noFill/>
                    </a:lnL>
                    <a:lnR>
                      <a:noFill/>
                    </a:lnR>
                    <a:lnT>
                      <a:noFill/>
                    </a:lnT>
                    <a:lnB>
                      <a:noFill/>
                    </a:lnB>
                  </a:tcPr>
                </a:tc>
                <a:tc>
                  <a:txBody>
                    <a:bodyPr/>
                    <a:lstStyle/>
                    <a:p>
                      <a:pPr marL="6350" marR="43180" indent="-6350" algn="l">
                        <a:lnSpc>
                          <a:spcPct val="107000"/>
                        </a:lnSpc>
                        <a:spcAft>
                          <a:spcPts val="0"/>
                        </a:spcAf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t>
                      </a: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p>
                  </a:txBody>
                  <a:tcPr marL="0" marR="0" marT="0" marB="0">
                    <a:lnL>
                      <a:noFill/>
                    </a:lnL>
                    <a:lnR>
                      <a:noFill/>
                    </a:lnR>
                    <a:lnT>
                      <a:noFill/>
                    </a:lnT>
                    <a:lnB>
                      <a:noFill/>
                    </a:lnB>
                  </a:tcPr>
                </a:tc>
              </a:tr>
              <a:tr h="300376">
                <a:tc>
                  <a:txBody>
                    <a:bodyPr/>
                    <a:lstStyle/>
                    <a:p>
                      <a:pPr marL="6350" marR="43180" indent="-6350" algn="l">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GENEL AMAÇ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a:noFill/>
                    </a:lnL>
                    <a:lnR>
                      <a:noFill/>
                    </a:lnR>
                    <a:lnT>
                      <a:noFill/>
                    </a:lnT>
                    <a:lnB>
                      <a:noFill/>
                    </a:lnB>
                  </a:tcPr>
                </a:tc>
                <a:tc>
                  <a:txBody>
                    <a:bodyPr/>
                    <a:lstStyle/>
                    <a:p>
                      <a:pPr marL="6350" marR="43180" indent="-6350" algn="l">
                        <a:lnSpc>
                          <a:spcPct val="107000"/>
                        </a:lnSpc>
                        <a:spcAft>
                          <a:spcPts val="0"/>
                        </a:spcAf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nchor="b">
                    <a:lnL>
                      <a:noFill/>
                    </a:lnL>
                    <a:lnR>
                      <a:noFill/>
                    </a:lnR>
                    <a:lnT>
                      <a:noFill/>
                    </a:lnT>
                    <a:lnB>
                      <a:noFill/>
                    </a:lnB>
                  </a:tcPr>
                </a:tc>
              </a:tr>
            </a:tbl>
          </a:graphicData>
        </a:graphic>
      </p:graphicFrame>
      <p:sp>
        <p:nvSpPr>
          <p:cNvPr id="9" name="Rectangle 2"/>
          <p:cNvSpPr>
            <a:spLocks noChangeArrowheads="1"/>
          </p:cNvSpPr>
          <p:nvPr/>
        </p:nvSpPr>
        <p:spPr bwMode="auto">
          <a:xfrm>
            <a:off x="-7616667" y="-186898"/>
            <a:ext cx="2815589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898525" algn="ctr"/>
              </a:tabLst>
              <a:defRPr>
                <a:solidFill>
                  <a:schemeClr val="tx1"/>
                </a:solidFill>
                <a:latin typeface="Arial" panose="020B0604020202020204" pitchFamily="34" charset="0"/>
              </a:defRPr>
            </a:lvl1pPr>
            <a:lvl2pPr eaLnBrk="0" fontAlgn="base" hangingPunct="0">
              <a:spcBef>
                <a:spcPct val="0"/>
              </a:spcBef>
              <a:spcAft>
                <a:spcPct val="0"/>
              </a:spcAft>
              <a:tabLst>
                <a:tab pos="898525" algn="ctr"/>
              </a:tabLst>
              <a:defRPr>
                <a:solidFill>
                  <a:schemeClr val="tx1"/>
                </a:solidFill>
                <a:latin typeface="Arial" panose="020B0604020202020204" pitchFamily="34" charset="0"/>
              </a:defRPr>
            </a:lvl2pPr>
            <a:lvl3pPr eaLnBrk="0" fontAlgn="base" hangingPunct="0">
              <a:spcBef>
                <a:spcPct val="0"/>
              </a:spcBef>
              <a:spcAft>
                <a:spcPct val="0"/>
              </a:spcAft>
              <a:tabLst>
                <a:tab pos="898525" algn="ctr"/>
              </a:tabLst>
              <a:defRPr>
                <a:solidFill>
                  <a:schemeClr val="tx1"/>
                </a:solidFill>
                <a:latin typeface="Arial" panose="020B0604020202020204" pitchFamily="34" charset="0"/>
              </a:defRPr>
            </a:lvl3pPr>
            <a:lvl4pPr eaLnBrk="0" fontAlgn="base" hangingPunct="0">
              <a:spcBef>
                <a:spcPct val="0"/>
              </a:spcBef>
              <a:spcAft>
                <a:spcPct val="0"/>
              </a:spcAft>
              <a:tabLst>
                <a:tab pos="898525" algn="ctr"/>
              </a:tabLst>
              <a:defRPr>
                <a:solidFill>
                  <a:schemeClr val="tx1"/>
                </a:solidFill>
                <a:latin typeface="Arial" panose="020B0604020202020204" pitchFamily="34" charset="0"/>
              </a:defRPr>
            </a:lvl4pPr>
            <a:lvl5pPr eaLnBrk="0" fontAlgn="base" hangingPunct="0">
              <a:spcBef>
                <a:spcPct val="0"/>
              </a:spcBef>
              <a:spcAft>
                <a:spcPct val="0"/>
              </a:spcAft>
              <a:tabLst>
                <a:tab pos="898525" algn="ctr"/>
              </a:tabLst>
              <a:defRPr>
                <a:solidFill>
                  <a:schemeClr val="tx1"/>
                </a:solidFill>
                <a:latin typeface="Arial" panose="020B0604020202020204" pitchFamily="34" charset="0"/>
              </a:defRPr>
            </a:lvl5pPr>
            <a:lvl6pPr eaLnBrk="0" fontAlgn="base" hangingPunct="0">
              <a:spcBef>
                <a:spcPct val="0"/>
              </a:spcBef>
              <a:spcAft>
                <a:spcPct val="0"/>
              </a:spcAft>
              <a:tabLst>
                <a:tab pos="898525" algn="ctr"/>
              </a:tabLst>
              <a:defRPr>
                <a:solidFill>
                  <a:schemeClr val="tx1"/>
                </a:solidFill>
                <a:latin typeface="Arial" panose="020B0604020202020204" pitchFamily="34" charset="0"/>
              </a:defRPr>
            </a:lvl6pPr>
            <a:lvl7pPr eaLnBrk="0" fontAlgn="base" hangingPunct="0">
              <a:spcBef>
                <a:spcPct val="0"/>
              </a:spcBef>
              <a:spcAft>
                <a:spcPct val="0"/>
              </a:spcAft>
              <a:tabLst>
                <a:tab pos="898525" algn="ctr"/>
              </a:tabLst>
              <a:defRPr>
                <a:solidFill>
                  <a:schemeClr val="tx1"/>
                </a:solidFill>
                <a:latin typeface="Arial" panose="020B0604020202020204" pitchFamily="34" charset="0"/>
              </a:defRPr>
            </a:lvl7pPr>
            <a:lvl8pPr eaLnBrk="0" fontAlgn="base" hangingPunct="0">
              <a:spcBef>
                <a:spcPct val="0"/>
              </a:spcBef>
              <a:spcAft>
                <a:spcPct val="0"/>
              </a:spcAft>
              <a:tabLst>
                <a:tab pos="898525" algn="ctr"/>
              </a:tabLst>
              <a:defRPr>
                <a:solidFill>
                  <a:schemeClr val="tx1"/>
                </a:solidFill>
                <a:latin typeface="Arial" panose="020B0604020202020204" pitchFamily="34" charset="0"/>
              </a:defRPr>
            </a:lvl8pPr>
            <a:lvl9pPr eaLnBrk="0" fontAlgn="base" hangingPunct="0">
              <a:spcBef>
                <a:spcPct val="0"/>
              </a:spcBef>
              <a:spcAft>
                <a:spcPct val="0"/>
              </a:spcAft>
              <a:tabLst>
                <a:tab pos="898525" algn="ctr"/>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898525" algn="ctr"/>
              </a:tabLst>
            </a:pPr>
            <a:r>
              <a:rPr kumimoji="0" lang="tr-TR" altLang="tr-TR" sz="1200" b="1" i="0" u="none" strike="noStrike" cap="none" normalizeH="0" baseline="0" smtClean="0">
                <a:ln>
                  <a:noFill/>
                </a:ln>
                <a:solidFill>
                  <a:srgbClr val="000000"/>
                </a:solidFill>
                <a:effectLst/>
                <a:latin typeface="Arial" panose="020B0604020202020204" pitchFamily="34" charset="0"/>
                <a:ea typeface="Arial" panose="020B0604020202020204" pitchFamily="34" charset="0"/>
              </a:rPr>
              <a:t>SAYFASI </a:t>
            </a:r>
            <a:endParaRPr kumimoji="0" lang="tr-TR" altLang="tr-TR"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98525" algn="ctr"/>
              </a:tabLst>
            </a:pPr>
            <a:r>
              <a:rPr kumimoji="0" lang="tr-TR" altLang="tr-TR" sz="1200" b="1" i="0" u="none" strike="noStrike" cap="none" normalizeH="0" baseline="0" smtClean="0">
                <a:ln>
                  <a:noFill/>
                </a:ln>
                <a:solidFill>
                  <a:srgbClr val="000000"/>
                </a:solidFill>
                <a:effectLst/>
                <a:latin typeface="Arial" panose="020B0604020202020204" pitchFamily="34" charset="0"/>
                <a:ea typeface="Arial" panose="020B0604020202020204" pitchFamily="34" charset="0"/>
              </a:rPr>
              <a:t> </a:t>
            </a:r>
            <a:endParaRPr kumimoji="0" lang="tr-TR" altLang="tr-TR"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98525" algn="ctr"/>
              </a:tabLst>
            </a:pPr>
            <a:r>
              <a:rPr kumimoji="0" lang="tr-TR" altLang="tr-TR" sz="1200" b="1" i="0" u="none" strike="noStrike" cap="none" normalizeH="0" baseline="0" smtClean="0">
                <a:ln>
                  <a:noFill/>
                </a:ln>
                <a:solidFill>
                  <a:srgbClr val="000000"/>
                </a:solidFill>
                <a:effectLst/>
                <a:latin typeface="Arial" panose="020B0604020202020204" pitchFamily="34" charset="0"/>
                <a:ea typeface="Arial" panose="020B0604020202020204" pitchFamily="34" charset="0"/>
              </a:rPr>
              <a:t> </a:t>
            </a:r>
            <a:endParaRPr kumimoji="0" lang="tr-TR" altLang="tr-TR" sz="1100" b="0" i="0" u="none" strike="noStrike" cap="none" normalizeH="0" baseline="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898525" algn="ctr"/>
              </a:tabLst>
            </a:pPr>
            <a:r>
              <a:rPr kumimoji="0" lang="tr-TR" altLang="tr-TR" sz="1200" b="1" i="0" u="none" strike="noStrike" cap="none" normalizeH="0" baseline="0" smtClean="0">
                <a:ln>
                  <a:noFill/>
                </a:ln>
                <a:solidFill>
                  <a:srgbClr val="000000"/>
                </a:solidFill>
                <a:effectLst/>
                <a:latin typeface="Arial" panose="020B0604020202020204" pitchFamily="34" charset="0"/>
                <a:ea typeface="Arial" panose="020B0604020202020204" pitchFamily="34" charset="0"/>
              </a:rPr>
              <a:t> </a:t>
            </a:r>
            <a:endParaRPr kumimoji="0" lang="tr-TR" altLang="tr-TR" sz="1800" b="0" i="0" u="none" strike="noStrike" cap="none" normalizeH="0" baseline="0" smtClean="0">
              <a:ln>
                <a:noFill/>
              </a:ln>
              <a:solidFill>
                <a:schemeClr val="tx1"/>
              </a:solidFill>
              <a:effectLst/>
              <a:latin typeface="Arial" panose="020B0604020202020204" pitchFamily="34" charset="0"/>
            </a:endParaRPr>
          </a:p>
        </p:txBody>
      </p:sp>
      <p:sp>
        <p:nvSpPr>
          <p:cNvPr id="11" name="Dikdörtgen 10"/>
          <p:cNvSpPr/>
          <p:nvPr/>
        </p:nvSpPr>
        <p:spPr>
          <a:xfrm>
            <a:off x="1097281" y="4459935"/>
            <a:ext cx="10058400" cy="923330"/>
          </a:xfrm>
          <a:prstGeom prst="rect">
            <a:avLst/>
          </a:prstGeom>
        </p:spPr>
        <p:txBody>
          <a:bodyPr wrap="square">
            <a:spAutoFit/>
          </a:bodyPr>
          <a:lstStyle/>
          <a:p>
            <a:r>
              <a:rPr lang="tr-TR" dirty="0"/>
              <a:t>Öğrenci bu modül ile, kayıt gereçleri ve kataloglarla donatılmış çalışma ortamında, TSE ve ISO standartlarına uygun olarak arıza ve bakım kayıtlarını tutabilir, arşiv oluşturabilir ve mesleği ile ilgili katalogları okuyabilecektir. </a:t>
            </a:r>
          </a:p>
        </p:txBody>
      </p:sp>
    </p:spTree>
    <p:extLst>
      <p:ext uri="{BB962C8B-B14F-4D97-AF65-F5344CB8AC3E}">
        <p14:creationId xmlns:p14="http://schemas.microsoft.com/office/powerpoint/2010/main" val="4216226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206500" y="292100"/>
            <a:ext cx="9944100" cy="5575300"/>
          </a:xfrm>
          <a:prstGeom prst="rect">
            <a:avLst/>
          </a:prstGeom>
        </p:spPr>
      </p:pic>
    </p:spTree>
    <p:extLst>
      <p:ext uri="{BB962C8B-B14F-4D97-AF65-F5344CB8AC3E}">
        <p14:creationId xmlns:p14="http://schemas.microsoft.com/office/powerpoint/2010/main" val="137271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stretch>
            <a:fillRect/>
          </a:stretch>
        </p:blipFill>
        <p:spPr>
          <a:xfrm>
            <a:off x="1097280" y="609601"/>
            <a:ext cx="10058400" cy="5359400"/>
          </a:xfrm>
          <a:prstGeom prst="rect">
            <a:avLst/>
          </a:prstGeom>
        </p:spPr>
      </p:pic>
    </p:spTree>
    <p:extLst>
      <p:ext uri="{BB962C8B-B14F-4D97-AF65-F5344CB8AC3E}">
        <p14:creationId xmlns:p14="http://schemas.microsoft.com/office/powerpoint/2010/main" val="2403891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p:cNvGraphicFramePr>
            <a:graphicFrameLocks noGrp="1"/>
          </p:cNvGraphicFramePr>
          <p:nvPr>
            <p:ph idx="1"/>
            <p:extLst>
              <p:ext uri="{D42A27DB-BD31-4B8C-83A1-F6EECF244321}">
                <p14:modId xmlns:p14="http://schemas.microsoft.com/office/powerpoint/2010/main" val="2313984802"/>
              </p:ext>
            </p:extLst>
          </p:nvPr>
        </p:nvGraphicFramePr>
        <p:xfrm>
          <a:off x="1168400" y="2197101"/>
          <a:ext cx="9664699" cy="2755897"/>
        </p:xfrm>
        <a:graphic>
          <a:graphicData uri="http://schemas.openxmlformats.org/drawingml/2006/table">
            <a:tbl>
              <a:tblPr firstRow="1" firstCol="1" bandRow="1"/>
              <a:tblGrid>
                <a:gridCol w="7289441"/>
                <a:gridCol w="2375258"/>
              </a:tblGrid>
              <a:tr h="511885">
                <a:tc>
                  <a:txBody>
                    <a:bodyPr/>
                    <a:lstStyle/>
                    <a:p>
                      <a:pPr marL="4445" marR="43180" indent="-6350" algn="ctr">
                        <a:lnSpc>
                          <a:spcPct val="107000"/>
                        </a:lnSpc>
                        <a:spcAft>
                          <a:spcPts val="0"/>
                        </a:spcAft>
                      </a:pPr>
                      <a:r>
                        <a:rPr lang="tr-TR" sz="1200" b="1"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KONULAR </a:t>
                      </a:r>
                      <a:endPar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2540" marR="43180" indent="-6350" algn="ctr">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Yüzde(%)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885">
                <a:tc>
                  <a:txBody>
                    <a:bodyPr/>
                    <a:lstStyle/>
                    <a:p>
                      <a:pPr marL="6350"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Arıza Ve Bakım  Karteksi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marR="43180" indent="-6350" algn="ctr">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40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885">
                <a:tc>
                  <a:txBody>
                    <a:bodyPr/>
                    <a:lstStyle/>
                    <a:p>
                      <a:pPr marL="6350" marR="43180" indent="-6350" algn="l">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Arşivleme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4445" marR="43180" indent="-6350" algn="ctr">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30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885">
                <a:tc>
                  <a:txBody>
                    <a:bodyPr/>
                    <a:lstStyle/>
                    <a:p>
                      <a:pPr marL="6350" marR="43180" indent="-6350" algn="l">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Katalog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marR="43180" indent="-6350" algn="ctr">
                        <a:lnSpc>
                          <a:spcPct val="107000"/>
                        </a:lnSpc>
                        <a:spcAft>
                          <a:spcPts val="0"/>
                        </a:spcAft>
                      </a:pPr>
                      <a:r>
                        <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rPr>
                        <a:t>30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8357">
                <a:tc>
                  <a:txBody>
                    <a:bodyPr/>
                    <a:lstStyle/>
                    <a:p>
                      <a:pPr marL="233045" marR="43180" indent="-6350" algn="ctr">
                        <a:lnSpc>
                          <a:spcPct val="107000"/>
                        </a:lnSpc>
                        <a:spcAft>
                          <a:spcPts val="0"/>
                        </a:spcAft>
                      </a:pPr>
                      <a:r>
                        <a:rPr lang="tr-TR"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TOPLAM </a:t>
                      </a:r>
                      <a:endParaRPr lang="tr-TR" sz="1200">
                        <a:solidFill>
                          <a:srgbClr val="000000"/>
                        </a:solidFill>
                        <a:effectLst/>
                        <a:latin typeface="Arial" panose="020B0604020202020204" pitchFamily="34" charset="0"/>
                        <a:ea typeface="Arial" panose="020B0604020202020204" pitchFamily="34" charset="0"/>
                        <a:cs typeface="Times New Roman" panose="02020603050405020304" pitchFamily="18" charset="0"/>
                      </a:endParaRP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 marR="43180" indent="-6350" algn="ctr">
                        <a:lnSpc>
                          <a:spcPct val="107000"/>
                        </a:lnSpc>
                        <a:spcAft>
                          <a:spcPts val="0"/>
                        </a:spcAft>
                      </a:pPr>
                      <a:r>
                        <a:rPr lang="tr-TR" sz="1200" dirty="0">
                          <a:solidFill>
                            <a:srgbClr val="000000"/>
                          </a:solidFill>
                          <a:effectLst/>
                          <a:latin typeface="Arial" panose="020B0604020202020204" pitchFamily="34" charset="0"/>
                          <a:ea typeface="Arial" panose="020B0604020202020204" pitchFamily="34" charset="0"/>
                          <a:cs typeface="Times New Roman" panose="02020603050405020304" pitchFamily="18" charset="0"/>
                        </a:rPr>
                        <a:t>100 </a:t>
                      </a:r>
                    </a:p>
                  </a:txBody>
                  <a:tcPr marL="68580" marR="73025" marT="3302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 name="Rectangle 2"/>
          <p:cNvSpPr>
            <a:spLocks noChangeArrowheads="1"/>
          </p:cNvSpPr>
          <p:nvPr/>
        </p:nvSpPr>
        <p:spPr bwMode="auto">
          <a:xfrm>
            <a:off x="30163" y="952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1" indent="0" algn="l" defTabSz="914400" rtl="0" eaLnBrk="0" fontAlgn="base" latinLnBrk="0" hangingPunct="0">
              <a:lnSpc>
                <a:spcPct val="100000"/>
              </a:lnSpc>
              <a:spcBef>
                <a:spcPct val="0"/>
              </a:spcBef>
              <a:spcAft>
                <a:spcPct val="0"/>
              </a:spcAft>
              <a:buClr>
                <a:srgbClr val="000000"/>
              </a:buClr>
              <a:buSzPct val="100000"/>
              <a:buFontTx/>
              <a:buAutoNum type="alphaUcPeriod"/>
              <a:tabLst/>
            </a:pP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Katalogların Okunması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914400" marR="0" lvl="2" indent="0" algn="l" defTabSz="914400" rtl="0" eaLnBrk="0" fontAlgn="base" latinLnBrk="0" hangingPunct="0">
              <a:lnSpc>
                <a:spcPct val="100000"/>
              </a:lnSpc>
              <a:spcBef>
                <a:spcPct val="0"/>
              </a:spcBef>
              <a:spcAft>
                <a:spcPct val="0"/>
              </a:spcAft>
              <a:buClr>
                <a:srgbClr val="000000"/>
              </a:buClr>
              <a:buSzPct val="100000"/>
              <a:buFontTx/>
              <a:buAutoNum type="arabicPeriod"/>
              <a:tabLst/>
            </a:pP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Okurken dikkat edilecek noktalar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914400" marR="0" lvl="2" indent="0" algn="l" defTabSz="914400" rtl="0" eaLnBrk="0" fontAlgn="base" latinLnBrk="0" hangingPunct="0">
              <a:lnSpc>
                <a:spcPct val="100000"/>
              </a:lnSpc>
              <a:spcBef>
                <a:spcPct val="0"/>
              </a:spcBef>
              <a:spcAft>
                <a:spcPct val="0"/>
              </a:spcAft>
              <a:buClr>
                <a:srgbClr val="000000"/>
              </a:buClr>
              <a:buSzPct val="100000"/>
              <a:buFontTx/>
              <a:buAutoNum type="arabicPeriod"/>
              <a:tabLst/>
            </a:pP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Katalog bilgilerinin karşılaştırılması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 </a:t>
            </a:r>
            <a:endParaRPr kumimoji="0" lang="tr-TR" altLang="tr-TR" sz="11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tr-TR" altLang="tr-TR" sz="1200" b="1"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KONU ALANLARININ AĞIRLIKLARI :</a:t>
            </a:r>
            <a:r>
              <a:rPr kumimoji="0" lang="tr-TR" altLang="tr-TR" sz="1200" b="0" i="0" u="none" strike="noStrike" cap="none" normalizeH="0" baseline="0" dirty="0" smtClean="0">
                <a:ln>
                  <a:noFill/>
                </a:ln>
                <a:solidFill>
                  <a:srgbClr val="000000"/>
                </a:solidFill>
                <a:effectLst/>
                <a:latin typeface="Arial" panose="020B0604020202020204" pitchFamily="34" charset="0"/>
                <a:ea typeface="Arial" panose="020B0604020202020204" pitchFamily="34" charset="0"/>
              </a:rPr>
              <a:t> </a:t>
            </a:r>
            <a:endParaRPr kumimoji="0" lang="tr-TR" altLang="tr-TR"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38616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Geçmişe bakış">
  <a:themeElements>
    <a:clrScheme name="Sıcak Mavi">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docProps/app.xml><?xml version="1.0" encoding="utf-8"?>
<Properties xmlns="http://schemas.openxmlformats.org/officeDocument/2006/extended-properties" xmlns:vt="http://schemas.openxmlformats.org/officeDocument/2006/docPropsVTypes">
  <Template>Retrospect</Template>
  <TotalTime>1492</TotalTime>
  <Words>483</Words>
  <Application>Microsoft Office PowerPoint</Application>
  <PresentationFormat>Geniş ekran</PresentationFormat>
  <Paragraphs>114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Times New Roman</vt:lpstr>
      <vt:lpstr>Geçmişe bakış</vt:lpstr>
      <vt:lpstr>ARIZA ANALİZİ</vt:lpstr>
      <vt:lpstr>KARTEKS OKUMA</vt:lpstr>
      <vt:lpstr>PowerPoint Sunusu</vt:lpstr>
      <vt:lpstr>PowerPoint Sunusu</vt:lpstr>
      <vt:lpstr>PowerPoint Sunusu</vt:lpstr>
      <vt:lpstr>PowerPoint Sunusu</vt:lpstr>
      <vt:lpstr>PowerPoint Sunusu</vt:lpstr>
      <vt:lpstr>PowerPoint Sunusu</vt:lpstr>
      <vt:lpstr>PowerPoint Sunusu</vt:lpstr>
      <vt:lpstr>KAYNAKLAR</vt:lpstr>
      <vt:lpstr>DİNLEDİĞİNİZ İÇİN TEŞEKKÜRLER…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 KONU</dc:title>
  <dc:creator>ufuk</dc:creator>
  <cp:lastModifiedBy>Hasan Kaya</cp:lastModifiedBy>
  <cp:revision>84</cp:revision>
  <dcterms:created xsi:type="dcterms:W3CDTF">2017-11-14T11:12:27Z</dcterms:created>
  <dcterms:modified xsi:type="dcterms:W3CDTF">2018-04-09T19:49:09Z</dcterms:modified>
</cp:coreProperties>
</file>