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7559675" cy="106918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tr-T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tr-T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tr-T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tr-T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tr-T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tr-T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tr-T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tr-T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tr-T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tr-T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tr-T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tr-T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tr-T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tr-T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tr-T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tr-T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tr-T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tr-T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tr-T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tr-T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tr-TR" sz="6000" b="0" strike="noStrike" spc="-1">
                <a:solidFill>
                  <a:srgbClr val="000000"/>
                </a:solidFill>
                <a:latin typeface="Calibri Light"/>
              </a:rPr>
              <a:t>Asıl başlık stili için tıklatın</a:t>
            </a:r>
            <a:endParaRPr lang="tr-TR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A6BBB901-2BB8-4C41-9967-F6D012CBA16C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11/2/2018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85B754E-FAAB-4C72-8185-4B16887B19BF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tr-TR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tr-TR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tr-TR" sz="4400" b="0" strike="noStrike" spc="-1">
                <a:solidFill>
                  <a:srgbClr val="000000"/>
                </a:solidFill>
                <a:latin typeface="Calibri Light"/>
              </a:rPr>
              <a:t>Asıl başlık stili için tıklatın</a:t>
            </a:r>
            <a:endParaRPr lang="tr-T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tr-TR" sz="2800" b="0" strike="noStrike" spc="-1">
                <a:solidFill>
                  <a:srgbClr val="000000"/>
                </a:solidFill>
                <a:latin typeface="Calibri"/>
              </a:rPr>
              <a:t>Asıl metin stillerini düzenle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tr-TR" sz="2400" b="0" strike="noStrike" spc="-1">
                <a:solidFill>
                  <a:srgbClr val="000000"/>
                </a:solidFill>
                <a:latin typeface="Calibri"/>
              </a:rPr>
              <a:t>İkinci düzey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000000"/>
                </a:solidFill>
                <a:latin typeface="Calibri"/>
              </a:rPr>
              <a:t>Üçüncü düzey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tr-TR" sz="1800" b="0" strike="noStrike" spc="-1">
                <a:solidFill>
                  <a:srgbClr val="000000"/>
                </a:solidFill>
                <a:latin typeface="Calibri"/>
              </a:rPr>
              <a:t>Dördüncü düzey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tr-TR" sz="1800" b="0" strike="noStrike" spc="-1">
                <a:solidFill>
                  <a:srgbClr val="000000"/>
                </a:solidFill>
                <a:latin typeface="Calibri"/>
              </a:rPr>
              <a:t>Beşinci düzey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5D7DF6A-34A9-4189-BE4C-C543A68CCCF7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11/2/2018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761ED7B-2254-409E-92BD-758FFBEAEF96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tr-TR" sz="6000" b="0" strike="noStrike" spc="-1">
                <a:solidFill>
                  <a:srgbClr val="000000"/>
                </a:solidFill>
                <a:latin typeface="Calibri Light"/>
              </a:rPr>
              <a:t>HUN214 Macar Edebiyatına Giriş</a:t>
            </a:r>
            <a:endParaRPr lang="tr-TR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tr-TR" sz="44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Tarihsel </a:t>
            </a:r>
            <a:r>
              <a:rPr lang="tr-TR" sz="4400" b="0" strike="noStrike" spc="-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Geriplan</a:t>
            </a:r>
            <a:endParaRPr lang="tr-TR" sz="44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32000" indent="-324000" algn="just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800" b="0" strike="noStrike" spc="-1" dirty="0">
                <a:solidFill>
                  <a:srgbClr val="000000"/>
                </a:solidFill>
                <a:latin typeface="Times New Roman"/>
                <a:ea typeface="Noto Sans CJK SC Regular"/>
              </a:rPr>
              <a:t>Roma hâkimiyeti döneminde bu bölgenin ismi </a:t>
            </a:r>
            <a:r>
              <a:rPr lang="tr-TR" sz="2800" b="0" i="1" strike="noStrike" spc="-1" dirty="0" err="1">
                <a:solidFill>
                  <a:srgbClr val="000000"/>
                </a:solidFill>
                <a:latin typeface="Times New Roman"/>
                <a:ea typeface="Noto Sans CJK SC Regular"/>
              </a:rPr>
              <a:t>Pannonia</a:t>
            </a:r>
            <a:r>
              <a:rPr lang="tr-TR" sz="2800" b="0" strike="noStrike" spc="-1" dirty="0" err="1">
                <a:solidFill>
                  <a:srgbClr val="000000"/>
                </a:solidFill>
                <a:latin typeface="Times New Roman"/>
                <a:ea typeface="Noto Sans CJK SC Regular"/>
              </a:rPr>
              <a:t>’dır</a:t>
            </a:r>
            <a:r>
              <a:rPr lang="tr-TR" sz="2800" b="0" strike="noStrike" spc="-1" dirty="0">
                <a:solidFill>
                  <a:srgbClr val="000000"/>
                </a:solidFill>
                <a:latin typeface="Times New Roman"/>
                <a:ea typeface="Noto Sans CJK SC Regular"/>
              </a:rPr>
              <a:t> ve ismini, esasen </a:t>
            </a:r>
            <a:r>
              <a:rPr lang="tr-TR" sz="2800" b="0" strike="noStrike" spc="-1" dirty="0" err="1">
                <a:solidFill>
                  <a:srgbClr val="000000"/>
                </a:solidFill>
                <a:latin typeface="Times New Roman"/>
                <a:ea typeface="Noto Sans CJK SC Regular"/>
              </a:rPr>
              <a:t>İllirler</a:t>
            </a:r>
            <a:r>
              <a:rPr lang="tr-TR" sz="2800" b="0" strike="noStrike" spc="-1" dirty="0">
                <a:solidFill>
                  <a:srgbClr val="000000"/>
                </a:solidFill>
                <a:latin typeface="Times New Roman"/>
                <a:ea typeface="Noto Sans CJK SC Regular"/>
              </a:rPr>
              <a:t> ile akraba olduğu </a:t>
            </a:r>
            <a:r>
              <a:rPr lang="tr-TR" sz="2800" b="0" strike="noStrike" spc="-1" dirty="0" smtClean="0">
                <a:solidFill>
                  <a:srgbClr val="000000"/>
                </a:solidFill>
                <a:latin typeface="Times New Roman"/>
                <a:ea typeface="Noto Sans CJK SC Regular"/>
              </a:rPr>
              <a:t>düşünülen </a:t>
            </a:r>
            <a:r>
              <a:rPr lang="tr-TR" sz="2800" b="0" i="1" strike="noStrike" spc="-1" dirty="0" err="1">
                <a:solidFill>
                  <a:srgbClr val="000000"/>
                </a:solidFill>
                <a:latin typeface="Times New Roman"/>
                <a:ea typeface="Noto Sans CJK SC Regular"/>
              </a:rPr>
              <a:t>Pannonlar</a:t>
            </a:r>
            <a:r>
              <a:rPr lang="tr-TR" sz="2800" b="0" strike="noStrike" spc="-1" dirty="0" err="1">
                <a:solidFill>
                  <a:srgbClr val="000000"/>
                </a:solidFill>
                <a:latin typeface="Times New Roman"/>
                <a:ea typeface="Noto Sans CJK SC Regular"/>
              </a:rPr>
              <a:t>’dan</a:t>
            </a:r>
            <a:r>
              <a:rPr lang="tr-TR" sz="2800" b="0" strike="noStrike" spc="-1" dirty="0">
                <a:solidFill>
                  <a:srgbClr val="000000"/>
                </a:solidFill>
                <a:latin typeface="Times New Roman"/>
                <a:ea typeface="Noto Sans CJK SC Regular"/>
              </a:rPr>
              <a:t> alır; Romalılar bu topraklara </a:t>
            </a:r>
            <a:r>
              <a:rPr lang="tr-TR" sz="2800" b="0" strike="noStrike" spc="-1" dirty="0" err="1">
                <a:solidFill>
                  <a:srgbClr val="000000"/>
                </a:solidFill>
                <a:latin typeface="Times New Roman"/>
                <a:ea typeface="Noto Sans CJK SC Regular"/>
              </a:rPr>
              <a:t>Octavianus’un</a:t>
            </a:r>
            <a:r>
              <a:rPr lang="tr-TR" sz="2800" b="0" strike="noStrike" spc="-1" dirty="0">
                <a:solidFill>
                  <a:srgbClr val="000000"/>
                </a:solidFill>
                <a:latin typeface="Times New Roman"/>
                <a:ea typeface="Noto Sans CJK SC Regular"/>
              </a:rPr>
              <a:t> M.Ö. 35 yılındaki seferiyle </a:t>
            </a:r>
            <a:r>
              <a:rPr lang="tr-TR" sz="2800" b="0" strike="noStrike" spc="-1" dirty="0" smtClean="0">
                <a:solidFill>
                  <a:srgbClr val="000000"/>
                </a:solidFill>
                <a:latin typeface="Times New Roman"/>
                <a:ea typeface="Noto Sans CJK SC Regular"/>
              </a:rPr>
              <a:t>girerler. </a:t>
            </a:r>
            <a:r>
              <a:rPr lang="tr-TR" sz="2800" b="0" strike="noStrike" spc="-1" dirty="0">
                <a:solidFill>
                  <a:srgbClr val="000000"/>
                </a:solidFill>
                <a:latin typeface="Times New Roman"/>
                <a:ea typeface="Noto Sans CJK SC Regular"/>
              </a:rPr>
              <a:t>Milattan sonraki 4. yüzyılda Macaristan toprakları Gotlar, Vandallar ve </a:t>
            </a:r>
            <a:r>
              <a:rPr lang="tr-TR" sz="2800" b="0" strike="noStrike" spc="-1" dirty="0" err="1">
                <a:solidFill>
                  <a:srgbClr val="000000"/>
                </a:solidFill>
                <a:latin typeface="Times New Roman"/>
                <a:ea typeface="Noto Sans CJK SC Regular"/>
              </a:rPr>
              <a:t>Gepidler</a:t>
            </a:r>
            <a:r>
              <a:rPr lang="tr-TR" sz="2800" b="0" strike="noStrike" spc="-1" dirty="0">
                <a:solidFill>
                  <a:srgbClr val="000000"/>
                </a:solidFill>
                <a:latin typeface="Times New Roman"/>
                <a:ea typeface="Noto Sans CJK SC Regular"/>
              </a:rPr>
              <a:t> gibi çeşitli Cermen kavimlerinin </a:t>
            </a:r>
            <a:r>
              <a:rPr lang="tr-TR" sz="2800" b="0" strike="noStrike" spc="-1" dirty="0" smtClean="0">
                <a:solidFill>
                  <a:srgbClr val="000000"/>
                </a:solidFill>
                <a:latin typeface="Times New Roman"/>
                <a:ea typeface="Noto Sans CJK SC Regular"/>
              </a:rPr>
              <a:t>elindedir.</a:t>
            </a:r>
            <a:endParaRPr lang="tr-TR" sz="2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tr-TR" sz="48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Tarihsel </a:t>
            </a:r>
            <a:r>
              <a:rPr lang="tr-TR" sz="4800" b="0" strike="noStrike" spc="-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Geriplan</a:t>
            </a:r>
            <a:endParaRPr lang="tr-TR" sz="48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 algn="just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800" b="0" strike="noStrike" spc="-1" dirty="0">
                <a:solidFill>
                  <a:srgbClr val="000000"/>
                </a:solidFill>
                <a:latin typeface="Times New Roman"/>
                <a:ea typeface="Noto Sans CJK SC Regular"/>
              </a:rPr>
              <a:t>Miladi 5. yüzyılın başından itibaren </a:t>
            </a:r>
            <a:r>
              <a:rPr lang="tr-TR" sz="2800" b="0" strike="noStrike" spc="-1" dirty="0" err="1">
                <a:solidFill>
                  <a:srgbClr val="000000"/>
                </a:solidFill>
                <a:latin typeface="Times New Roman"/>
                <a:ea typeface="Noto Sans CJK SC Regular"/>
              </a:rPr>
              <a:t>Nagyalföld</a:t>
            </a:r>
            <a:r>
              <a:rPr lang="tr-TR" sz="2800" b="0" strike="noStrike" spc="-1" dirty="0">
                <a:solidFill>
                  <a:srgbClr val="000000"/>
                </a:solidFill>
                <a:latin typeface="Times New Roman"/>
                <a:ea typeface="Noto Sans CJK SC Regular"/>
              </a:rPr>
              <a:t> (Büyük Macar Ovası) Hun idaresine geçer ve bu durum 567 yılında Avarların Karpatlar Havzası’na girişine kadar devam eder. 803 yılında Frank imparatoru </a:t>
            </a:r>
            <a:r>
              <a:rPr lang="tr-TR" sz="2800" b="0" strike="noStrike" spc="-1" dirty="0" err="1">
                <a:solidFill>
                  <a:srgbClr val="000000"/>
                </a:solidFill>
                <a:latin typeface="Times New Roman"/>
                <a:ea typeface="Noto Sans CJK SC Regular"/>
              </a:rPr>
              <a:t>Şarlman</a:t>
            </a:r>
            <a:r>
              <a:rPr lang="tr-TR" sz="2800" b="0" strike="noStrike" spc="-1" dirty="0">
                <a:solidFill>
                  <a:srgbClr val="000000"/>
                </a:solidFill>
                <a:latin typeface="Times New Roman"/>
                <a:ea typeface="Noto Sans CJK SC Regular"/>
              </a:rPr>
              <a:t> bölgedeki Avar hâkimiyetine son verir. 830’lu yıllarda bu topraklarda iki Slav prensliği kurulur (</a:t>
            </a:r>
            <a:r>
              <a:rPr lang="tr-TR" sz="2800" b="0" strike="noStrike" spc="-1" dirty="0" err="1">
                <a:solidFill>
                  <a:srgbClr val="000000"/>
                </a:solidFill>
                <a:latin typeface="Times New Roman"/>
                <a:ea typeface="Noto Sans CJK SC Regular"/>
              </a:rPr>
              <a:t>Vásáry</a:t>
            </a:r>
            <a:r>
              <a:rPr lang="tr-TR" sz="2800" b="0" strike="noStrike" spc="-1" dirty="0">
                <a:solidFill>
                  <a:srgbClr val="000000"/>
                </a:solidFill>
                <a:latin typeface="Times New Roman"/>
                <a:ea typeface="Noto Sans CJK SC Regular"/>
              </a:rPr>
              <a:t> 2007:210) ve 896 yılında Macarların Peçenek saldırılarından kaçarak </a:t>
            </a:r>
            <a:r>
              <a:rPr lang="tr-TR" sz="2800" b="0" strike="noStrike" spc="-1" dirty="0" err="1">
                <a:solidFill>
                  <a:srgbClr val="000000"/>
                </a:solidFill>
                <a:latin typeface="Times New Roman"/>
                <a:ea typeface="Noto Sans CJK SC Regular"/>
              </a:rPr>
              <a:t>Árpád</a:t>
            </a:r>
            <a:r>
              <a:rPr lang="tr-TR" sz="2800" b="0" strike="noStrike" spc="-1" dirty="0">
                <a:solidFill>
                  <a:srgbClr val="000000"/>
                </a:solidFill>
                <a:latin typeface="Times New Roman"/>
                <a:ea typeface="Noto Sans CJK SC Regular"/>
              </a:rPr>
              <a:t> önderliğinde Karpatlar Havzası’na girişlerine kadar bölge çok sayıda ve çok çeşitli etnik unsurun vatanı olur.</a:t>
            </a:r>
            <a:endParaRPr lang="tr-TR" sz="2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tr-TR" sz="44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Tarihsel </a:t>
            </a:r>
            <a:r>
              <a:rPr lang="tr-TR" sz="4400" b="0" strike="noStrike" spc="-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Geriplan</a:t>
            </a:r>
            <a:endParaRPr lang="tr-TR" sz="44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 algn="just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800" b="0" strike="noStrike" spc="-1" dirty="0">
                <a:solidFill>
                  <a:srgbClr val="000000"/>
                </a:solidFill>
                <a:latin typeface="Times New Roman"/>
                <a:ea typeface="Noto Sans CJK SC Regular"/>
              </a:rPr>
              <a:t>Bu tarihten sonra da Macar toprakları Asya bozkırlarından gelen kavim dalgalarının hedefi olmuştur: Peçeneklerin, Kumanların Macaristan’a girmeleri ve en nihayet 1240’lı yılların başında Moğolların Macaristan’ı istila etmesi bu kabildendir.</a:t>
            </a:r>
            <a:endParaRPr lang="tr-TR" sz="2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tr-TR" sz="44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Tarihsel </a:t>
            </a:r>
            <a:r>
              <a:rPr lang="tr-TR" sz="4400" b="0" strike="noStrike" spc="-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Geriplan</a:t>
            </a:r>
            <a:endParaRPr lang="tr-TR" sz="44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 algn="just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800" b="0" strike="noStrike" spc="-1" dirty="0">
                <a:solidFill>
                  <a:srgbClr val="000000"/>
                </a:solidFill>
                <a:latin typeface="Times New Roman"/>
                <a:ea typeface="Noto Sans CJK SC Regular"/>
              </a:rPr>
              <a:t>Bu son gelen bozkır unsurlarını da kendi bünyelerinde eriten Macarlar, Osmanlıların 1526’da </a:t>
            </a:r>
            <a:r>
              <a:rPr lang="tr-TR" sz="2800" b="0" strike="noStrike" spc="-1" dirty="0" err="1">
                <a:solidFill>
                  <a:srgbClr val="000000"/>
                </a:solidFill>
                <a:latin typeface="Times New Roman"/>
                <a:ea typeface="Noto Sans CJK SC Regular"/>
              </a:rPr>
              <a:t>Mohaç’da</a:t>
            </a:r>
            <a:r>
              <a:rPr lang="tr-TR" sz="2800" b="0" strike="noStrike" spc="-1" dirty="0">
                <a:solidFill>
                  <a:srgbClr val="000000"/>
                </a:solidFill>
                <a:latin typeface="Times New Roman"/>
                <a:ea typeface="Noto Sans CJK SC Regular"/>
              </a:rPr>
              <a:t> Macaristan’ı ele geçirmesine kadar bölgenin en kudretli devletini kurarlar; öyle ki bu devletin sınırları 1091’de Hırvatistan’ın, 1102’de </a:t>
            </a:r>
            <a:r>
              <a:rPr lang="tr-TR" sz="2800" b="0" strike="noStrike" spc="-1" dirty="0" err="1">
                <a:solidFill>
                  <a:srgbClr val="000000"/>
                </a:solidFill>
                <a:latin typeface="Times New Roman"/>
                <a:ea typeface="Noto Sans CJK SC Regular"/>
              </a:rPr>
              <a:t>Dalmaçya’nın</a:t>
            </a:r>
            <a:r>
              <a:rPr lang="tr-TR" sz="2800" b="0" strike="noStrike" spc="-1" dirty="0">
                <a:solidFill>
                  <a:srgbClr val="000000"/>
                </a:solidFill>
                <a:latin typeface="Times New Roman"/>
                <a:ea typeface="Noto Sans CJK SC Regular"/>
              </a:rPr>
              <a:t> ilhakı ve Büyük </a:t>
            </a:r>
            <a:r>
              <a:rPr lang="tr-TR" sz="2800" b="0" strike="noStrike" spc="-1" dirty="0" err="1">
                <a:solidFill>
                  <a:srgbClr val="000000"/>
                </a:solidFill>
                <a:latin typeface="Times New Roman"/>
                <a:ea typeface="Noto Sans CJK SC Regular"/>
              </a:rPr>
              <a:t>Lajos</a:t>
            </a:r>
            <a:r>
              <a:rPr lang="tr-TR" sz="2800" b="0" strike="noStrike" spc="-1" dirty="0">
                <a:solidFill>
                  <a:srgbClr val="000000"/>
                </a:solidFill>
                <a:latin typeface="Times New Roman"/>
                <a:ea typeface="Noto Sans CJK SC Regular"/>
              </a:rPr>
              <a:t> (1342-1382) zamanında Lehistan ile birleşme neticesinde Kuzey Denizi’nden Adriyatik’e kadar genişlemiştir.</a:t>
            </a:r>
            <a:endParaRPr lang="tr-TR" sz="2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tr-TR" sz="44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Tarihsel </a:t>
            </a:r>
            <a:r>
              <a:rPr lang="tr-TR" sz="4400" b="0" strike="noStrike" spc="-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Geriplan</a:t>
            </a:r>
            <a:endParaRPr lang="tr-TR" sz="44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 algn="just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800" b="0" strike="noStrike" spc="-1" dirty="0">
                <a:solidFill>
                  <a:srgbClr val="000000"/>
                </a:solidFill>
                <a:latin typeface="Times New Roman"/>
                <a:ea typeface="Noto Sans CJK SC Regular"/>
              </a:rPr>
              <a:t>Osmanlı hâkimiyeti döneminde Macaristan üç kısma bölünür: </a:t>
            </a:r>
            <a:r>
              <a:rPr lang="tr-TR" sz="2800" b="0" strike="noStrike" spc="-1" dirty="0" err="1">
                <a:solidFill>
                  <a:srgbClr val="000000"/>
                </a:solidFill>
                <a:latin typeface="Times New Roman"/>
                <a:ea typeface="Noto Sans CJK SC Regular"/>
              </a:rPr>
              <a:t>Habsburg</a:t>
            </a:r>
            <a:r>
              <a:rPr lang="tr-TR" sz="2800" b="0" strike="noStrike" spc="-1" dirty="0">
                <a:solidFill>
                  <a:srgbClr val="000000"/>
                </a:solidFill>
                <a:latin typeface="Times New Roman"/>
                <a:ea typeface="Noto Sans CJK SC Regular"/>
              </a:rPr>
              <a:t> hanedanından seçilen kralların yönetimindeki kuzeybatı, Osmanlıların elindeki orta kısım ve yine Osmanlı himayesindeki Erdel </a:t>
            </a:r>
            <a:r>
              <a:rPr lang="tr-TR" sz="2800" b="0" strike="noStrike" spc="-1" dirty="0" smtClean="0">
                <a:solidFill>
                  <a:srgbClr val="000000"/>
                </a:solidFill>
                <a:latin typeface="Times New Roman"/>
                <a:ea typeface="Noto Sans CJK SC Regular"/>
              </a:rPr>
              <a:t>Prensliği. </a:t>
            </a:r>
            <a:r>
              <a:rPr lang="tr-TR" sz="2800" b="0" strike="noStrike" spc="-1" dirty="0">
                <a:solidFill>
                  <a:srgbClr val="000000"/>
                </a:solidFill>
                <a:latin typeface="Times New Roman"/>
                <a:ea typeface="Noto Sans CJK SC Regular"/>
              </a:rPr>
              <a:t>1686 yılında </a:t>
            </a:r>
            <a:r>
              <a:rPr lang="tr-TR" sz="2800" b="0" strike="noStrike" spc="-1" dirty="0" err="1">
                <a:solidFill>
                  <a:srgbClr val="000000"/>
                </a:solidFill>
                <a:latin typeface="Times New Roman"/>
                <a:ea typeface="Noto Sans CJK SC Regular"/>
              </a:rPr>
              <a:t>Budin’in</a:t>
            </a:r>
            <a:r>
              <a:rPr lang="tr-TR" sz="2800" b="0" strike="noStrike" spc="-1" dirty="0">
                <a:solidFill>
                  <a:srgbClr val="000000"/>
                </a:solidFill>
                <a:latin typeface="Times New Roman"/>
                <a:ea typeface="Noto Sans CJK SC Regular"/>
              </a:rPr>
              <a:t> Osmanlıların elinden çıkmasından sonra </a:t>
            </a:r>
            <a:r>
              <a:rPr lang="tr-TR" sz="2800" b="0" strike="noStrike" spc="-1" dirty="0" err="1">
                <a:solidFill>
                  <a:srgbClr val="000000"/>
                </a:solidFill>
                <a:latin typeface="Times New Roman"/>
                <a:ea typeface="Noto Sans CJK SC Regular"/>
              </a:rPr>
              <a:t>Habsburglar</a:t>
            </a:r>
            <a:r>
              <a:rPr lang="tr-TR" sz="2800" b="0" strike="noStrike" spc="-1" dirty="0">
                <a:solidFill>
                  <a:srgbClr val="000000"/>
                </a:solidFill>
                <a:latin typeface="Times New Roman"/>
                <a:ea typeface="Noto Sans CJK SC Regular"/>
              </a:rPr>
              <a:t> ülkede tedricen hâkimiyeti ele geçirirler; 1867 yılında Avusturya ile Macaristan birleşir (</a:t>
            </a:r>
            <a:r>
              <a:rPr lang="tr-TR" sz="2800" b="0" i="1" strike="noStrike" spc="-1" dirty="0" err="1" smtClean="0">
                <a:solidFill>
                  <a:srgbClr val="000000"/>
                </a:solidFill>
                <a:latin typeface="Times New Roman"/>
                <a:ea typeface="Noto Sans CJK SC Regular"/>
              </a:rPr>
              <a:t>kiegyezés</a:t>
            </a:r>
            <a:r>
              <a:rPr lang="tr-TR" sz="2800" b="0" i="1" strike="noStrike" spc="-1" dirty="0" smtClean="0">
                <a:solidFill>
                  <a:srgbClr val="000000"/>
                </a:solidFill>
                <a:latin typeface="Times New Roman"/>
                <a:ea typeface="Noto Sans CJK SC Regular"/>
              </a:rPr>
              <a:t> </a:t>
            </a:r>
            <a:r>
              <a:rPr lang="tr-TR" sz="2800" b="0" strike="noStrike" spc="-1" dirty="0" smtClean="0">
                <a:solidFill>
                  <a:srgbClr val="000000"/>
                </a:solidFill>
                <a:latin typeface="Times New Roman"/>
                <a:ea typeface="Noto Sans CJK SC Regular"/>
              </a:rPr>
              <a:t>= Uzlaşma = Düalizm </a:t>
            </a:r>
            <a:r>
              <a:rPr lang="tr-TR" sz="2800" b="0" strike="noStrike" spc="-1" dirty="0">
                <a:solidFill>
                  <a:srgbClr val="000000"/>
                </a:solidFill>
                <a:latin typeface="Times New Roman"/>
                <a:ea typeface="Noto Sans CJK SC Regular"/>
              </a:rPr>
              <a:t>Dönemi) ve bu durum I. Dünya Savaşı sonunda İmparatorluğun dağılışına kadar sürer.</a:t>
            </a:r>
            <a:endParaRPr lang="tr-TR" sz="2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288</Words>
  <Application>Microsoft Office PowerPoint</Application>
  <PresentationFormat>Geniş ekran</PresentationFormat>
  <Paragraphs>11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6</vt:i4>
      </vt:variant>
    </vt:vector>
  </HeadingPairs>
  <TitlesOfParts>
    <vt:vector size="16" baseType="lpstr">
      <vt:lpstr>Arial</vt:lpstr>
      <vt:lpstr>Calibri</vt:lpstr>
      <vt:lpstr>Calibri Light</vt:lpstr>
      <vt:lpstr>DejaVu Sans</vt:lpstr>
      <vt:lpstr>Noto Sans CJK SC Regular</vt:lpstr>
      <vt:lpstr>Symbol</vt:lpstr>
      <vt:lpstr>Times New Roman</vt:lpstr>
      <vt:lpstr>Wingdings</vt:lpstr>
      <vt:lpstr>Office Theme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HUN214 Macar Edebiyatına Giriş</dc:title>
  <dc:subject/>
  <dc:creator>İsmail Doğan</dc:creator>
  <dc:description/>
  <cp:lastModifiedBy>İsmail Doğan</cp:lastModifiedBy>
  <cp:revision>4</cp:revision>
  <dcterms:created xsi:type="dcterms:W3CDTF">2018-10-30T11:58:59Z</dcterms:created>
  <dcterms:modified xsi:type="dcterms:W3CDTF">2018-11-02T07:31:25Z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Geniş ekran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