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559675" cy="10691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tr-T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tr-T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tr-TR" sz="6000" b="0" strike="noStrike" spc="-1">
                <a:solidFill>
                  <a:srgbClr val="000000"/>
                </a:solidFill>
                <a:latin typeface="Calibri Light"/>
              </a:rPr>
              <a:t>Asıl başlık stili için tıklatın</a:t>
            </a:r>
            <a:endParaRPr lang="tr-T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A6BBB901-2BB8-4C41-9967-F6D012CBA16C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11/2/2018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85B754E-FAAB-4C72-8185-4B16887B19B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tr-TR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tr-TR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tr-TR" sz="4400" b="0" strike="noStrike" spc="-1">
                <a:solidFill>
                  <a:srgbClr val="000000"/>
                </a:solidFill>
                <a:latin typeface="Calibri Light"/>
              </a:rPr>
              <a:t>Asıl başlık stili için tıklatın</a:t>
            </a:r>
            <a:endParaRPr lang="tr-T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tr-TR" sz="2800" b="0" strike="noStrike" spc="-1">
                <a:solidFill>
                  <a:srgbClr val="000000"/>
                </a:solidFill>
                <a:latin typeface="Calibri"/>
              </a:rPr>
              <a:t>Asıl metin stillerini düzenle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tr-TR" sz="2400" b="0" strike="noStrike" spc="-1">
                <a:solidFill>
                  <a:srgbClr val="000000"/>
                </a:solidFill>
                <a:latin typeface="Calibri"/>
              </a:rPr>
              <a:t>İkinci düzey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tr-TR" sz="2000" b="0" strike="noStrike" spc="-1">
                <a:solidFill>
                  <a:srgbClr val="000000"/>
                </a:solidFill>
                <a:latin typeface="Calibri"/>
              </a:rPr>
              <a:t>Üçüncü düzey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tr-TR" sz="1800" b="0" strike="noStrike" spc="-1">
                <a:solidFill>
                  <a:srgbClr val="000000"/>
                </a:solidFill>
                <a:latin typeface="Calibri"/>
              </a:rPr>
              <a:t>Dördüncü düzey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tr-TR" sz="1800" b="0" strike="noStrike" spc="-1">
                <a:solidFill>
                  <a:srgbClr val="000000"/>
                </a:solidFill>
                <a:latin typeface="Calibri"/>
              </a:rPr>
              <a:t>Beşinci düzey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5D7DF6A-34A9-4189-BE4C-C543A68CCCF7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11/2/2018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761ED7B-2254-409E-92BD-758FFBEAEF9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tr-TR" sz="6000" b="0" strike="noStrike" spc="-1">
                <a:solidFill>
                  <a:srgbClr val="000000"/>
                </a:solidFill>
                <a:latin typeface="Calibri Light"/>
              </a:rPr>
              <a:t>HUN214 Macar Edebiyatına Giriş</a:t>
            </a:r>
            <a:endParaRPr lang="tr-T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tr-TR" sz="4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4400" b="0" strike="noStrike" spc="-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Geriplan</a:t>
            </a:r>
            <a:endParaRPr lang="tr-TR" sz="4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Roma hâkimiyeti döneminde bu bölgenin ismi </a:t>
            </a:r>
            <a:r>
              <a:rPr lang="tr-TR" sz="2800" b="0" i="1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Pannonia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’dır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ve ismini, esasen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İllirler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ile akraba olduğu </a:t>
            </a:r>
            <a:r>
              <a:rPr lang="tr-TR" sz="2800" b="0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düşünülen </a:t>
            </a:r>
            <a:r>
              <a:rPr lang="tr-TR" sz="2800" b="0" i="1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Pannonlar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’dan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alır; Romalılar bu topraklara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Octavianus’un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M.Ö. 35 yılındaki seferiyle </a:t>
            </a:r>
            <a:r>
              <a:rPr lang="tr-TR" sz="2800" b="0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girerler. 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Milattan sonraki 4. yüzyılda Macaristan toprakları Gotlar, Vandallar ve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Gepidler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gibi çeşitli Cermen kavimlerinin </a:t>
            </a:r>
            <a:r>
              <a:rPr lang="tr-TR" sz="2800" b="0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elindedir.</a:t>
            </a:r>
            <a:endParaRPr lang="tr-TR" sz="28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8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4800" b="0" strike="noStrike" spc="-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Geriplan</a:t>
            </a:r>
            <a:endParaRPr lang="tr-TR" sz="48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Miladi 5. yüzyılın başından itibaren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Nagyalföld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(Büyük Macar Ovası) Hun idaresine geçer ve bu durum 567 yılında Avarların Karpatlar Havzası’na girişine kadar devam eder. 803 yılında Frank imparatoru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Şarlman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bölgedeki Avar hâkimiyetine son verir. 830’lu yıllarda bu topraklarda iki Slav prensliği kurulur (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Vásáry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2007:210) ve 896 yılında Macarların Peçenek saldırılarından kaçarak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Árpád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önderliğinde Karpatlar Havzası’na girişlerine kadar bölge çok sayıda ve çok çeşitli etnik unsurun vatanı olur.</a:t>
            </a:r>
            <a:endParaRPr lang="tr-TR" sz="28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4400" b="0" strike="noStrike" spc="-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Geriplan</a:t>
            </a:r>
            <a:endParaRPr lang="tr-TR" sz="4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Bu tarihten sonra da Macar toprakları Asya bozkırlarından gelen kavim dalgalarının hedefi olmuştur: Peçeneklerin, Kumanların Macaristan’a girmeleri ve en nihayet 1240’lı yılların başında Moğolların Macaristan’ı istila etmesi bu kabildendir.</a:t>
            </a:r>
            <a:endParaRPr lang="tr-TR" sz="28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4400" b="0" strike="noStrike" spc="-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Geriplan</a:t>
            </a:r>
            <a:endParaRPr lang="tr-TR" sz="4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Bu son gelen bozkır unsurlarını da kendi bünyelerinde eriten Macarlar, Osmanlıların 1526’da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Mohaç’da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Macaristan’ı ele geçirmesine kadar bölgenin en kudretli devletini kurarlar; öyle ki bu devletin sınırları 1091’de Hırvatistan’ın, 1102’de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Dalmaçya’nın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ilhakı ve Büyük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Lajos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(1342-1382) zamanında Lehistan ile birleşme neticesinde Kuzey Denizi’nden Adriyatik’e kadar genişlemiştir.</a:t>
            </a:r>
            <a:endParaRPr lang="tr-TR" sz="28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4400" b="0" strike="noStrike" spc="-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Geriplan</a:t>
            </a:r>
            <a:endParaRPr lang="tr-TR" sz="4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Osmanlı hâkimiyeti döneminde Macaristan üç kısma bölünür: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Habsburg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hanedanından seçilen kralların yönetimindeki kuzeybatı, Osmanlıların elindeki orta kısım ve yine Osmanlı himayesindeki Erdel </a:t>
            </a:r>
            <a:r>
              <a:rPr lang="tr-TR" sz="2800" b="0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Prensliği. 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1686 yılında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Budin’in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Osmanlıların elinden çıkmasından sonra </a:t>
            </a:r>
            <a:r>
              <a:rPr lang="tr-TR" sz="2800" b="0" strike="noStrike" spc="-1" dirty="0" err="1">
                <a:solidFill>
                  <a:srgbClr val="000000"/>
                </a:solidFill>
                <a:latin typeface="Times New Roman"/>
                <a:ea typeface="Noto Sans CJK SC Regular"/>
              </a:rPr>
              <a:t>Habsburglar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 ülkede tedricen hâkimiyeti ele geçirirler; 1867 yılında Avusturya ile Macaristan birleşir (</a:t>
            </a:r>
            <a:r>
              <a:rPr lang="tr-TR" sz="2800" b="0" i="1" strike="noStrike" spc="-1" dirty="0" err="1" smtClean="0">
                <a:solidFill>
                  <a:srgbClr val="000000"/>
                </a:solidFill>
                <a:latin typeface="Times New Roman"/>
                <a:ea typeface="Noto Sans CJK SC Regular"/>
              </a:rPr>
              <a:t>kiegyezés</a:t>
            </a:r>
            <a:r>
              <a:rPr lang="tr-TR" sz="2800" b="0" i="1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 </a:t>
            </a:r>
            <a:r>
              <a:rPr lang="tr-TR" sz="2800" b="0" strike="noStrike" spc="-1" dirty="0" smtClean="0">
                <a:solidFill>
                  <a:srgbClr val="000000"/>
                </a:solidFill>
                <a:latin typeface="Times New Roman"/>
                <a:ea typeface="Noto Sans CJK SC Regular"/>
              </a:rPr>
              <a:t>= Uzlaşma = Düalizm </a:t>
            </a:r>
            <a:r>
              <a:rPr lang="tr-TR" sz="2800" b="0" strike="noStrike" spc="-1" dirty="0">
                <a:solidFill>
                  <a:srgbClr val="000000"/>
                </a:solidFill>
                <a:latin typeface="Times New Roman"/>
                <a:ea typeface="Noto Sans CJK SC Regular"/>
              </a:rPr>
              <a:t>Dönemi) ve bu durum I. Dünya Savaşı sonunda İmparatorluğun dağılışına kadar sürer.</a:t>
            </a:r>
            <a:endParaRPr lang="tr-TR" sz="28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288</Words>
  <Application>Microsoft Office PowerPoint</Application>
  <PresentationFormat>Geniş ekran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DejaVu Sans</vt:lpstr>
      <vt:lpstr>Noto Sans CJK SC Regular</vt:lpstr>
      <vt:lpstr>Symbol</vt:lpstr>
      <vt:lpstr>Times New Roman</vt:lpstr>
      <vt:lpstr>Wingdings</vt:lpstr>
      <vt:lpstr>Office Theme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HUN214 Macar Edebiyatına Giriş</dc:title>
  <dc:subject/>
  <dc:creator>İsmail Doğan</dc:creator>
  <dc:description/>
  <cp:lastModifiedBy>İsmail Doğan</cp:lastModifiedBy>
  <cp:revision>4</cp:revision>
  <dcterms:created xsi:type="dcterms:W3CDTF">2018-10-30T11:58:59Z</dcterms:created>
  <dcterms:modified xsi:type="dcterms:W3CDTF">2018-11-02T07:31:25Z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Geniş ekran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