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1525" autoAdjust="0"/>
  </p:normalViewPr>
  <p:slideViewPr>
    <p:cSldViewPr snapToGrid="0" showGuides="1">
      <p:cViewPr varScale="1">
        <p:scale>
          <a:sx n="74" d="100"/>
          <a:sy n="74" d="100"/>
        </p:scale>
        <p:origin x="114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1C35A-3E45-4365-8CFA-AF8030554153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CEEF1-D7E6-48BD-A664-02AFBF6CEB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97295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1C35A-3E45-4365-8CFA-AF8030554153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CEEF1-D7E6-48BD-A664-02AFBF6CEB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41059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1C35A-3E45-4365-8CFA-AF8030554153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CEEF1-D7E6-48BD-A664-02AFBF6CEB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560654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12.02.2018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98466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12.02.2018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24216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12.02.2018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46887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12.02.2018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22072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12.02.2018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30854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12.02.2018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799527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12.02.2018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514725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12.02.2018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8219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1C35A-3E45-4365-8CFA-AF8030554153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CEEF1-D7E6-48BD-A664-02AFBF6CEB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75490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12.02.2018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535955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12.02.2018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556667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12.02.2018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061742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12.02.2018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solidFill>
                  <a:prstClr val="white"/>
                </a:solidFill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r"/>
            <a:r>
              <a:rPr lang="en-US" sz="8000" dirty="0">
                <a:solidFill>
                  <a:prstClr val="white"/>
                </a:solidFill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1676546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12.02.2018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725435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12.02.2018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solidFill>
                  <a:prstClr val="white"/>
                </a:solidFill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r"/>
            <a:r>
              <a:rPr lang="en-US" sz="8000" dirty="0">
                <a:solidFill>
                  <a:prstClr val="white"/>
                </a:solidFill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895887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12.02.2018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073109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12.02.2018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353032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12.02.2018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7875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1C35A-3E45-4365-8CFA-AF8030554153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CEEF1-D7E6-48BD-A664-02AFBF6CEB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87034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1C35A-3E45-4365-8CFA-AF8030554153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CEEF1-D7E6-48BD-A664-02AFBF6CEB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0893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1C35A-3E45-4365-8CFA-AF8030554153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CEEF1-D7E6-48BD-A664-02AFBF6CEB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67584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1C35A-3E45-4365-8CFA-AF8030554153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CEEF1-D7E6-48BD-A664-02AFBF6CEB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91649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1C35A-3E45-4365-8CFA-AF8030554153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CEEF1-D7E6-48BD-A664-02AFBF6CEB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52151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1C35A-3E45-4365-8CFA-AF8030554153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CEEF1-D7E6-48BD-A664-02AFBF6CEB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99561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1C35A-3E45-4365-8CFA-AF8030554153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CEEF1-D7E6-48BD-A664-02AFBF6CEB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4888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B1C35A-3E45-4365-8CFA-AF8030554153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6CEEF1-D7E6-48BD-A664-02AFBF6CEB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751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12.02.2018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290319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27049" y="2127018"/>
            <a:ext cx="10515600" cy="1325563"/>
          </a:xfrm>
        </p:spPr>
        <p:txBody>
          <a:bodyPr/>
          <a:lstStyle/>
          <a:p>
            <a:pPr algn="ctr"/>
            <a:r>
              <a:rPr lang="tr-TR" dirty="0" smtClean="0"/>
              <a:t>Banka ve Mali Kuruluşlar:</a:t>
            </a:r>
            <a:br>
              <a:rPr lang="tr-TR" dirty="0" smtClean="0"/>
            </a:br>
            <a:r>
              <a:rPr lang="tr-TR" dirty="0" smtClean="0"/>
              <a:t>banka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545419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 smtClean="0"/>
              <a:t>Banka 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9434" y="936702"/>
            <a:ext cx="10560205" cy="5363737"/>
          </a:xfrm>
        </p:spPr>
        <p:txBody>
          <a:bodyPr/>
          <a:lstStyle/>
          <a:p>
            <a:r>
              <a:rPr lang="tr-TR" sz="2800" dirty="0" smtClean="0"/>
              <a:t>Banka Bilançosu:</a:t>
            </a:r>
          </a:p>
          <a:p>
            <a:r>
              <a:rPr lang="tr-TR" sz="2800" dirty="0" smtClean="0"/>
              <a:t>Belirli bir dönemde yürütülen faaliyetler, banka bilançosu üzerinden takip edilebilmektedir.</a:t>
            </a:r>
          </a:p>
          <a:p>
            <a:r>
              <a:rPr lang="tr-TR" sz="2800" dirty="0" smtClean="0"/>
              <a:t>Banka bilançosunun unsurları:</a:t>
            </a:r>
          </a:p>
          <a:p>
            <a:r>
              <a:rPr lang="tr-TR" sz="2800" dirty="0" smtClean="0"/>
              <a:t>Varlıklar</a:t>
            </a:r>
          </a:p>
          <a:p>
            <a:r>
              <a:rPr lang="tr-TR" sz="2800" dirty="0" smtClean="0"/>
              <a:t>Yükümlülükler</a:t>
            </a:r>
          </a:p>
          <a:p>
            <a:r>
              <a:rPr lang="tr-TR" sz="2800" dirty="0" smtClean="0"/>
              <a:t>Banka sermayesi</a:t>
            </a:r>
          </a:p>
          <a:p>
            <a:r>
              <a:rPr lang="tr-TR" sz="2800" dirty="0" smtClean="0"/>
              <a:t> </a:t>
            </a:r>
            <a:endParaRPr lang="tr-TR" sz="2800" dirty="0" smtClean="0"/>
          </a:p>
        </p:txBody>
      </p:sp>
    </p:spTree>
    <p:extLst>
      <p:ext uri="{BB962C8B-B14F-4D97-AF65-F5344CB8AC3E}">
        <p14:creationId xmlns:p14="http://schemas.microsoft.com/office/powerpoint/2010/main" val="2444060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 smtClean="0"/>
              <a:t>Banka 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9434" y="936702"/>
            <a:ext cx="10560205" cy="5363737"/>
          </a:xfrm>
        </p:spPr>
        <p:txBody>
          <a:bodyPr/>
          <a:lstStyle/>
          <a:p>
            <a:r>
              <a:rPr lang="tr-TR" sz="2800" dirty="0" smtClean="0"/>
              <a:t>Banka Bilançosu: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2800" dirty="0" smtClean="0"/>
              <a:t>Toplam Varlıklar=Toplam Yükümlülükler + Sermaye</a:t>
            </a:r>
          </a:p>
          <a:p>
            <a:r>
              <a:rPr lang="tr-TR" sz="2800" dirty="0" smtClean="0"/>
              <a:t>	Toplam Aktifler=Toplam Pasifler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2800" dirty="0" smtClean="0"/>
              <a:t>Pasif/Yükümlülükler      fonların kaynaklarını,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2800" dirty="0" smtClean="0"/>
              <a:t>Aktif/ Varlıklar       fonların nasıl kullanıldığını gösterir.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tr-TR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2800" dirty="0" smtClean="0"/>
              <a:t>PASİF          AKTİF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tr-TR" sz="2800" dirty="0" smtClean="0"/>
          </a:p>
          <a:p>
            <a:endParaRPr lang="tr-TR" sz="2800" dirty="0" smtClean="0"/>
          </a:p>
        </p:txBody>
      </p:sp>
      <p:sp>
        <p:nvSpPr>
          <p:cNvPr id="3" name="Sağ Ok 2"/>
          <p:cNvSpPr/>
          <p:nvPr/>
        </p:nvSpPr>
        <p:spPr>
          <a:xfrm>
            <a:off x="4683512" y="2910469"/>
            <a:ext cx="401444" cy="21187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" name="Sağ Ok 3"/>
          <p:cNvSpPr/>
          <p:nvPr/>
        </p:nvSpPr>
        <p:spPr>
          <a:xfrm>
            <a:off x="3813717" y="3479180"/>
            <a:ext cx="412595" cy="20072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Sağ Ok 6"/>
          <p:cNvSpPr/>
          <p:nvPr/>
        </p:nvSpPr>
        <p:spPr>
          <a:xfrm flipV="1">
            <a:off x="2352907" y="4571999"/>
            <a:ext cx="724829" cy="32338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7040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 smtClean="0"/>
              <a:t>Banka: Ticari Banka Bilançosu  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386366" y="811369"/>
            <a:ext cx="11436440" cy="5808372"/>
          </a:xfrm>
        </p:spPr>
        <p:txBody>
          <a:bodyPr/>
          <a:lstStyle/>
          <a:p>
            <a:r>
              <a:rPr lang="tr-TR" sz="2800" dirty="0" smtClean="0"/>
              <a:t>    </a:t>
            </a:r>
            <a:r>
              <a:rPr lang="tr-TR" dirty="0" smtClean="0"/>
              <a:t>Aktif (Varlık)                                                                                                          Pasif (Yükümlülük)  </a:t>
            </a:r>
          </a:p>
          <a:p>
            <a:endParaRPr lang="tr-TR" sz="2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tr-TR" sz="2800" dirty="0" smtClean="0"/>
          </a:p>
          <a:p>
            <a:endParaRPr lang="tr-TR" sz="2800" dirty="0" smtClean="0"/>
          </a:p>
        </p:txBody>
      </p:sp>
      <p:graphicFrame>
        <p:nvGraphicFramePr>
          <p:cNvPr id="9" name="Tablo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087645"/>
              </p:ext>
            </p:extLst>
          </p:nvPr>
        </p:nvGraphicFramePr>
        <p:xfrm>
          <a:off x="811369" y="1439857"/>
          <a:ext cx="10513715" cy="475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57628">
                  <a:extLst>
                    <a:ext uri="{9D8B030D-6E8A-4147-A177-3AD203B41FA5}">
                      <a16:colId xmlns:a16="http://schemas.microsoft.com/office/drawing/2014/main" val="260812105"/>
                    </a:ext>
                  </a:extLst>
                </a:gridCol>
                <a:gridCol w="5156087">
                  <a:extLst>
                    <a:ext uri="{9D8B030D-6E8A-4147-A177-3AD203B41FA5}">
                      <a16:colId xmlns:a16="http://schemas.microsoft.com/office/drawing/2014/main" val="1844692705"/>
                    </a:ext>
                  </a:extLst>
                </a:gridCol>
              </a:tblGrid>
              <a:tr h="4662151">
                <a:tc>
                  <a:txBody>
                    <a:bodyPr/>
                    <a:lstStyle/>
                    <a:p>
                      <a:pPr marL="342900" marR="0" lvl="0" indent="-3429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kumimoji="0" lang="tr-TR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Nakit Değerler</a:t>
                      </a:r>
                    </a:p>
                    <a:p>
                      <a:pPr marL="342900" marR="0" lvl="0" indent="-3429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kumimoji="0" lang="tr-TR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Rezervler 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kumimoji="0" lang="tr-TR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-Zorunlu rezerv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    -Fazla rezerv 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3. Diğer bankalardaki mevduat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4. Krediler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  </a:t>
                      </a:r>
                      <a:r>
                        <a:rPr kumimoji="0" lang="tr-TR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- Kısa vadeli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  - Uzun vadeli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5. Menkul kıymetler 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  </a:t>
                      </a:r>
                      <a:r>
                        <a:rPr kumimoji="0" lang="tr-TR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-Kamu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  -Diğer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6. Diğer varlıklar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(Toplam aktifler=1+2+3+4+5+6)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Bilanço dışı işlemler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tr-TR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Gayrinakdi</a:t>
                      </a:r>
                      <a:r>
                        <a:rPr kumimoji="0" lang="tr-TR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krediler ve yükümlülükler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-Finansal türev araçları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-Diğer taahhütler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tr-TR" dirty="0" smtClean="0"/>
                        <a:t>Mevduat</a:t>
                      </a:r>
                    </a:p>
                    <a:p>
                      <a:pPr marL="0" indent="0">
                        <a:buNone/>
                      </a:pPr>
                      <a:r>
                        <a:rPr lang="tr-TR" dirty="0" smtClean="0"/>
                        <a:t>     </a:t>
                      </a:r>
                      <a:r>
                        <a:rPr lang="tr-TR" b="0" dirty="0" smtClean="0"/>
                        <a:t>-Vadesiz</a:t>
                      </a:r>
                      <a:r>
                        <a:rPr lang="tr-TR" b="0" baseline="0" dirty="0" smtClean="0"/>
                        <a:t> mevduat</a:t>
                      </a:r>
                    </a:p>
                    <a:p>
                      <a:pPr marL="0" indent="0">
                        <a:buNone/>
                      </a:pPr>
                      <a:r>
                        <a:rPr lang="tr-TR" b="0" baseline="0" dirty="0" smtClean="0"/>
                        <a:t>     -Vadeli mevduat</a:t>
                      </a:r>
                    </a:p>
                    <a:p>
                      <a:pPr marL="0" indent="0">
                        <a:buNone/>
                      </a:pPr>
                      <a:r>
                        <a:rPr lang="tr-TR" baseline="0" dirty="0" smtClean="0"/>
                        <a:t>2. Borçlanma</a:t>
                      </a:r>
                    </a:p>
                    <a:p>
                      <a:pPr marL="0" indent="0">
                        <a:buNone/>
                      </a:pPr>
                      <a:r>
                        <a:rPr lang="tr-TR" b="0" baseline="0" dirty="0" smtClean="0"/>
                        <a:t>    -Merkez bankası</a:t>
                      </a:r>
                    </a:p>
                    <a:p>
                      <a:pPr marL="0" indent="0">
                        <a:buNone/>
                      </a:pPr>
                      <a:r>
                        <a:rPr lang="tr-TR" b="0" baseline="0" dirty="0" smtClean="0"/>
                        <a:t>    -Bankalar arası piyasa</a:t>
                      </a:r>
                    </a:p>
                    <a:p>
                      <a:pPr marL="0" indent="0">
                        <a:buNone/>
                      </a:pPr>
                      <a:r>
                        <a:rPr lang="tr-TR" b="0" baseline="0" dirty="0" smtClean="0"/>
                        <a:t>    -Aile şirketler</a:t>
                      </a:r>
                    </a:p>
                    <a:p>
                      <a:pPr marL="0" indent="0">
                        <a:buNone/>
                      </a:pPr>
                      <a:r>
                        <a:rPr lang="tr-TR" b="0" baseline="0" dirty="0" smtClean="0"/>
                        <a:t>    -Uluslararası piyasalar</a:t>
                      </a:r>
                    </a:p>
                    <a:p>
                      <a:pPr marL="0" indent="0">
                        <a:buNone/>
                      </a:pPr>
                      <a:r>
                        <a:rPr lang="tr-TR" b="0" baseline="0" dirty="0" smtClean="0"/>
                        <a:t>    -Menkul kıymet ihracı</a:t>
                      </a:r>
                    </a:p>
                    <a:p>
                      <a:pPr marL="0" indent="0">
                        <a:buNone/>
                      </a:pPr>
                      <a:r>
                        <a:rPr lang="tr-TR" b="0" baseline="0" dirty="0" smtClean="0"/>
                        <a:t>    -Repo işlemleri</a:t>
                      </a:r>
                    </a:p>
                    <a:p>
                      <a:pPr marL="0" indent="0">
                        <a:buNone/>
                      </a:pPr>
                      <a:r>
                        <a:rPr lang="tr-TR" baseline="0" dirty="0" smtClean="0"/>
                        <a:t>3. Banka sermayesi </a:t>
                      </a:r>
                    </a:p>
                    <a:p>
                      <a:pPr marL="0" indent="0">
                        <a:buNone/>
                      </a:pPr>
                      <a:r>
                        <a:rPr lang="tr-TR" baseline="0" dirty="0" smtClean="0"/>
                        <a:t>(Toplam pasifler=1+2+3)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15778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48725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 smtClean="0"/>
              <a:t>Banka 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9434" y="936702"/>
            <a:ext cx="10560205" cy="5363737"/>
          </a:xfrm>
        </p:spPr>
        <p:txBody>
          <a:bodyPr/>
          <a:lstStyle/>
          <a:p>
            <a:endParaRPr lang="tr-TR" sz="2800" dirty="0" smtClean="0"/>
          </a:p>
          <a:p>
            <a:r>
              <a:rPr lang="tr-TR" sz="2800" dirty="0" smtClean="0"/>
              <a:t>Öğrenme Amaçları</a:t>
            </a:r>
            <a:r>
              <a:rPr lang="tr-TR" sz="2800" dirty="0" smtClean="0"/>
              <a:t>: </a:t>
            </a:r>
            <a:r>
              <a:rPr lang="tr-TR" sz="2800" dirty="0" err="1"/>
              <a:t>K</a:t>
            </a:r>
            <a:r>
              <a:rPr lang="tr-TR" sz="2800" dirty="0" err="1" smtClean="0"/>
              <a:t>aydi</a:t>
            </a:r>
            <a:r>
              <a:rPr lang="tr-TR" sz="2800" dirty="0" smtClean="0"/>
              <a:t> para yaratma sürecinde önemli bir yeri olan mevduat toplayan bankalar/ticari bankalar ve mevduat toplamayan kalkınma ve yatırım bankaları belirleyici özellikleri itibariyle değerlendirilecek, ticari banka bilançosu ayrıntılı </a:t>
            </a:r>
            <a:r>
              <a:rPr lang="tr-TR" sz="2800" smtClean="0"/>
              <a:t>olarak incelenecektir. 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73465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 smtClean="0"/>
              <a:t>Banka 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9434" y="936702"/>
            <a:ext cx="10560205" cy="5363737"/>
          </a:xfrm>
        </p:spPr>
        <p:txBody>
          <a:bodyPr>
            <a:normAutofit fontScale="25000" lnSpcReduction="20000"/>
          </a:bodyPr>
          <a:lstStyle/>
          <a:p>
            <a:r>
              <a:rPr lang="tr-TR" sz="11200" dirty="0" smtClean="0"/>
              <a:t>İçerik: </a:t>
            </a:r>
          </a:p>
          <a:p>
            <a:r>
              <a:rPr lang="tr-TR" sz="11200" dirty="0" smtClean="0"/>
              <a:t>Ticari Bankalar</a:t>
            </a:r>
          </a:p>
          <a:p>
            <a:r>
              <a:rPr lang="tr-TR" sz="11200" dirty="0" smtClean="0"/>
              <a:t>Yatırım Bankaları</a:t>
            </a:r>
          </a:p>
          <a:p>
            <a:r>
              <a:rPr lang="tr-TR" sz="11200" dirty="0" smtClean="0"/>
              <a:t>Kalkınma Bankaları </a:t>
            </a:r>
          </a:p>
          <a:p>
            <a:r>
              <a:rPr lang="tr-TR" sz="11200" dirty="0" smtClean="0"/>
              <a:t>Banka Bilançosu</a:t>
            </a:r>
          </a:p>
          <a:p>
            <a:endParaRPr lang="tr-TR" sz="12800" dirty="0" smtClean="0"/>
          </a:p>
          <a:p>
            <a:r>
              <a:rPr lang="tr-TR" sz="12800" dirty="0" smtClean="0"/>
              <a:t> </a:t>
            </a:r>
          </a:p>
          <a:p>
            <a:r>
              <a:rPr lang="tr-TR" sz="12800" dirty="0" smtClean="0"/>
              <a:t> </a:t>
            </a:r>
          </a:p>
          <a:p>
            <a:endParaRPr lang="tr-TR" sz="2800" dirty="0" smtClean="0"/>
          </a:p>
          <a:p>
            <a:endParaRPr lang="tr-TR" sz="2800" dirty="0" smtClean="0"/>
          </a:p>
          <a:p>
            <a:endParaRPr lang="tr-TR" sz="2800" dirty="0" smtClean="0"/>
          </a:p>
          <a:p>
            <a:r>
              <a:rPr lang="tr-TR" sz="2800" dirty="0" smtClean="0"/>
              <a:t> 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43342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 smtClean="0"/>
              <a:t>Banka 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9434" y="936702"/>
            <a:ext cx="10560205" cy="5363737"/>
          </a:xfrm>
        </p:spPr>
        <p:txBody>
          <a:bodyPr/>
          <a:lstStyle/>
          <a:p>
            <a:r>
              <a:rPr lang="tr-TR" sz="2800" dirty="0" smtClean="0"/>
              <a:t>Bankaların çeşitli fonksiyonları bulunmaktadır.</a:t>
            </a:r>
          </a:p>
          <a:p>
            <a:r>
              <a:rPr lang="tr-TR" sz="2800" dirty="0" smtClean="0"/>
              <a:t>Genel olarak ise banka denice akla gelen: </a:t>
            </a:r>
          </a:p>
          <a:p>
            <a:r>
              <a:rPr lang="tr-TR" sz="2800" dirty="0" smtClean="0"/>
              <a:t>«</a:t>
            </a:r>
            <a:r>
              <a:rPr lang="tr-TR" sz="2800" u="sng" dirty="0" smtClean="0"/>
              <a:t>mevduat toplayarak kredi veren finansal kuruluştur</a:t>
            </a:r>
            <a:r>
              <a:rPr lang="tr-TR" sz="2800" dirty="0" smtClean="0"/>
              <a:t>.»</a:t>
            </a:r>
          </a:p>
          <a:p>
            <a:r>
              <a:rPr lang="tr-TR" sz="2800" dirty="0" smtClean="0"/>
              <a:t>Finansal aracılar arasında ticari bankaların ayrı bir önemi vardır:</a:t>
            </a:r>
          </a:p>
          <a:p>
            <a:r>
              <a:rPr lang="tr-TR" sz="2800" dirty="0" smtClean="0"/>
              <a:t>Söz konusu durum, « </a:t>
            </a:r>
            <a:r>
              <a:rPr lang="tr-TR" sz="2800" dirty="0" err="1" smtClean="0"/>
              <a:t>kaydi</a:t>
            </a:r>
            <a:r>
              <a:rPr lang="tr-TR" sz="2800" dirty="0" smtClean="0"/>
              <a:t> para yaratıyor » olmalarından kaynaklanmaktadır.</a:t>
            </a:r>
          </a:p>
          <a:p>
            <a:r>
              <a:rPr lang="tr-TR" sz="2800" dirty="0" smtClean="0"/>
              <a:t>Para politikası uygulaması açısından önemlidir.</a:t>
            </a:r>
          </a:p>
          <a:p>
            <a:endParaRPr lang="tr-TR" sz="2800" dirty="0" smtClean="0"/>
          </a:p>
          <a:p>
            <a:endParaRPr lang="tr-TR" sz="2800" dirty="0" smtClean="0"/>
          </a:p>
          <a:p>
            <a:endParaRPr lang="tr-TR" sz="2800" dirty="0" smtClean="0"/>
          </a:p>
          <a:p>
            <a:endParaRPr lang="tr-TR" sz="2800" dirty="0" smtClean="0"/>
          </a:p>
        </p:txBody>
      </p:sp>
    </p:spTree>
    <p:extLst>
      <p:ext uri="{BB962C8B-B14F-4D97-AF65-F5344CB8AC3E}">
        <p14:creationId xmlns:p14="http://schemas.microsoft.com/office/powerpoint/2010/main" val="34678701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 smtClean="0"/>
              <a:t>Banka 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9434" y="936702"/>
            <a:ext cx="10560205" cy="5363737"/>
          </a:xfrm>
        </p:spPr>
        <p:txBody>
          <a:bodyPr/>
          <a:lstStyle/>
          <a:p>
            <a:r>
              <a:rPr lang="tr-TR" sz="2800" dirty="0" smtClean="0"/>
              <a:t>Bankalar 3’e ayrılarak incelenebilir:</a:t>
            </a:r>
          </a:p>
          <a:p>
            <a:r>
              <a:rPr lang="tr-TR" sz="2800" dirty="0" smtClean="0"/>
              <a:t>1. Mevduat toplayan banka/Ticari banka</a:t>
            </a:r>
            <a:endParaRPr lang="tr-TR" sz="2800" dirty="0"/>
          </a:p>
          <a:p>
            <a:r>
              <a:rPr lang="tr-TR" sz="2800" dirty="0" smtClean="0"/>
              <a:t>2. Yatırım bankaları</a:t>
            </a:r>
          </a:p>
          <a:p>
            <a:r>
              <a:rPr lang="tr-TR" sz="2800" dirty="0" smtClean="0"/>
              <a:t>3. Kalkınma bankaları</a:t>
            </a:r>
          </a:p>
          <a:p>
            <a:endParaRPr lang="tr-TR" sz="2800" dirty="0" smtClean="0"/>
          </a:p>
        </p:txBody>
      </p:sp>
    </p:spTree>
    <p:extLst>
      <p:ext uri="{BB962C8B-B14F-4D97-AF65-F5344CB8AC3E}">
        <p14:creationId xmlns:p14="http://schemas.microsoft.com/office/powerpoint/2010/main" val="3414514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 smtClean="0"/>
              <a:t>Banka 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9434" y="936702"/>
            <a:ext cx="10560205" cy="5363737"/>
          </a:xfrm>
        </p:spPr>
        <p:txBody>
          <a:bodyPr/>
          <a:lstStyle/>
          <a:p>
            <a:r>
              <a:rPr lang="tr-TR" sz="2800" dirty="0" smtClean="0"/>
              <a:t>1. Ticari banka: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2800" dirty="0" smtClean="0"/>
              <a:t>Ticari bankaların temel fonksiyonu, mevduat toplamak ve toplanan mevduatı kredi olarak vermektir. </a:t>
            </a:r>
          </a:p>
          <a:p>
            <a:r>
              <a:rPr lang="tr-TR" sz="2800" dirty="0" smtClean="0"/>
              <a:t>	Para ticareti adı da verilmektedir.</a:t>
            </a:r>
          </a:p>
          <a:p>
            <a:r>
              <a:rPr lang="tr-TR" sz="2800" dirty="0" smtClean="0"/>
              <a:t>	Bu işlem yapılırken para yaratılır.</a:t>
            </a:r>
          </a:p>
          <a:p>
            <a:r>
              <a:rPr lang="tr-TR" sz="2800" dirty="0" smtClean="0"/>
              <a:t>	Bu işlev kendi başına değerlendirilemeyen parasal tasarrufların bir havuzda toplanarak daha etkin bir biçimde değerlendirilmesini sağlar.</a:t>
            </a:r>
          </a:p>
          <a:p>
            <a:r>
              <a:rPr lang="tr-TR" sz="2800" dirty="0" smtClean="0"/>
              <a:t>	Kaynak kullanımında etkinliği artırır       ekonomik kalkınmanın hızlanmasına yardımcı olur. </a:t>
            </a:r>
          </a:p>
          <a:p>
            <a:endParaRPr lang="tr-TR" sz="2800" dirty="0" smtClean="0"/>
          </a:p>
        </p:txBody>
      </p:sp>
      <p:sp>
        <p:nvSpPr>
          <p:cNvPr id="2" name="Sağ Ok 1"/>
          <p:cNvSpPr/>
          <p:nvPr/>
        </p:nvSpPr>
        <p:spPr>
          <a:xfrm>
            <a:off x="7337501" y="5307981"/>
            <a:ext cx="401445" cy="33453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852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 smtClean="0"/>
              <a:t>Banka 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9434" y="936702"/>
            <a:ext cx="10560205" cy="5363737"/>
          </a:xfrm>
        </p:spPr>
        <p:txBody>
          <a:bodyPr>
            <a:normAutofit fontScale="925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2800" dirty="0" smtClean="0"/>
              <a:t>Ticari ilişkide bulunan kişilere güvenli bir aracılık hizmeti sağlar.</a:t>
            </a:r>
          </a:p>
          <a:p>
            <a:r>
              <a:rPr lang="tr-TR" sz="2800" dirty="0" smtClean="0"/>
              <a:t>	Birbirleri hakkında bilgisi olmayan kişiler bu tür güvenilir aracılık hizmeti aracılığıyla ticaret yapabilir.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2800" dirty="0" smtClean="0"/>
              <a:t>Ayrıca: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2800" dirty="0" smtClean="0"/>
              <a:t>Fatura tahsilatı ve ödemesi/ kiralık kasa/ ticari senet tahsili/ para ve sermaye araçları alım satımı/ kıymetli maden alım satımı/ döviz ve efektif alım satımı/ telefon ve internet bankacılığı/ portföy yönetimi/ finansal türev araçlarının alım satımı/ yatırım danışmanlığı/ finansal kiralama/ </a:t>
            </a:r>
            <a:r>
              <a:rPr lang="tr-TR" sz="2800" dirty="0" err="1" smtClean="0"/>
              <a:t>factoring</a:t>
            </a:r>
            <a:r>
              <a:rPr lang="tr-TR" sz="2800" dirty="0" smtClean="0"/>
              <a:t>-forfaiting gibi hizmetler sunar.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2800" dirty="0" smtClean="0"/>
              <a:t>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tr-TR" sz="2800" dirty="0" smtClean="0"/>
          </a:p>
        </p:txBody>
      </p:sp>
    </p:spTree>
    <p:extLst>
      <p:ext uri="{BB962C8B-B14F-4D97-AF65-F5344CB8AC3E}">
        <p14:creationId xmlns:p14="http://schemas.microsoft.com/office/powerpoint/2010/main" val="253076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 smtClean="0"/>
              <a:t>Banka 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9434" y="936702"/>
            <a:ext cx="10560205" cy="5363737"/>
          </a:xfrm>
        </p:spPr>
        <p:txBody>
          <a:bodyPr/>
          <a:lstStyle/>
          <a:p>
            <a:r>
              <a:rPr lang="tr-TR" sz="2800" dirty="0" smtClean="0"/>
              <a:t>2. Yatırım Bankaları:</a:t>
            </a:r>
          </a:p>
          <a:p>
            <a:r>
              <a:rPr lang="tr-TR" sz="2800" dirty="0" smtClean="0"/>
              <a:t>Şirketlerin menkul kıymet ihracı sırasında onlara danışmanlık yapan, ihraç edilen menkul kıymetlerin satışına aracılık eden banka</a:t>
            </a:r>
          </a:p>
          <a:p>
            <a:r>
              <a:rPr lang="tr-TR" sz="2800" dirty="0" smtClean="0"/>
              <a:t>« mevduat toplayarak kredi </a:t>
            </a:r>
            <a:r>
              <a:rPr lang="tr-TR" sz="2800" u="sng" dirty="0" smtClean="0"/>
              <a:t>vermezler</a:t>
            </a:r>
            <a:r>
              <a:rPr lang="tr-TR" sz="2800" dirty="0" smtClean="0"/>
              <a:t> »</a:t>
            </a:r>
          </a:p>
          <a:p>
            <a:r>
              <a:rPr lang="tr-TR" sz="2800" dirty="0" smtClean="0"/>
              <a:t>Özellikle sermaye piyasasının gelişmiş olduğu ülkelerde faaliyet gösterir.</a:t>
            </a:r>
          </a:p>
          <a:p>
            <a:r>
              <a:rPr lang="tr-TR" sz="2800" dirty="0" smtClean="0"/>
              <a:t>Şirketlerin arz ettiği menkul kıymetlerin halka satışını gerçekleştirir.</a:t>
            </a:r>
          </a:p>
          <a:p>
            <a:endParaRPr lang="tr-TR" sz="2800" dirty="0" smtClean="0"/>
          </a:p>
          <a:p>
            <a:endParaRPr lang="tr-TR" sz="2800" dirty="0" smtClean="0"/>
          </a:p>
        </p:txBody>
      </p:sp>
    </p:spTree>
    <p:extLst>
      <p:ext uri="{BB962C8B-B14F-4D97-AF65-F5344CB8AC3E}">
        <p14:creationId xmlns:p14="http://schemas.microsoft.com/office/powerpoint/2010/main" val="3436742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 smtClean="0"/>
              <a:t>Banka 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9434" y="936702"/>
            <a:ext cx="10560205" cy="5363737"/>
          </a:xfrm>
        </p:spPr>
        <p:txBody>
          <a:bodyPr>
            <a:normAutofit fontScale="92500"/>
          </a:bodyPr>
          <a:lstStyle/>
          <a:p>
            <a:r>
              <a:rPr lang="tr-TR" sz="2800" dirty="0" smtClean="0"/>
              <a:t>3. Kalkınma Bankaları:</a:t>
            </a:r>
          </a:p>
          <a:p>
            <a:r>
              <a:rPr lang="tr-TR" sz="2800" dirty="0" smtClean="0"/>
              <a:t>Sermaye piyasasının gelişmediği ülkelerde tasarruf sahiplerinin ellerindeki fonların sanayi ve ticaretin gelişmesine katkıda bulunacak yatırımlara transfer edilmesini sağlar.</a:t>
            </a:r>
          </a:p>
          <a:p>
            <a:r>
              <a:rPr lang="tr-TR" sz="2800" dirty="0" smtClean="0"/>
              <a:t>Devlet desteği ya da özel çabalarla kurulur.</a:t>
            </a:r>
          </a:p>
          <a:p>
            <a:r>
              <a:rPr lang="tr-TR" sz="2800" dirty="0" smtClean="0"/>
              <a:t>Sağladıkları fonları sanayi/ticaret/konut yapımında kullanırlar.</a:t>
            </a:r>
          </a:p>
          <a:p>
            <a:r>
              <a:rPr lang="tr-TR" sz="2800" dirty="0" smtClean="0"/>
              <a:t>Yatırım projelerine uzun vadeli fon aktarır ya da ortak olurlar.</a:t>
            </a:r>
          </a:p>
          <a:p>
            <a:r>
              <a:rPr lang="tr-TR" sz="2800" dirty="0" smtClean="0"/>
              <a:t>Yabancı sermayenin yatırımlara ortak olmasını sağlar.</a:t>
            </a:r>
          </a:p>
          <a:p>
            <a:r>
              <a:rPr lang="tr-TR" sz="2800" u="sng" dirty="0" smtClean="0"/>
              <a:t>Mevduat toplayamaz ancak menkul kıymet ihraç ederler.</a:t>
            </a:r>
          </a:p>
          <a:p>
            <a:r>
              <a:rPr lang="tr-TR" sz="2800" dirty="0" smtClean="0"/>
              <a:t>Hükümetten mali yardım alır/Uluslararası piyasadan kredi alır. </a:t>
            </a:r>
            <a:endParaRPr lang="tr-TR" sz="2800" dirty="0" smtClean="0"/>
          </a:p>
        </p:txBody>
      </p:sp>
    </p:spTree>
    <p:extLst>
      <p:ext uri="{BB962C8B-B14F-4D97-AF65-F5344CB8AC3E}">
        <p14:creationId xmlns:p14="http://schemas.microsoft.com/office/powerpoint/2010/main" val="1875574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ilim">
  <a:themeElements>
    <a:clrScheme name="Dilim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Dilim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lim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386</TotalTime>
  <Words>429</Words>
  <Application>Microsoft Office PowerPoint</Application>
  <PresentationFormat>Geniş ekran</PresentationFormat>
  <Paragraphs>107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12</vt:i4>
      </vt:variant>
    </vt:vector>
  </HeadingPairs>
  <TitlesOfParts>
    <vt:vector size="19" baseType="lpstr">
      <vt:lpstr>Arial</vt:lpstr>
      <vt:lpstr>Calibri</vt:lpstr>
      <vt:lpstr>Calibri Light</vt:lpstr>
      <vt:lpstr>Century Gothic</vt:lpstr>
      <vt:lpstr>Wingdings 3</vt:lpstr>
      <vt:lpstr>Office Theme</vt:lpstr>
      <vt:lpstr>Dilim</vt:lpstr>
      <vt:lpstr>Banka ve Mali Kuruluşlar: banka</vt:lpstr>
      <vt:lpstr>Banka </vt:lpstr>
      <vt:lpstr>Banka </vt:lpstr>
      <vt:lpstr>Banka </vt:lpstr>
      <vt:lpstr>Banka </vt:lpstr>
      <vt:lpstr>Banka </vt:lpstr>
      <vt:lpstr>Banka </vt:lpstr>
      <vt:lpstr>Banka </vt:lpstr>
      <vt:lpstr>Banka </vt:lpstr>
      <vt:lpstr>Banka </vt:lpstr>
      <vt:lpstr>Banka </vt:lpstr>
      <vt:lpstr>Banka: Ticari Banka Bilançosu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Banka ve Mali Kuruluşlar: banka</dc:title>
  <dc:creator>özlem genç</dc:creator>
  <cp:lastModifiedBy>ÖZLEM GENÇ</cp:lastModifiedBy>
  <cp:revision>12</cp:revision>
  <dcterms:created xsi:type="dcterms:W3CDTF">2018-02-06T01:12:55Z</dcterms:created>
  <dcterms:modified xsi:type="dcterms:W3CDTF">2018-02-12T13:51:59Z</dcterms:modified>
</cp:coreProperties>
</file>