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25" autoAdjust="0"/>
  </p:normalViewPr>
  <p:slideViewPr>
    <p:cSldViewPr snapToGrid="0" showGuides="1">
      <p:cViewPr varScale="1">
        <p:scale>
          <a:sx n="74" d="100"/>
          <a:sy n="74" d="100"/>
        </p:scale>
        <p:origin x="11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72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0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065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84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21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88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0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85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9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47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1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549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359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66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17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6765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54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58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310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303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70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89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58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16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521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95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88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35A-3E45-4365-8CFA-AF803055415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CEEF1-D7E6-48BD-A664-02AFBF6CE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51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12.02.2018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03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Kuruluşlar:</a:t>
            </a:r>
            <a:br>
              <a:rPr lang="tr-TR" dirty="0" smtClean="0"/>
            </a:br>
            <a:r>
              <a:rPr lang="tr-TR" dirty="0" smtClean="0"/>
              <a:t>banka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54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Banka Bilançosu:</a:t>
            </a:r>
          </a:p>
          <a:p>
            <a:r>
              <a:rPr lang="tr-TR" sz="2800" dirty="0" smtClean="0"/>
              <a:t>Belirli bir dönemde yürütülen faaliyetler, banka bilançosu üzerinden takip edilebilmektedir.</a:t>
            </a:r>
          </a:p>
          <a:p>
            <a:r>
              <a:rPr lang="tr-TR" sz="2800" dirty="0" smtClean="0"/>
              <a:t>Banka bilançosunun unsurları:</a:t>
            </a:r>
          </a:p>
          <a:p>
            <a:r>
              <a:rPr lang="tr-TR" sz="2800" dirty="0" smtClean="0"/>
              <a:t>Varlıklar</a:t>
            </a:r>
          </a:p>
          <a:p>
            <a:r>
              <a:rPr lang="tr-TR" sz="2800" dirty="0" smtClean="0"/>
              <a:t>Yükümlülükler</a:t>
            </a:r>
          </a:p>
          <a:p>
            <a:r>
              <a:rPr lang="tr-TR" sz="2800" dirty="0" smtClean="0"/>
              <a:t>Banka sermayesi</a:t>
            </a:r>
          </a:p>
          <a:p>
            <a:r>
              <a:rPr lang="tr-TR" sz="2800" dirty="0" smtClean="0"/>
              <a:t>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4440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Banka Bilançosu: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Toplam Varlıklar=Toplam Yükümlülükler + Sermaye</a:t>
            </a:r>
          </a:p>
          <a:p>
            <a:r>
              <a:rPr lang="tr-TR" sz="2800" dirty="0" smtClean="0"/>
              <a:t>	Toplam Aktifler=Toplam Pasifler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Pasif/Yükümlülükler      fonların kaynaklarını,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Aktif/ Varlıklar       fonların nasıl kullanıldığını gösterir.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PASİF          AKTİF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endParaRPr lang="tr-TR" sz="2800" dirty="0" smtClean="0"/>
          </a:p>
        </p:txBody>
      </p:sp>
      <p:sp>
        <p:nvSpPr>
          <p:cNvPr id="3" name="Sağ Ok 2"/>
          <p:cNvSpPr/>
          <p:nvPr/>
        </p:nvSpPr>
        <p:spPr>
          <a:xfrm>
            <a:off x="4683512" y="2910469"/>
            <a:ext cx="401444" cy="211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ağ Ok 3"/>
          <p:cNvSpPr/>
          <p:nvPr/>
        </p:nvSpPr>
        <p:spPr>
          <a:xfrm>
            <a:off x="3813717" y="3479180"/>
            <a:ext cx="412595" cy="200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 flipV="1">
            <a:off x="2352907" y="4571999"/>
            <a:ext cx="724829" cy="323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0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Banka: Ticari Banka Bilançosu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6366" y="811369"/>
            <a:ext cx="11436440" cy="5808372"/>
          </a:xfrm>
        </p:spPr>
        <p:txBody>
          <a:bodyPr/>
          <a:lstStyle/>
          <a:p>
            <a:r>
              <a:rPr lang="tr-TR" sz="2800" dirty="0" smtClean="0"/>
              <a:t>    </a:t>
            </a:r>
            <a:r>
              <a:rPr lang="tr-TR" dirty="0" smtClean="0"/>
              <a:t>Aktif (Varlık)                                                                                                          Pasif (Yükümlülük)  </a:t>
            </a:r>
          </a:p>
          <a:p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endParaRPr lang="tr-TR" sz="2800" dirty="0" smtClean="0"/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87645"/>
              </p:ext>
            </p:extLst>
          </p:nvPr>
        </p:nvGraphicFramePr>
        <p:xfrm>
          <a:off x="811369" y="1439857"/>
          <a:ext cx="1051371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628">
                  <a:extLst>
                    <a:ext uri="{9D8B030D-6E8A-4147-A177-3AD203B41FA5}">
                      <a16:colId xmlns:a16="http://schemas.microsoft.com/office/drawing/2014/main" val="260812105"/>
                    </a:ext>
                  </a:extLst>
                </a:gridCol>
                <a:gridCol w="5156087">
                  <a:extLst>
                    <a:ext uri="{9D8B030D-6E8A-4147-A177-3AD203B41FA5}">
                      <a16:colId xmlns:a16="http://schemas.microsoft.com/office/drawing/2014/main" val="1844692705"/>
                    </a:ext>
                  </a:extLst>
                </a:gridCol>
              </a:tblGrid>
              <a:tr h="4662151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Nakit Değerler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Rezervler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-Zorunlu rezerv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-Fazla rezerv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Diğer bankalardaki mevduat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 Krediler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Kısa vadeli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- Uzun vadeli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 Menkul kıymetler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-Kamu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-Diğer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 Diğer varlıklar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(Toplam aktifler=1+2+3+4+5+6)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Bilanço dışı işlemler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r-TR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Gayrinakdi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krediler ve yükümlülükler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-Finansal türev araçları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-Diğer taahhütler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r-TR" dirty="0" smtClean="0"/>
                        <a:t>Mevduat</a:t>
                      </a:r>
                    </a:p>
                    <a:p>
                      <a:pPr marL="0" indent="0">
                        <a:buNone/>
                      </a:pPr>
                      <a:r>
                        <a:rPr lang="tr-TR" dirty="0" smtClean="0"/>
                        <a:t>     </a:t>
                      </a:r>
                      <a:r>
                        <a:rPr lang="tr-TR" b="0" dirty="0" smtClean="0"/>
                        <a:t>-Vadesiz</a:t>
                      </a:r>
                      <a:r>
                        <a:rPr lang="tr-TR" b="0" baseline="0" dirty="0" smtClean="0"/>
                        <a:t> mevduat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-Vadeli mevduat</a:t>
                      </a:r>
                    </a:p>
                    <a:p>
                      <a:pPr marL="0" indent="0">
                        <a:buNone/>
                      </a:pPr>
                      <a:r>
                        <a:rPr lang="tr-TR" baseline="0" dirty="0" smtClean="0"/>
                        <a:t>2. Borçlanma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-Merkez bankası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-Bankalar arası piyasa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-Aile şirketler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-Uluslararası piyasalar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-Menkul kıymet ihracı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-Repo işlemleri</a:t>
                      </a:r>
                    </a:p>
                    <a:p>
                      <a:pPr marL="0" indent="0">
                        <a:buNone/>
                      </a:pPr>
                      <a:r>
                        <a:rPr lang="tr-TR" baseline="0" dirty="0" smtClean="0"/>
                        <a:t>3. Banka sermayesi </a:t>
                      </a:r>
                    </a:p>
                    <a:p>
                      <a:pPr marL="0" indent="0">
                        <a:buNone/>
                      </a:pPr>
                      <a:r>
                        <a:rPr lang="tr-TR" baseline="0" dirty="0" smtClean="0"/>
                        <a:t>(Toplam pasifler=1+2+3)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577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7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Öğrenme Amaçları</a:t>
            </a:r>
            <a:r>
              <a:rPr lang="tr-TR" sz="2800" dirty="0" smtClean="0"/>
              <a:t>: </a:t>
            </a:r>
            <a:r>
              <a:rPr lang="tr-TR" sz="2800" dirty="0" err="1"/>
              <a:t>K</a:t>
            </a:r>
            <a:r>
              <a:rPr lang="tr-TR" sz="2800" dirty="0" err="1" smtClean="0"/>
              <a:t>aydi</a:t>
            </a:r>
            <a:r>
              <a:rPr lang="tr-TR" sz="2800" dirty="0" smtClean="0"/>
              <a:t> para yaratma sürecinde önemli bir yeri olan mevduat toplayan bankalar/ticari bankalar ve mevduat toplamayan kalkınma ve yatırım bankaları belirleyici özellikleri itibariyle değerlendirilecek, ticari banka bilançosu ayrıntılı </a:t>
            </a:r>
            <a:r>
              <a:rPr lang="tr-TR" sz="2800" smtClean="0"/>
              <a:t>olarak incelenecektir.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46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1200" dirty="0" smtClean="0"/>
              <a:t>İçerik: </a:t>
            </a:r>
          </a:p>
          <a:p>
            <a:r>
              <a:rPr lang="tr-TR" sz="11200" dirty="0" smtClean="0"/>
              <a:t>Ticari Bankalar</a:t>
            </a:r>
          </a:p>
          <a:p>
            <a:r>
              <a:rPr lang="tr-TR" sz="11200" dirty="0" smtClean="0"/>
              <a:t>Yatırım Bankaları</a:t>
            </a:r>
          </a:p>
          <a:p>
            <a:r>
              <a:rPr lang="tr-TR" sz="11200" dirty="0" smtClean="0"/>
              <a:t>Kalkınma Bankaları </a:t>
            </a:r>
          </a:p>
          <a:p>
            <a:r>
              <a:rPr lang="tr-TR" sz="11200" dirty="0" smtClean="0"/>
              <a:t>Banka Bilançosu</a:t>
            </a:r>
          </a:p>
          <a:p>
            <a:endParaRPr lang="tr-TR" sz="12800" dirty="0" smtClean="0"/>
          </a:p>
          <a:p>
            <a:r>
              <a:rPr lang="tr-TR" sz="128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33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Bankaların çeşitli fonksiyonları bulunmaktadır.</a:t>
            </a:r>
          </a:p>
          <a:p>
            <a:r>
              <a:rPr lang="tr-TR" sz="2800" dirty="0" smtClean="0"/>
              <a:t>Genel olarak ise banka denice akla gelen: </a:t>
            </a:r>
          </a:p>
          <a:p>
            <a:r>
              <a:rPr lang="tr-TR" sz="2800" dirty="0" smtClean="0"/>
              <a:t>«</a:t>
            </a:r>
            <a:r>
              <a:rPr lang="tr-TR" sz="2800" u="sng" dirty="0" smtClean="0"/>
              <a:t>mevduat toplayarak kredi veren finansal kuruluştur</a:t>
            </a:r>
            <a:r>
              <a:rPr lang="tr-TR" sz="2800" dirty="0" smtClean="0"/>
              <a:t>.»</a:t>
            </a:r>
          </a:p>
          <a:p>
            <a:r>
              <a:rPr lang="tr-TR" sz="2800" dirty="0" smtClean="0"/>
              <a:t>Finansal aracılar arasında ticari bankaların ayrı bir önemi vardır:</a:t>
            </a:r>
          </a:p>
          <a:p>
            <a:r>
              <a:rPr lang="tr-TR" sz="2800" dirty="0" smtClean="0"/>
              <a:t>Söz konusu durum, « </a:t>
            </a:r>
            <a:r>
              <a:rPr lang="tr-TR" sz="2800" dirty="0" err="1" smtClean="0"/>
              <a:t>kaydi</a:t>
            </a:r>
            <a:r>
              <a:rPr lang="tr-TR" sz="2800" dirty="0" smtClean="0"/>
              <a:t> para yaratıyor » olmalarından kaynaklanmaktadır.</a:t>
            </a:r>
          </a:p>
          <a:p>
            <a:r>
              <a:rPr lang="tr-TR" sz="2800" dirty="0" smtClean="0"/>
              <a:t>Para politikası uygulaması açısından önemlidir.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46787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Bankalar 3’e ayrılarak incelenebilir:</a:t>
            </a:r>
          </a:p>
          <a:p>
            <a:r>
              <a:rPr lang="tr-TR" sz="2800" dirty="0" smtClean="0"/>
              <a:t>1. Mevduat toplayan banka/Ticari banka</a:t>
            </a:r>
            <a:endParaRPr lang="tr-TR" sz="2800" dirty="0"/>
          </a:p>
          <a:p>
            <a:r>
              <a:rPr lang="tr-TR" sz="2800" dirty="0" smtClean="0"/>
              <a:t>2. Yatırım bankaları</a:t>
            </a:r>
          </a:p>
          <a:p>
            <a:r>
              <a:rPr lang="tr-TR" sz="2800" dirty="0" smtClean="0"/>
              <a:t>3. Kalkınma bankaları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4145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1. Ticari banka: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Ticari bankaların temel fonksiyonu, mevduat toplamak ve toplanan mevduatı kredi olarak vermektir. </a:t>
            </a:r>
          </a:p>
          <a:p>
            <a:r>
              <a:rPr lang="tr-TR" sz="2800" dirty="0" smtClean="0"/>
              <a:t>	Para ticareti adı da verilmektedir.</a:t>
            </a:r>
          </a:p>
          <a:p>
            <a:r>
              <a:rPr lang="tr-TR" sz="2800" dirty="0" smtClean="0"/>
              <a:t>	Bu işlem yapılırken para yaratılır.</a:t>
            </a:r>
          </a:p>
          <a:p>
            <a:r>
              <a:rPr lang="tr-TR" sz="2800" dirty="0" smtClean="0"/>
              <a:t>	Bu işlev kendi başına değerlendirilemeyen parasal tasarrufların bir havuzda toplanarak daha etkin bir biçimde değerlendirilmesini sağlar.</a:t>
            </a:r>
          </a:p>
          <a:p>
            <a:r>
              <a:rPr lang="tr-TR" sz="2800" dirty="0" smtClean="0"/>
              <a:t>	Kaynak kullanımında etkinliği artırır       ekonomik kalkınmanın hızlanmasına yardımcı olur. </a:t>
            </a:r>
          </a:p>
          <a:p>
            <a:endParaRPr lang="tr-TR" sz="2800" dirty="0" smtClean="0"/>
          </a:p>
        </p:txBody>
      </p:sp>
      <p:sp>
        <p:nvSpPr>
          <p:cNvPr id="2" name="Sağ Ok 1"/>
          <p:cNvSpPr/>
          <p:nvPr/>
        </p:nvSpPr>
        <p:spPr>
          <a:xfrm>
            <a:off x="7337501" y="5307981"/>
            <a:ext cx="401445" cy="334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Ticari ilişkide bulunan kişilere güvenli bir aracılık hizmeti sağlar.</a:t>
            </a:r>
          </a:p>
          <a:p>
            <a:r>
              <a:rPr lang="tr-TR" sz="2800" dirty="0" smtClean="0"/>
              <a:t>	Birbirleri hakkında bilgisi olmayan kişiler bu tür güvenilir aracılık hizmeti aracılığıyla ticaret yapabilir.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Ayrıca: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Fatura tahsilatı ve ödemesi/ kiralık kasa/ ticari senet tahsili/ para ve sermaye araçları alım satımı/ kıymetli maden alım satımı/ döviz ve efektif alım satımı/ telefon ve internet bankacılığı/ portföy yönetimi/ finansal türev araçlarının alım satımı/ yatırım danışmanlığı/ finansal kiralama/ </a:t>
            </a:r>
            <a:r>
              <a:rPr lang="tr-TR" sz="2800" dirty="0" err="1" smtClean="0"/>
              <a:t>factoring</a:t>
            </a:r>
            <a:r>
              <a:rPr lang="tr-TR" sz="2800" dirty="0" smtClean="0"/>
              <a:t>-forfaiting gibi hizmetler sunar.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530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2. Yatırım Bankaları:</a:t>
            </a:r>
          </a:p>
          <a:p>
            <a:r>
              <a:rPr lang="tr-TR" sz="2800" dirty="0" smtClean="0"/>
              <a:t>Şirketlerin menkul kıymet ihracı sırasında onlara danışmanlık yapan, ihraç edilen menkul kıymetlerin satışına aracılık eden banka</a:t>
            </a:r>
          </a:p>
          <a:p>
            <a:r>
              <a:rPr lang="tr-TR" sz="2800" dirty="0" smtClean="0"/>
              <a:t>« mevduat toplayarak kredi </a:t>
            </a:r>
            <a:r>
              <a:rPr lang="tr-TR" sz="2800" u="sng" dirty="0" smtClean="0"/>
              <a:t>vermezler</a:t>
            </a:r>
            <a:r>
              <a:rPr lang="tr-TR" sz="2800" dirty="0" smtClean="0"/>
              <a:t> »</a:t>
            </a:r>
          </a:p>
          <a:p>
            <a:r>
              <a:rPr lang="tr-TR" sz="2800" dirty="0" smtClean="0"/>
              <a:t>Özellikle sermaye piyasasının gelişmiş olduğu ülkelerde faaliyet gösterir.</a:t>
            </a:r>
          </a:p>
          <a:p>
            <a:r>
              <a:rPr lang="tr-TR" sz="2800" dirty="0" smtClean="0"/>
              <a:t>Şirketlerin arz ettiği menkul kıymetlerin halka satışını gerçekleştirir.</a:t>
            </a:r>
          </a:p>
          <a:p>
            <a:endParaRPr lang="tr-TR" sz="2800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43674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Banka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92500"/>
          </a:bodyPr>
          <a:lstStyle/>
          <a:p>
            <a:r>
              <a:rPr lang="tr-TR" sz="2800" dirty="0" smtClean="0"/>
              <a:t>3. Kalkınma Bankaları:</a:t>
            </a:r>
          </a:p>
          <a:p>
            <a:r>
              <a:rPr lang="tr-TR" sz="2800" dirty="0" smtClean="0"/>
              <a:t>Sermaye piyasasının gelişmediği ülkelerde tasarruf sahiplerinin ellerindeki fonların sanayi ve ticaretin gelişmesine katkıda bulunacak yatırımlara transfer edilmesini sağlar.</a:t>
            </a:r>
          </a:p>
          <a:p>
            <a:r>
              <a:rPr lang="tr-TR" sz="2800" dirty="0" smtClean="0"/>
              <a:t>Devlet desteği ya da özel çabalarla kurulur.</a:t>
            </a:r>
          </a:p>
          <a:p>
            <a:r>
              <a:rPr lang="tr-TR" sz="2800" dirty="0" smtClean="0"/>
              <a:t>Sağladıkları fonları sanayi/ticaret/konut yapımında kullanırlar.</a:t>
            </a:r>
          </a:p>
          <a:p>
            <a:r>
              <a:rPr lang="tr-TR" sz="2800" dirty="0" smtClean="0"/>
              <a:t>Yatırım projelerine uzun vadeli fon aktarır ya da ortak olurlar.</a:t>
            </a:r>
          </a:p>
          <a:p>
            <a:r>
              <a:rPr lang="tr-TR" sz="2800" dirty="0" smtClean="0"/>
              <a:t>Yabancı sermayenin yatırımlara ortak olmasını sağlar.</a:t>
            </a:r>
          </a:p>
          <a:p>
            <a:r>
              <a:rPr lang="tr-TR" sz="2800" u="sng" dirty="0" smtClean="0"/>
              <a:t>Mevduat toplayamaz ancak menkul kıymet ihraç ederler.</a:t>
            </a:r>
          </a:p>
          <a:p>
            <a:r>
              <a:rPr lang="tr-TR" sz="2800" dirty="0" smtClean="0"/>
              <a:t>Hükümetten mali yardım alır/Uluslararası piyasadan kredi alır.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8755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429</Words>
  <Application>Microsoft Office PowerPoint</Application>
  <PresentationFormat>Geniş ekran</PresentationFormat>
  <Paragraphs>107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3</vt:lpstr>
      <vt:lpstr>Office Theme</vt:lpstr>
      <vt:lpstr>Dilim</vt:lpstr>
      <vt:lpstr>Banka ve Mali Kuruluşlar: banka</vt:lpstr>
      <vt:lpstr>Banka </vt:lpstr>
      <vt:lpstr>Banka </vt:lpstr>
      <vt:lpstr>Banka </vt:lpstr>
      <vt:lpstr>Banka </vt:lpstr>
      <vt:lpstr>Banka </vt:lpstr>
      <vt:lpstr>Banka </vt:lpstr>
      <vt:lpstr>Banka </vt:lpstr>
      <vt:lpstr>Banka </vt:lpstr>
      <vt:lpstr>Banka </vt:lpstr>
      <vt:lpstr>Banka </vt:lpstr>
      <vt:lpstr>Banka: Ticari Banka Bilançosu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Kuruluşlar: banka</dc:title>
  <dc:creator>özlem genç</dc:creator>
  <cp:lastModifiedBy>ÖZLEM GENÇ</cp:lastModifiedBy>
  <cp:revision>12</cp:revision>
  <dcterms:created xsi:type="dcterms:W3CDTF">2018-02-06T01:12:55Z</dcterms:created>
  <dcterms:modified xsi:type="dcterms:W3CDTF">2018-02-12T13:51:59Z</dcterms:modified>
</cp:coreProperties>
</file>