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68" r:id="rId4"/>
    <p:sldId id="669" r:id="rId5"/>
    <p:sldId id="670" r:id="rId6"/>
    <p:sldId id="671" r:id="rId7"/>
    <p:sldId id="672" r:id="rId8"/>
    <p:sldId id="673" r:id="rId9"/>
    <p:sldId id="674" r:id="rId10"/>
    <p:sldId id="675" r:id="rId11"/>
    <p:sldId id="676" r:id="rId12"/>
    <p:sldId id="677" r:id="rId13"/>
    <p:sldId id="678" r:id="rId14"/>
    <p:sldId id="679"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12.02.2020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2/12/2020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2/12/2020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2/12/2020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2/12/2020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2/12/2020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2/12/2020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2/12/2020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2/12/2020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2/12/2020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321982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2/12/2020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2/12/2020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2/12/2020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2/12/2020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2/12/2020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259080"/>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402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DEĞERLEME II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751115"/>
          </a:xfrm>
        </p:spPr>
        <p:txBody>
          <a:bodyPr anchor="t">
            <a:noAutofit/>
          </a:bodyPr>
          <a:lstStyle/>
          <a:p>
            <a:pPr algn="just"/>
            <a:r>
              <a:rPr lang="tr-TR" sz="1800" dirty="0"/>
              <a:t>Regresyon Eşitliğinin sonuçları (Dökmeci, Kıroğlu ve Özuş Araştırması)</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graphicFrame>
        <p:nvGraphicFramePr>
          <p:cNvPr id="6" name="Tablo 5">
            <a:extLst>
              <a:ext uri="{FF2B5EF4-FFF2-40B4-BE49-F238E27FC236}">
                <a16:creationId xmlns="" xmlns:a16="http://schemas.microsoft.com/office/drawing/2014/main" id="{EBE5B82D-1D84-477E-A781-4FE66A6E8646}"/>
              </a:ext>
            </a:extLst>
          </p:cNvPr>
          <p:cNvGraphicFramePr>
            <a:graphicFrameLocks noGrp="1"/>
          </p:cNvGraphicFramePr>
          <p:nvPr>
            <p:extLst>
              <p:ext uri="{D42A27DB-BD31-4B8C-83A1-F6EECF244321}">
                <p14:modId xmlns:p14="http://schemas.microsoft.com/office/powerpoint/2010/main" val="672946175"/>
              </p:ext>
            </p:extLst>
          </p:nvPr>
        </p:nvGraphicFramePr>
        <p:xfrm>
          <a:off x="310240" y="1902359"/>
          <a:ext cx="8507188" cy="3794760"/>
        </p:xfrm>
        <a:graphic>
          <a:graphicData uri="http://schemas.openxmlformats.org/drawingml/2006/table">
            <a:tbl>
              <a:tblPr firstRow="1" bandRow="1">
                <a:tableStyleId>{5940675A-B579-460E-94D1-54222C63F5DA}</a:tableStyleId>
              </a:tblPr>
              <a:tblGrid>
                <a:gridCol w="1891552">
                  <a:extLst>
                    <a:ext uri="{9D8B030D-6E8A-4147-A177-3AD203B41FA5}">
                      <a16:colId xmlns="" xmlns:a16="http://schemas.microsoft.com/office/drawing/2014/main" val="3067760125"/>
                    </a:ext>
                  </a:extLst>
                </a:gridCol>
                <a:gridCol w="1329888">
                  <a:extLst>
                    <a:ext uri="{9D8B030D-6E8A-4147-A177-3AD203B41FA5}">
                      <a16:colId xmlns="" xmlns:a16="http://schemas.microsoft.com/office/drawing/2014/main" val="284967813"/>
                    </a:ext>
                  </a:extLst>
                </a:gridCol>
                <a:gridCol w="1270342">
                  <a:extLst>
                    <a:ext uri="{9D8B030D-6E8A-4147-A177-3AD203B41FA5}">
                      <a16:colId xmlns="" xmlns:a16="http://schemas.microsoft.com/office/drawing/2014/main" val="4113392508"/>
                    </a:ext>
                  </a:extLst>
                </a:gridCol>
                <a:gridCol w="1179676">
                  <a:extLst>
                    <a:ext uri="{9D8B030D-6E8A-4147-A177-3AD203B41FA5}">
                      <a16:colId xmlns="" xmlns:a16="http://schemas.microsoft.com/office/drawing/2014/main" val="3330030356"/>
                    </a:ext>
                  </a:extLst>
                </a:gridCol>
                <a:gridCol w="1417865">
                  <a:extLst>
                    <a:ext uri="{9D8B030D-6E8A-4147-A177-3AD203B41FA5}">
                      <a16:colId xmlns="" xmlns:a16="http://schemas.microsoft.com/office/drawing/2014/main" val="3763282416"/>
                    </a:ext>
                  </a:extLst>
                </a:gridCol>
                <a:gridCol w="1417865">
                  <a:extLst>
                    <a:ext uri="{9D8B030D-6E8A-4147-A177-3AD203B41FA5}">
                      <a16:colId xmlns="" xmlns:a16="http://schemas.microsoft.com/office/drawing/2014/main" val="3191774415"/>
                    </a:ext>
                  </a:extLst>
                </a:gridCol>
              </a:tblGrid>
              <a:tr h="314960">
                <a:tc>
                  <a:txBody>
                    <a:bodyPr/>
                    <a:lstStyle/>
                    <a:p>
                      <a:endParaRPr lang="tr-TR" sz="1500" dirty="0"/>
                    </a:p>
                  </a:txBody>
                  <a:tcPr marL="68580" marR="68580"/>
                </a:tc>
                <a:tc gridSpan="2">
                  <a:txBody>
                    <a:bodyPr/>
                    <a:lstStyle/>
                    <a:p>
                      <a:r>
                        <a:rPr lang="tr-TR" sz="1500" b="1" dirty="0"/>
                        <a:t>Değişken Katsayılar</a:t>
                      </a:r>
                    </a:p>
                  </a:txBody>
                  <a:tcPr marL="68580" marR="68580"/>
                </a:tc>
                <a:tc hMerge="1">
                  <a:txBody>
                    <a:bodyPr/>
                    <a:lstStyle/>
                    <a:p>
                      <a:endParaRPr lang="tr-TR" dirty="0"/>
                    </a:p>
                  </a:txBody>
                  <a:tcPr/>
                </a:tc>
                <a:tc gridSpan="3">
                  <a:txBody>
                    <a:bodyPr/>
                    <a:lstStyle/>
                    <a:p>
                      <a:r>
                        <a:rPr lang="tr-TR" sz="1500" b="1" dirty="0"/>
                        <a:t>Standart Katsayılar</a:t>
                      </a:r>
                    </a:p>
                  </a:txBody>
                  <a:tcPr marL="68580" marR="68580"/>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4026410484"/>
                  </a:ext>
                </a:extLst>
              </a:tr>
              <a:tr h="314960">
                <a:tc>
                  <a:txBody>
                    <a:bodyPr/>
                    <a:lstStyle/>
                    <a:p>
                      <a:endParaRPr lang="tr-TR" sz="1500" dirty="0"/>
                    </a:p>
                  </a:txBody>
                  <a:tcPr marL="68580" marR="68580"/>
                </a:tc>
                <a:tc>
                  <a:txBody>
                    <a:bodyPr/>
                    <a:lstStyle/>
                    <a:p>
                      <a:pPr algn="ctr"/>
                      <a:r>
                        <a:rPr lang="tr-TR" sz="1500" dirty="0"/>
                        <a:t>B</a:t>
                      </a:r>
                    </a:p>
                  </a:txBody>
                  <a:tcPr marL="68580" marR="68580" anchor="ctr"/>
                </a:tc>
                <a:tc>
                  <a:txBody>
                    <a:bodyPr/>
                    <a:lstStyle/>
                    <a:p>
                      <a:pPr algn="ctr"/>
                      <a:r>
                        <a:rPr lang="tr-TR" sz="1500" dirty="0"/>
                        <a:t>Standart Hata</a:t>
                      </a:r>
                    </a:p>
                  </a:txBody>
                  <a:tcPr marL="68580" marR="68580" anchor="ctr"/>
                </a:tc>
                <a:tc>
                  <a:txBody>
                    <a:bodyPr/>
                    <a:lstStyle/>
                    <a:p>
                      <a:pPr algn="ctr"/>
                      <a:r>
                        <a:rPr lang="tr-TR" sz="1500" dirty="0"/>
                        <a:t>Beta</a:t>
                      </a:r>
                    </a:p>
                  </a:txBody>
                  <a:tcPr marL="68580" marR="68580" anchor="ctr"/>
                </a:tc>
                <a:tc>
                  <a:txBody>
                    <a:bodyPr/>
                    <a:lstStyle/>
                    <a:p>
                      <a:pPr algn="ctr"/>
                      <a:r>
                        <a:rPr lang="tr-TR" sz="1500" dirty="0"/>
                        <a:t>t</a:t>
                      </a:r>
                    </a:p>
                  </a:txBody>
                  <a:tcPr marL="68580" marR="68580" anchor="ctr"/>
                </a:tc>
                <a:tc>
                  <a:txBody>
                    <a:bodyPr/>
                    <a:lstStyle/>
                    <a:p>
                      <a:pPr algn="ctr"/>
                      <a:r>
                        <a:rPr lang="tr-TR" sz="1500" dirty="0" err="1"/>
                        <a:t>Sig</a:t>
                      </a:r>
                      <a:r>
                        <a:rPr lang="tr-TR" sz="1500" dirty="0"/>
                        <a:t>.</a:t>
                      </a:r>
                    </a:p>
                  </a:txBody>
                  <a:tcPr marL="68580" marR="68580" anchor="ctr"/>
                </a:tc>
                <a:extLst>
                  <a:ext uri="{0D108BD9-81ED-4DB2-BD59-A6C34878D82A}">
                    <a16:rowId xmlns="" xmlns:a16="http://schemas.microsoft.com/office/drawing/2014/main" val="417086196"/>
                  </a:ext>
                </a:extLst>
              </a:tr>
              <a:tr h="314960">
                <a:tc>
                  <a:txBody>
                    <a:bodyPr/>
                    <a:lstStyle/>
                    <a:p>
                      <a:r>
                        <a:rPr lang="tr-TR" sz="1500" dirty="0"/>
                        <a:t>Sabit</a:t>
                      </a:r>
                    </a:p>
                  </a:txBody>
                  <a:tcPr marL="68580" marR="68580"/>
                </a:tc>
                <a:tc>
                  <a:txBody>
                    <a:bodyPr/>
                    <a:lstStyle/>
                    <a:p>
                      <a:pPr algn="ctr"/>
                      <a:r>
                        <a:rPr lang="tr-TR" sz="1500" dirty="0"/>
                        <a:t>3.483795368</a:t>
                      </a:r>
                    </a:p>
                  </a:txBody>
                  <a:tcPr marL="68580" marR="68580" anchor="ctr"/>
                </a:tc>
                <a:tc>
                  <a:txBody>
                    <a:bodyPr/>
                    <a:lstStyle/>
                    <a:p>
                      <a:pPr algn="ctr"/>
                      <a:r>
                        <a:rPr lang="tr-TR" sz="1500" dirty="0"/>
                        <a:t>0.0154183815</a:t>
                      </a:r>
                    </a:p>
                  </a:txBody>
                  <a:tcPr marL="68580" marR="68580" anchor="ctr"/>
                </a:tc>
                <a:tc>
                  <a:txBody>
                    <a:bodyPr/>
                    <a:lstStyle/>
                    <a:p>
                      <a:pPr algn="ctr"/>
                      <a:endParaRPr lang="tr-TR" sz="1500" dirty="0"/>
                    </a:p>
                  </a:txBody>
                  <a:tcPr marL="68580" marR="68580" anchor="ctr"/>
                </a:tc>
                <a:tc>
                  <a:txBody>
                    <a:bodyPr/>
                    <a:lstStyle/>
                    <a:p>
                      <a:pPr algn="ctr"/>
                      <a:r>
                        <a:rPr lang="tr-TR" sz="1500" dirty="0"/>
                        <a:t>22.59507833</a:t>
                      </a:r>
                    </a:p>
                  </a:txBody>
                  <a:tcPr marL="68580" marR="68580" anchor="ctr"/>
                </a:tc>
                <a:tc>
                  <a:txBody>
                    <a:bodyPr/>
                    <a:lstStyle/>
                    <a:p>
                      <a:pPr algn="ctr"/>
                      <a:r>
                        <a:rPr lang="tr-TR" sz="1500" dirty="0"/>
                        <a:t>2.562E-57</a:t>
                      </a:r>
                    </a:p>
                  </a:txBody>
                  <a:tcPr marL="68580" marR="68580" anchor="ctr"/>
                </a:tc>
                <a:extLst>
                  <a:ext uri="{0D108BD9-81ED-4DB2-BD59-A6C34878D82A}">
                    <a16:rowId xmlns="" xmlns:a16="http://schemas.microsoft.com/office/drawing/2014/main" val="46668514"/>
                  </a:ext>
                </a:extLst>
              </a:tr>
              <a:tr h="538480">
                <a:tc>
                  <a:txBody>
                    <a:bodyPr/>
                    <a:lstStyle/>
                    <a:p>
                      <a:r>
                        <a:rPr lang="tr-TR" sz="1500" dirty="0"/>
                        <a:t>Deniz Manzarası Genişliği</a:t>
                      </a:r>
                    </a:p>
                  </a:txBody>
                  <a:tcPr marL="68580" marR="68580"/>
                </a:tc>
                <a:tc>
                  <a:txBody>
                    <a:bodyPr/>
                    <a:lstStyle/>
                    <a:p>
                      <a:pPr algn="ctr"/>
                      <a:r>
                        <a:rPr lang="tr-TR" sz="1500" dirty="0"/>
                        <a:t>0.101462071</a:t>
                      </a:r>
                    </a:p>
                  </a:txBody>
                  <a:tcPr marL="68580" marR="68580" anchor="ctr"/>
                </a:tc>
                <a:tc>
                  <a:txBody>
                    <a:bodyPr/>
                    <a:lstStyle/>
                    <a:p>
                      <a:pPr algn="ctr"/>
                      <a:r>
                        <a:rPr lang="tr-TR" sz="1500" dirty="0"/>
                        <a:t>0.012646547</a:t>
                      </a:r>
                    </a:p>
                  </a:txBody>
                  <a:tcPr marL="68580" marR="68580" anchor="ctr"/>
                </a:tc>
                <a:tc>
                  <a:txBody>
                    <a:bodyPr/>
                    <a:lstStyle/>
                    <a:p>
                      <a:pPr algn="ctr"/>
                      <a:r>
                        <a:rPr lang="tr-TR" sz="1500" dirty="0"/>
                        <a:t>0.41691047</a:t>
                      </a:r>
                    </a:p>
                  </a:txBody>
                  <a:tcPr marL="68580" marR="68580" anchor="ctr"/>
                </a:tc>
                <a:tc>
                  <a:txBody>
                    <a:bodyPr/>
                    <a:lstStyle/>
                    <a:p>
                      <a:pPr algn="ctr"/>
                      <a:r>
                        <a:rPr lang="tr-TR" sz="1500" dirty="0"/>
                        <a:t>8.022907232</a:t>
                      </a:r>
                    </a:p>
                  </a:txBody>
                  <a:tcPr marL="68580" marR="68580" anchor="ctr"/>
                </a:tc>
                <a:tc>
                  <a:txBody>
                    <a:bodyPr/>
                    <a:lstStyle/>
                    <a:p>
                      <a:pPr algn="ctr"/>
                      <a:r>
                        <a:rPr lang="tr-TR" sz="1500" dirty="0"/>
                        <a:t>8.125E-14</a:t>
                      </a:r>
                    </a:p>
                  </a:txBody>
                  <a:tcPr marL="68580" marR="68580" anchor="ctr"/>
                </a:tc>
                <a:extLst>
                  <a:ext uri="{0D108BD9-81ED-4DB2-BD59-A6C34878D82A}">
                    <a16:rowId xmlns="" xmlns:a16="http://schemas.microsoft.com/office/drawing/2014/main" val="420441639"/>
                  </a:ext>
                </a:extLst>
              </a:tr>
              <a:tr h="538480">
                <a:tc>
                  <a:txBody>
                    <a:bodyPr/>
                    <a:lstStyle/>
                    <a:p>
                      <a:r>
                        <a:rPr lang="tr-TR" sz="1500" dirty="0"/>
                        <a:t>Binadaki Boş Daire Sayısı</a:t>
                      </a:r>
                    </a:p>
                  </a:txBody>
                  <a:tcPr marL="68580" marR="68580"/>
                </a:tc>
                <a:tc>
                  <a:txBody>
                    <a:bodyPr/>
                    <a:lstStyle/>
                    <a:p>
                      <a:pPr algn="ctr"/>
                      <a:r>
                        <a:rPr lang="tr-TR" sz="1500" dirty="0"/>
                        <a:t>0.040547616</a:t>
                      </a:r>
                    </a:p>
                  </a:txBody>
                  <a:tcPr marL="68580" marR="68580" anchor="ctr"/>
                </a:tc>
                <a:tc>
                  <a:txBody>
                    <a:bodyPr/>
                    <a:lstStyle/>
                    <a:p>
                      <a:pPr algn="ctr"/>
                      <a:r>
                        <a:rPr lang="tr-TR" sz="1500" dirty="0"/>
                        <a:t>0.007371848</a:t>
                      </a:r>
                    </a:p>
                  </a:txBody>
                  <a:tcPr marL="68580" marR="68580" anchor="ctr"/>
                </a:tc>
                <a:tc>
                  <a:txBody>
                    <a:bodyPr/>
                    <a:lstStyle/>
                    <a:p>
                      <a:pPr algn="ctr"/>
                      <a:r>
                        <a:rPr lang="tr-TR" sz="1500" dirty="0"/>
                        <a:t>0.281463589</a:t>
                      </a:r>
                    </a:p>
                  </a:txBody>
                  <a:tcPr marL="68580" marR="68580" anchor="ctr"/>
                </a:tc>
                <a:tc>
                  <a:txBody>
                    <a:bodyPr/>
                    <a:lstStyle/>
                    <a:p>
                      <a:pPr algn="ctr"/>
                      <a:r>
                        <a:rPr lang="tr-TR" sz="1500" dirty="0"/>
                        <a:t>5.500332554</a:t>
                      </a:r>
                    </a:p>
                  </a:txBody>
                  <a:tcPr marL="68580" marR="68580" anchor="ctr"/>
                </a:tc>
                <a:tc>
                  <a:txBody>
                    <a:bodyPr/>
                    <a:lstStyle/>
                    <a:p>
                      <a:pPr algn="ctr"/>
                      <a:r>
                        <a:rPr lang="tr-TR" sz="1500" dirty="0"/>
                        <a:t>1.133E-07</a:t>
                      </a:r>
                    </a:p>
                  </a:txBody>
                  <a:tcPr marL="68580" marR="68580" anchor="ctr"/>
                </a:tc>
                <a:extLst>
                  <a:ext uri="{0D108BD9-81ED-4DB2-BD59-A6C34878D82A}">
                    <a16:rowId xmlns="" xmlns:a16="http://schemas.microsoft.com/office/drawing/2014/main" val="2365922393"/>
                  </a:ext>
                </a:extLst>
              </a:tr>
              <a:tr h="314960">
                <a:tc>
                  <a:txBody>
                    <a:bodyPr/>
                    <a:lstStyle/>
                    <a:p>
                      <a:r>
                        <a:rPr lang="tr-TR" sz="1500" dirty="0"/>
                        <a:t>Bina Yapı Tipi</a:t>
                      </a:r>
                    </a:p>
                  </a:txBody>
                  <a:tcPr marL="68580" marR="68580"/>
                </a:tc>
                <a:tc>
                  <a:txBody>
                    <a:bodyPr/>
                    <a:lstStyle/>
                    <a:p>
                      <a:pPr algn="ctr"/>
                      <a:r>
                        <a:rPr lang="tr-TR" sz="1500" dirty="0"/>
                        <a:t>-0.376243208</a:t>
                      </a:r>
                    </a:p>
                  </a:txBody>
                  <a:tcPr marL="68580" marR="68580" anchor="ctr"/>
                </a:tc>
                <a:tc>
                  <a:txBody>
                    <a:bodyPr/>
                    <a:lstStyle/>
                    <a:p>
                      <a:pPr algn="ctr"/>
                      <a:r>
                        <a:rPr lang="tr-TR" sz="1500" dirty="0"/>
                        <a:t>0.064977024</a:t>
                      </a:r>
                    </a:p>
                  </a:txBody>
                  <a:tcPr marL="68580" marR="68580" anchor="ctr"/>
                </a:tc>
                <a:tc>
                  <a:txBody>
                    <a:bodyPr/>
                    <a:lstStyle/>
                    <a:p>
                      <a:pPr algn="ctr"/>
                      <a:r>
                        <a:rPr lang="tr-TR" sz="1500" dirty="0"/>
                        <a:t>-0.305177404</a:t>
                      </a:r>
                    </a:p>
                  </a:txBody>
                  <a:tcPr marL="68580" marR="68580" anchor="ctr"/>
                </a:tc>
                <a:tc>
                  <a:txBody>
                    <a:bodyPr/>
                    <a:lstStyle/>
                    <a:p>
                      <a:pPr algn="ctr"/>
                      <a:r>
                        <a:rPr lang="tr-TR" sz="1500" dirty="0"/>
                        <a:t>-5.790403787</a:t>
                      </a:r>
                    </a:p>
                  </a:txBody>
                  <a:tcPr marL="68580" marR="68580" anchor="ctr"/>
                </a:tc>
                <a:tc>
                  <a:txBody>
                    <a:bodyPr/>
                    <a:lstStyle/>
                    <a:p>
                      <a:pPr algn="ctr"/>
                      <a:r>
                        <a:rPr lang="tr-TR" sz="1500" dirty="0"/>
                        <a:t>2.639E-08</a:t>
                      </a:r>
                    </a:p>
                  </a:txBody>
                  <a:tcPr marL="68580" marR="68580" anchor="ctr"/>
                </a:tc>
                <a:extLst>
                  <a:ext uri="{0D108BD9-81ED-4DB2-BD59-A6C34878D82A}">
                    <a16:rowId xmlns="" xmlns:a16="http://schemas.microsoft.com/office/drawing/2014/main" val="3671387644"/>
                  </a:ext>
                </a:extLst>
              </a:tr>
              <a:tr h="538480">
                <a:tc>
                  <a:txBody>
                    <a:bodyPr/>
                    <a:lstStyle/>
                    <a:p>
                      <a:r>
                        <a:rPr lang="tr-TR" sz="1500" dirty="0"/>
                        <a:t>Sanayi Tesislerine Uzaklık</a:t>
                      </a:r>
                    </a:p>
                  </a:txBody>
                  <a:tcPr marL="68580" marR="68580"/>
                </a:tc>
                <a:tc>
                  <a:txBody>
                    <a:bodyPr/>
                    <a:lstStyle/>
                    <a:p>
                      <a:pPr algn="ctr"/>
                      <a:r>
                        <a:rPr lang="tr-TR" sz="1500" dirty="0"/>
                        <a:t>-0.277361921</a:t>
                      </a:r>
                    </a:p>
                  </a:txBody>
                  <a:tcPr marL="68580" marR="68580" anchor="ctr"/>
                </a:tc>
                <a:tc>
                  <a:txBody>
                    <a:bodyPr/>
                    <a:lstStyle/>
                    <a:p>
                      <a:pPr algn="ctr"/>
                      <a:r>
                        <a:rPr lang="tr-TR" sz="1500" dirty="0"/>
                        <a:t>0.062604092</a:t>
                      </a:r>
                    </a:p>
                  </a:txBody>
                  <a:tcPr marL="68580" marR="68580" anchor="ctr"/>
                </a:tc>
                <a:tc>
                  <a:txBody>
                    <a:bodyPr/>
                    <a:lstStyle/>
                    <a:p>
                      <a:pPr algn="ctr"/>
                      <a:r>
                        <a:rPr lang="tr-TR" sz="1500" dirty="0"/>
                        <a:t>-0.224973074</a:t>
                      </a:r>
                    </a:p>
                  </a:txBody>
                  <a:tcPr marL="68580" marR="68580" anchor="ctr"/>
                </a:tc>
                <a:tc>
                  <a:txBody>
                    <a:bodyPr/>
                    <a:lstStyle/>
                    <a:p>
                      <a:pPr algn="ctr"/>
                      <a:r>
                        <a:rPr lang="tr-TR" sz="1500" dirty="0"/>
                        <a:t>-4.430412027</a:t>
                      </a:r>
                    </a:p>
                  </a:txBody>
                  <a:tcPr marL="68580" marR="68580" anchor="ctr"/>
                </a:tc>
                <a:tc>
                  <a:txBody>
                    <a:bodyPr/>
                    <a:lstStyle/>
                    <a:p>
                      <a:pPr algn="ctr"/>
                      <a:r>
                        <a:rPr lang="tr-TR" sz="1500" dirty="0"/>
                        <a:t>1.537E-05</a:t>
                      </a:r>
                    </a:p>
                  </a:txBody>
                  <a:tcPr marL="68580" marR="68580" anchor="ctr"/>
                </a:tc>
                <a:extLst>
                  <a:ext uri="{0D108BD9-81ED-4DB2-BD59-A6C34878D82A}">
                    <a16:rowId xmlns="" xmlns:a16="http://schemas.microsoft.com/office/drawing/2014/main" val="2779357132"/>
                  </a:ext>
                </a:extLst>
              </a:tr>
              <a:tr h="314960">
                <a:tc>
                  <a:txBody>
                    <a:bodyPr/>
                    <a:lstStyle/>
                    <a:p>
                      <a:r>
                        <a:rPr lang="tr-TR" sz="1500" dirty="0"/>
                        <a:t>Bina Kat Sayısı</a:t>
                      </a:r>
                    </a:p>
                  </a:txBody>
                  <a:tcPr marL="68580" marR="68580"/>
                </a:tc>
                <a:tc>
                  <a:txBody>
                    <a:bodyPr/>
                    <a:lstStyle/>
                    <a:p>
                      <a:pPr algn="ctr"/>
                      <a:r>
                        <a:rPr lang="tr-TR" sz="1500" dirty="0"/>
                        <a:t>0.038204754</a:t>
                      </a:r>
                    </a:p>
                  </a:txBody>
                  <a:tcPr marL="68580" marR="68580" anchor="ctr"/>
                </a:tc>
                <a:tc>
                  <a:txBody>
                    <a:bodyPr/>
                    <a:lstStyle/>
                    <a:p>
                      <a:pPr algn="ctr"/>
                      <a:r>
                        <a:rPr lang="tr-TR" sz="1500" dirty="0"/>
                        <a:t>0.012832985</a:t>
                      </a:r>
                    </a:p>
                  </a:txBody>
                  <a:tcPr marL="68580" marR="68580" anchor="ctr"/>
                </a:tc>
                <a:tc>
                  <a:txBody>
                    <a:bodyPr/>
                    <a:lstStyle/>
                    <a:p>
                      <a:pPr algn="ctr"/>
                      <a:r>
                        <a:rPr lang="tr-TR" sz="1500" dirty="0"/>
                        <a:t>0.161778742</a:t>
                      </a:r>
                    </a:p>
                  </a:txBody>
                  <a:tcPr marL="68580" marR="68580" anchor="ctr"/>
                </a:tc>
                <a:tc>
                  <a:txBody>
                    <a:bodyPr/>
                    <a:lstStyle/>
                    <a:p>
                      <a:pPr algn="ctr"/>
                      <a:r>
                        <a:rPr lang="tr-TR" sz="1500" dirty="0"/>
                        <a:t>2.977074637</a:t>
                      </a:r>
                    </a:p>
                  </a:txBody>
                  <a:tcPr marL="68580" marR="68580" anchor="ctr"/>
                </a:tc>
                <a:tc>
                  <a:txBody>
                    <a:bodyPr/>
                    <a:lstStyle/>
                    <a:p>
                      <a:pPr algn="ctr"/>
                      <a:r>
                        <a:rPr lang="tr-TR" sz="1500" dirty="0"/>
                        <a:t>0.003264</a:t>
                      </a:r>
                    </a:p>
                  </a:txBody>
                  <a:tcPr marL="68580" marR="68580" anchor="ctr"/>
                </a:tc>
                <a:extLst>
                  <a:ext uri="{0D108BD9-81ED-4DB2-BD59-A6C34878D82A}">
                    <a16:rowId xmlns="" xmlns:a16="http://schemas.microsoft.com/office/drawing/2014/main" val="3169403890"/>
                  </a:ext>
                </a:extLst>
              </a:tr>
              <a:tr h="314960">
                <a:tc>
                  <a:txBody>
                    <a:bodyPr/>
                    <a:lstStyle/>
                    <a:p>
                      <a:r>
                        <a:rPr lang="tr-TR" sz="1500" dirty="0"/>
                        <a:t>Isı İzolasyon Varlığı</a:t>
                      </a:r>
                    </a:p>
                  </a:txBody>
                  <a:tcPr marL="68580" marR="68580"/>
                </a:tc>
                <a:tc>
                  <a:txBody>
                    <a:bodyPr/>
                    <a:lstStyle/>
                    <a:p>
                      <a:pPr algn="ctr"/>
                      <a:r>
                        <a:rPr lang="tr-TR" sz="1500" dirty="0"/>
                        <a:t>0.092883857</a:t>
                      </a:r>
                    </a:p>
                  </a:txBody>
                  <a:tcPr marL="68580" marR="68580" anchor="ctr"/>
                </a:tc>
                <a:tc>
                  <a:txBody>
                    <a:bodyPr/>
                    <a:lstStyle/>
                    <a:p>
                      <a:pPr algn="ctr"/>
                      <a:r>
                        <a:rPr lang="tr-TR" sz="1500" dirty="0"/>
                        <a:t>0.040692078</a:t>
                      </a:r>
                    </a:p>
                  </a:txBody>
                  <a:tcPr marL="68580" marR="68580" anchor="ctr"/>
                </a:tc>
                <a:tc>
                  <a:txBody>
                    <a:bodyPr/>
                    <a:lstStyle/>
                    <a:p>
                      <a:pPr algn="ctr"/>
                      <a:r>
                        <a:rPr lang="tr-TR" sz="1500" dirty="0"/>
                        <a:t>0.119089966</a:t>
                      </a:r>
                    </a:p>
                  </a:txBody>
                  <a:tcPr marL="68580" marR="68580" anchor="ctr"/>
                </a:tc>
                <a:tc>
                  <a:txBody>
                    <a:bodyPr/>
                    <a:lstStyle/>
                    <a:p>
                      <a:pPr algn="ctr"/>
                      <a:r>
                        <a:rPr lang="tr-TR" sz="1500" dirty="0"/>
                        <a:t>2.282602929</a:t>
                      </a:r>
                    </a:p>
                  </a:txBody>
                  <a:tcPr marL="68580" marR="68580" anchor="ctr"/>
                </a:tc>
                <a:tc>
                  <a:txBody>
                    <a:bodyPr/>
                    <a:lstStyle/>
                    <a:p>
                      <a:pPr algn="ctr"/>
                      <a:r>
                        <a:rPr lang="tr-TR" sz="1500" dirty="0"/>
                        <a:t>0.0234899</a:t>
                      </a:r>
                    </a:p>
                  </a:txBody>
                  <a:tcPr marL="68580" marR="68580" anchor="ctr"/>
                </a:tc>
                <a:extLst>
                  <a:ext uri="{0D108BD9-81ED-4DB2-BD59-A6C34878D82A}">
                    <a16:rowId xmlns="" xmlns:a16="http://schemas.microsoft.com/office/drawing/2014/main" val="1141188966"/>
                  </a:ext>
                </a:extLst>
              </a:tr>
            </a:tbl>
          </a:graphicData>
        </a:graphic>
      </p:graphicFrame>
    </p:spTree>
    <p:extLst>
      <p:ext uri="{BB962C8B-B14F-4D97-AF65-F5344CB8AC3E}">
        <p14:creationId xmlns:p14="http://schemas.microsoft.com/office/powerpoint/2010/main" val="2877812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Etki derecelerine göre, inceleme bölgesinde konut satış fiyatlarında etkili olan faktörler sırası ile ele alınırsa;</a:t>
            </a:r>
          </a:p>
          <a:p>
            <a:pPr algn="just"/>
            <a:r>
              <a:rPr lang="tr-TR" sz="1800" dirty="0"/>
              <a:t>İnceleme bölgesinde konut satış fiyatları üzerinde etki derecesi en yüksek olan faktör deniz manzarasıdır.</a:t>
            </a:r>
          </a:p>
          <a:p>
            <a:pPr algn="just"/>
            <a:r>
              <a:rPr lang="tr-TR" sz="1800" dirty="0"/>
              <a:t>Bölgenin konumu ve eğimli yapısı nedeniyle geniş bir manzara açısına sahip olması, bölgede hareketli bir konut pazarının mevcut olmasında etkili rol oynamış ve fiyatların tespitinde en önemli faktör haline gelmiştir.</a:t>
            </a:r>
          </a:p>
          <a:p>
            <a:pPr algn="just"/>
            <a:r>
              <a:rPr lang="tr-TR" sz="1800" dirty="0"/>
              <a:t>Konutun deniz manzarası açısının genişlemesi konut satış fiyatını artırır.</a:t>
            </a:r>
          </a:p>
          <a:p>
            <a:pPr algn="just"/>
            <a:r>
              <a:rPr lang="tr-TR" sz="1800" dirty="0"/>
              <a:t>Konut satış fiyatlarında deniz manzarasından sonra etkili olan ikinci faktör binanın yapı tipidir.</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spTree>
    <p:extLst>
      <p:ext uri="{BB962C8B-B14F-4D97-AF65-F5344CB8AC3E}">
        <p14:creationId xmlns:p14="http://schemas.microsoft.com/office/powerpoint/2010/main" val="100906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marL="0" indent="0" algn="ctr">
              <a:buNone/>
            </a:pPr>
            <a:r>
              <a:rPr lang="tr-TR" sz="1800" b="1" dirty="0" smtClean="0"/>
              <a:t>Kaynaklar</a:t>
            </a:r>
          </a:p>
          <a:p>
            <a:pPr algn="just"/>
            <a:endParaRPr lang="tr-TR" sz="1400" dirty="0" smtClean="0"/>
          </a:p>
          <a:p>
            <a:pPr algn="just"/>
            <a:r>
              <a:rPr lang="tr-TR" sz="1400" dirty="0" err="1" smtClean="0"/>
              <a:t>Tanrıvermiş</a:t>
            </a:r>
            <a:r>
              <a:rPr lang="tr-TR" sz="1400" dirty="0"/>
              <a:t>, H. 2017. Gayrimenkul Değerleme Esasları. SPL Sermaye Piyasası Lisanslama Sicil ve Eğitim Kuruluşu, Lisanslama Sınavları Çalışma Kitapları Ders Kodu: 1014 (Konut Değerleme Sınavı, Gayrimenkul Değerleme Sınavı), Ankara</a:t>
            </a:r>
            <a:r>
              <a:rPr lang="tr-TR" sz="1400" dirty="0" smtClean="0"/>
              <a:t>.</a:t>
            </a:r>
          </a:p>
          <a:p>
            <a:pPr algn="just"/>
            <a:endParaRPr lang="tr-TR" sz="1400" dirty="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4054361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sp>
        <p:nvSpPr>
          <p:cNvPr id="6" name="Dikdörtgen 13"/>
          <p:cNvSpPr/>
          <p:nvPr/>
        </p:nvSpPr>
        <p:spPr>
          <a:xfrm>
            <a:off x="604562" y="1453498"/>
            <a:ext cx="8137603" cy="3448636"/>
          </a:xfrm>
          <a:prstGeom prst="rect">
            <a:avLst/>
          </a:prstGeom>
        </p:spPr>
        <p:txBody>
          <a:bodyPr wrap="square" lIns="68580" tIns="34290" rIns="68580" bIns="34290">
            <a:spAutoFit/>
          </a:bodyPr>
          <a:lstStyle/>
          <a:p>
            <a:pPr marL="0" lvl="1" algn="ctr">
              <a:spcBef>
                <a:spcPct val="20000"/>
              </a:spcBef>
              <a:buClr>
                <a:schemeClr val="accent1"/>
              </a:buClr>
            </a:pPr>
            <a:r>
              <a:rPr lang="tr-TR" sz="2400" b="1" dirty="0"/>
              <a:t>GGY 402</a:t>
            </a:r>
          </a:p>
          <a:p>
            <a:pPr marL="0" lvl="1" algn="ctr">
              <a:spcBef>
                <a:spcPct val="20000"/>
              </a:spcBef>
              <a:buClr>
                <a:schemeClr val="accent1"/>
              </a:buClr>
            </a:pPr>
            <a:r>
              <a:rPr lang="tr-TR" sz="2400" b="1" dirty="0"/>
              <a:t>GAYRİMENKUL VE VARLIK DEĞERLEME II</a:t>
            </a:r>
          </a:p>
          <a:p>
            <a:pPr marL="0" lvl="1" algn="ctr">
              <a:spcBef>
                <a:spcPct val="20000"/>
              </a:spcBef>
              <a:buClr>
                <a:schemeClr val="accent1"/>
              </a:buClr>
            </a:pPr>
            <a:r>
              <a:rPr lang="tr-TR" sz="2400" b="1" dirty="0"/>
              <a:t>	</a:t>
            </a:r>
            <a:endParaRPr lang="tr-TR" sz="2400" b="1" dirty="0">
              <a:solidFill>
                <a:schemeClr val="tx2"/>
              </a:solidFill>
            </a:endParaRPr>
          </a:p>
          <a:p>
            <a:pPr marL="0" lvl="1" algn="ctr">
              <a:spcBef>
                <a:spcPct val="20000"/>
              </a:spcBef>
              <a:buClr>
                <a:schemeClr val="accent1"/>
              </a:buClr>
            </a:pPr>
            <a:r>
              <a:rPr lang="tr-TR" sz="2400" b="1" dirty="0">
                <a:solidFill>
                  <a:schemeClr val="tx2"/>
                </a:solidFill>
              </a:rPr>
              <a:t>5. HAFTA</a:t>
            </a:r>
          </a:p>
          <a:p>
            <a:pPr marL="0" lvl="1" algn="ctr">
              <a:spcBef>
                <a:spcPct val="20000"/>
              </a:spcBef>
              <a:buClr>
                <a:schemeClr val="accent1"/>
              </a:buClr>
            </a:pPr>
            <a:r>
              <a:rPr lang="tr-TR" sz="2100" b="1" dirty="0"/>
              <a:t>Kantitatif (</a:t>
            </a:r>
            <a:r>
              <a:rPr lang="tr-TR" sz="2100" b="1" dirty="0" err="1"/>
              <a:t>Stokastik</a:t>
            </a:r>
            <a:r>
              <a:rPr lang="tr-TR" sz="2100" b="1" dirty="0"/>
              <a:t>) Değerleme Yöntemleri: Çoklu Regresyon Analizi, Hedonik Değerleme Modeli ve Uygulamaları, Nominal Değerleme, İleri Değerleme Yöntemleri: Yapay Sinir Ağları, Bulanık Mantık ve </a:t>
            </a:r>
            <a:r>
              <a:rPr lang="tr-TR" sz="2100" b="1" dirty="0" err="1"/>
              <a:t>Konumsal</a:t>
            </a:r>
            <a:r>
              <a:rPr lang="tr-TR" sz="2100" b="1" dirty="0"/>
              <a:t> Veri Analizi, Taşınmaz Değer Endekslerinin Tespiti ve Güncellemesi</a:t>
            </a:r>
            <a:endParaRPr lang="en-US" sz="2100" b="1" dirty="0"/>
          </a:p>
        </p:txBody>
      </p:sp>
    </p:spTree>
    <p:extLst>
      <p:ext uri="{BB962C8B-B14F-4D97-AF65-F5344CB8AC3E}">
        <p14:creationId xmlns:p14="http://schemas.microsoft.com/office/powerpoint/2010/main" val="2763451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İstatistiki (kantitatif) değerlemenin esası, taşınmaz değeri ve taşınmaz kriterleri arasındaki sayısal ya da oransal bağıntılar ile matematiksel modeller oluşturmaktır.</a:t>
            </a:r>
          </a:p>
          <a:p>
            <a:pPr algn="just"/>
            <a:r>
              <a:rPr lang="tr-TR" sz="1800" dirty="0"/>
              <a:t>Matematiksel bağıntılar oluşturulurken farklı yaklaşımlar kullanılabilir. Özellikle çoklu regresyon, nominal yöntem ve hedonik yaklaşımı sıklıkla </a:t>
            </a:r>
            <a:r>
              <a:rPr lang="tr-TR" sz="1800" dirty="0" smtClean="0"/>
              <a:t>kullanılır (</a:t>
            </a:r>
            <a:r>
              <a:rPr lang="tr-TR" sz="1800" dirty="0" err="1" smtClean="0"/>
              <a:t>Tanrıvermiş</a:t>
            </a:r>
            <a:r>
              <a:rPr lang="tr-TR" sz="1800" dirty="0" smtClean="0"/>
              <a:t>, 2017).</a:t>
            </a:r>
            <a:endParaRPr lang="tr-TR" sz="1800" dirty="0"/>
          </a:p>
          <a:p>
            <a:pPr algn="just"/>
            <a:r>
              <a:rPr lang="tr-TR" sz="1800" dirty="0"/>
              <a:t>Taşınmazların (satış) değerlerini etkileyen faktörlerin analizine dayanan değerleme eşitliği tahmin edilebilir. Bu amaçla:</a:t>
            </a:r>
          </a:p>
          <a:p>
            <a:pPr marL="441325" indent="-261938" algn="just">
              <a:buFont typeface="Wingdings" panose="05000000000000000000" pitchFamily="2" charset="2"/>
              <a:buChar char="ü"/>
            </a:pPr>
            <a:r>
              <a:rPr lang="tr-TR" sz="1800" dirty="0"/>
              <a:t>Çoklu regresyon analizi,</a:t>
            </a:r>
          </a:p>
          <a:p>
            <a:pPr marL="441325" indent="-261938" algn="just">
              <a:buFont typeface="Wingdings" panose="05000000000000000000" pitchFamily="2" charset="2"/>
              <a:buChar char="ü"/>
            </a:pPr>
            <a:r>
              <a:rPr lang="tr-TR" sz="1800" dirty="0"/>
              <a:t>Hedonik değerleme modeli,</a:t>
            </a:r>
          </a:p>
          <a:p>
            <a:pPr marL="441325" indent="-261938" algn="just">
              <a:buFont typeface="Wingdings" panose="05000000000000000000" pitchFamily="2" charset="2"/>
              <a:buChar char="ü"/>
            </a:pPr>
            <a:r>
              <a:rPr lang="tr-TR" sz="1800" dirty="0"/>
              <a:t>Nominal değerleme yaklaşımından yararlanılır.</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Etkin ve Verimli Kullanım Analizi</a:t>
            </a:r>
          </a:p>
        </p:txBody>
      </p:sp>
    </p:spTree>
    <p:extLst>
      <p:ext uri="{BB962C8B-B14F-4D97-AF65-F5344CB8AC3E}">
        <p14:creationId xmlns:p14="http://schemas.microsoft.com/office/powerpoint/2010/main" val="173497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Bunlara ilave olarak ileri derecede analiz ve değerlendirme gerektiren yöntemler de vardır:</a:t>
            </a:r>
          </a:p>
          <a:p>
            <a:pPr marL="544513" indent="-185738" algn="just">
              <a:buFont typeface="Wingdings" panose="05000000000000000000" pitchFamily="2" charset="2"/>
              <a:buChar char="ü"/>
            </a:pPr>
            <a:r>
              <a:rPr lang="tr-TR" sz="1800" dirty="0"/>
              <a:t>Konumsal veri analizi</a:t>
            </a:r>
          </a:p>
          <a:p>
            <a:pPr marL="544513" indent="-185738" algn="just">
              <a:buFont typeface="Wingdings" panose="05000000000000000000" pitchFamily="2" charset="2"/>
              <a:buChar char="ü"/>
            </a:pPr>
            <a:r>
              <a:rPr lang="tr-TR" sz="1800" dirty="0"/>
              <a:t>Bulanık mantık</a:t>
            </a:r>
          </a:p>
          <a:p>
            <a:pPr marL="544513" indent="-185738" algn="just">
              <a:buFont typeface="Wingdings" panose="05000000000000000000" pitchFamily="2" charset="2"/>
              <a:buChar char="ü"/>
            </a:pPr>
            <a:r>
              <a:rPr lang="tr-TR" sz="1800" dirty="0"/>
              <a:t>Diğerleri</a:t>
            </a:r>
            <a:r>
              <a:rPr lang="tr-TR" sz="1800" dirty="0" smtClean="0"/>
              <a:t>..</a:t>
            </a:r>
          </a:p>
          <a:p>
            <a:pPr marL="544513" indent="-185738" algn="just">
              <a:buFont typeface="Wingdings" panose="05000000000000000000" pitchFamily="2" charset="2"/>
              <a:buChar char="ü"/>
            </a:pPr>
            <a:endParaRPr lang="tr-TR" sz="1800" dirty="0"/>
          </a:p>
          <a:p>
            <a:pPr marL="544513" indent="-185738" algn="just">
              <a:buFont typeface="Wingdings" panose="05000000000000000000" pitchFamily="2" charset="2"/>
              <a:buChar char="ü"/>
            </a:pPr>
            <a:r>
              <a:rPr lang="tr-TR" sz="1800" dirty="0"/>
              <a:t>İstatistiki (kantitatif) değerleme yöntemleri hem geleneksel hem de ileri değerleme yöntemlerinin içinde ifade edilebilen yöntemlerdir. Bunun sebebi geleneksel yöntemin karşılaştırma yönünü esas alırken, ileri değerleme yönteminin de çok veri ile daha geniş alanda taşınmazların değer tespitlerinin yapılabilmesidir.</a:t>
            </a:r>
          </a:p>
          <a:p>
            <a:pPr marL="544513" indent="-185738" algn="just">
              <a:buFont typeface="Wingdings" panose="05000000000000000000" pitchFamily="2" charset="2"/>
              <a:buChar char="ü"/>
            </a:pP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pic>
        <p:nvPicPr>
          <p:cNvPr id="6" name="Resim 4"/>
          <p:cNvPicPr>
            <a:picLocks noChangeAspect="1"/>
          </p:cNvPicPr>
          <p:nvPr/>
        </p:nvPicPr>
        <p:blipFill>
          <a:blip r:embed="rId2"/>
          <a:stretch>
            <a:fillRect/>
          </a:stretch>
        </p:blipFill>
        <p:spPr>
          <a:xfrm>
            <a:off x="6725017" y="4617776"/>
            <a:ext cx="1615310" cy="1437627"/>
          </a:xfrm>
          <a:prstGeom prst="rect">
            <a:avLst/>
          </a:prstGeom>
        </p:spPr>
      </p:pic>
    </p:spTree>
    <p:extLst>
      <p:ext uri="{BB962C8B-B14F-4D97-AF65-F5344CB8AC3E}">
        <p14:creationId xmlns:p14="http://schemas.microsoft.com/office/powerpoint/2010/main" val="3560204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İstatistiki değerleme yöntemlerinin yapısında bulunan özellikler aşağıdaki gibi sıralanabilir:</a:t>
            </a:r>
          </a:p>
          <a:p>
            <a:pPr algn="just"/>
            <a:r>
              <a:rPr lang="tr-TR" sz="1800" dirty="0"/>
              <a:t>Bir küme oluşturan taşınmaz değerleri arasındaki ilişkiler ilkesinden hareketle sayısal ve oransal bağıntılar elde edilme esasına dayanan yöntemlerdir.</a:t>
            </a:r>
          </a:p>
          <a:p>
            <a:pPr algn="just"/>
            <a:r>
              <a:rPr lang="tr-TR" sz="1800" dirty="0"/>
              <a:t>İstatistiki yöntemlerde kullanılan rayiç bedeller ülkenin ekonomik yapısına bağlı olarak değişebilmesinden dolayı sürekli izlenmesi gerekir.</a:t>
            </a:r>
          </a:p>
          <a:p>
            <a:pPr algn="just"/>
            <a:r>
              <a:rPr lang="tr-TR" sz="1800" dirty="0"/>
              <a:t>İstatistiki değerleme yapılacak alanların büyük olması ve taşınmaz sayılarının fazla olması yapılacak değerlemede bilgisayar teknolojisi kullanmaya olanak vermektedir.</a:t>
            </a:r>
          </a:p>
          <a:p>
            <a:pPr algn="just"/>
            <a:r>
              <a:rPr lang="tr-TR" sz="1800" dirty="0"/>
              <a:t>İstatistiki hesaplamalarda taşınmaz değer tespiti için matematiksel modeller oluşturulması gerektiğinden, piyasa değeri doğrulanmış taşınmazlar gerekir.</a:t>
            </a:r>
          </a:p>
          <a:p>
            <a:pPr algn="just"/>
            <a:endParaRPr lang="tr-TR" sz="1800" dirty="0"/>
          </a:p>
          <a:p>
            <a:pPr algn="just"/>
            <a:endParaRPr lang="tr-TR" sz="1800" dirty="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spTree>
    <p:extLst>
      <p:ext uri="{BB962C8B-B14F-4D97-AF65-F5344CB8AC3E}">
        <p14:creationId xmlns:p14="http://schemas.microsoft.com/office/powerpoint/2010/main" val="233420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Değerlemede alternatif bir yaklaşım olarak taşınmazın piyasa satış değerlerine dayanan hedonik değerleme eşitliği de kullanılmaktadır.</a:t>
            </a:r>
          </a:p>
          <a:p>
            <a:pPr algn="just"/>
            <a:r>
              <a:rPr lang="tr-TR" sz="1800" dirty="0"/>
              <a:t>Değerleme eşitliği, dönüşümün doğasını yansıtan fiziksel özelliklerin dolaylı fiyatlarını verir. Zaman, konum, finansman ve satış yöntemleri gibi düzeltme faktörlerinin değere etkilerinin regresyon analizi ile incelenmesine dayanır.</a:t>
            </a:r>
          </a:p>
          <a:p>
            <a:pPr algn="just"/>
            <a:r>
              <a:rPr lang="tr-TR" sz="1800" dirty="0"/>
              <a:t>Taşınmaz değer modellerinin tahmininde genellikle çoklu regresyon analizi yapılır. Fonksiyon formu önceden bilinemez.</a:t>
            </a:r>
          </a:p>
          <a:p>
            <a:pPr algn="just"/>
            <a:r>
              <a:rPr lang="tr-TR" sz="1800" dirty="0"/>
              <a:t>Değer ile özellik arasındaki ilişkinin yönü ve formuna göre karar verilir.</a:t>
            </a:r>
          </a:p>
          <a:p>
            <a:pPr algn="just"/>
            <a:r>
              <a:rPr lang="tr-TR" sz="1800" dirty="0"/>
              <a:t>Fonksiyon formunun seçilmesinde grafiklerden yararlanılır. Tek tek değişkenlerle değer arasındaki ilişkilerin grafikleri çizilir ve buna göre deneme-yanılma yoluyla fonksiyon formu seçilir.</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spTree>
    <p:extLst>
      <p:ext uri="{BB962C8B-B14F-4D97-AF65-F5344CB8AC3E}">
        <p14:creationId xmlns:p14="http://schemas.microsoft.com/office/powerpoint/2010/main" val="337624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spcAft>
                <a:spcPts val="450"/>
              </a:spcAft>
            </a:pPr>
            <a:r>
              <a:rPr lang="tr-TR" sz="1800" dirty="0" smtClean="0"/>
              <a:t>Tahmin edilen modelde parametreler fiziksel özelliklerin dolaylı fiyatları olarak değerlendirilir. Örneğin belirli bir mahallede benzer 100 adet taşınmazın satış değeri ile teknik, ekonomik ve sosyal nitelikler bilinmektedir. Buna göre </a:t>
            </a:r>
            <a:r>
              <a:rPr lang="tr-TR" sz="1800" dirty="0" err="1" smtClean="0"/>
              <a:t>hedonik</a:t>
            </a:r>
            <a:r>
              <a:rPr lang="tr-TR" sz="1800" dirty="0" smtClean="0"/>
              <a:t> değerleme eşitliği ile söz konusu faktörlerin etki dereceleri ve yönleri tahmin edilir</a:t>
            </a:r>
            <a:r>
              <a:rPr lang="tr-TR" sz="1800" dirty="0" smtClean="0"/>
              <a:t> (</a:t>
            </a:r>
            <a:r>
              <a:rPr lang="tr-TR" sz="1800" dirty="0" err="1" smtClean="0"/>
              <a:t>Tanrıvermiş</a:t>
            </a:r>
            <a:r>
              <a:rPr lang="tr-TR" sz="1800" dirty="0" smtClean="0"/>
              <a:t>, 2017).</a:t>
            </a:r>
            <a:endParaRPr lang="tr-TR" sz="1800" dirty="0" smtClean="0"/>
          </a:p>
          <a:p>
            <a:pPr marL="257175" indent="-257175" algn="just">
              <a:spcAft>
                <a:spcPts val="450"/>
              </a:spcAft>
              <a:buFont typeface="Arial" panose="020B0604020202020204" pitchFamily="34" charset="0"/>
              <a:buChar char="•"/>
            </a:pPr>
            <a:r>
              <a:rPr lang="tr-TR" sz="1800" dirty="0" err="1" smtClean="0"/>
              <a:t>Hedonik</a:t>
            </a:r>
            <a:r>
              <a:rPr lang="tr-TR" sz="1800" dirty="0" smtClean="0"/>
              <a:t> </a:t>
            </a:r>
            <a:r>
              <a:rPr lang="tr-TR" sz="1800" dirty="0"/>
              <a:t>değerleme eşitliği aşağıdaki gibi yazılabilir:</a:t>
            </a:r>
          </a:p>
          <a:p>
            <a:pPr marL="257175" indent="-257175" algn="just">
              <a:spcAft>
                <a:spcPts val="450"/>
              </a:spcAft>
              <a:buFont typeface="Arial" panose="020B0604020202020204" pitchFamily="34" charset="0"/>
              <a:buChar char="•"/>
            </a:pPr>
            <a:r>
              <a:rPr lang="tr-TR" sz="1800" dirty="0"/>
              <a:t>D</a:t>
            </a:r>
            <a:r>
              <a:rPr lang="tr-TR" sz="1800" baseline="-25000" dirty="0"/>
              <a:t>i</a:t>
            </a:r>
            <a:r>
              <a:rPr lang="tr-TR" sz="1800" dirty="0"/>
              <a:t>=a</a:t>
            </a:r>
            <a:r>
              <a:rPr lang="tr-TR" sz="1800" baseline="-25000" dirty="0"/>
              <a:t>0</a:t>
            </a:r>
            <a:r>
              <a:rPr lang="tr-TR" sz="1800" dirty="0"/>
              <a:t>+bS</a:t>
            </a:r>
            <a:r>
              <a:rPr lang="tr-TR" sz="1800" baseline="-25000" dirty="0"/>
              <a:t>ij</a:t>
            </a:r>
            <a:r>
              <a:rPr lang="tr-TR" sz="1800" dirty="0"/>
              <a:t>+c</a:t>
            </a:r>
            <a:r>
              <a:rPr lang="tr-TR" sz="1800" baseline="-25000" dirty="0"/>
              <a:t>k</a:t>
            </a:r>
            <a:r>
              <a:rPr lang="tr-TR" sz="1800" dirty="0"/>
              <a:t>L</a:t>
            </a:r>
            <a:r>
              <a:rPr lang="tr-TR" sz="1800" baseline="-25000" dirty="0"/>
              <a:t>ik</a:t>
            </a:r>
            <a:r>
              <a:rPr lang="tr-TR" sz="1800" dirty="0"/>
              <a:t>+d</a:t>
            </a:r>
            <a:r>
              <a:rPr lang="tr-TR" sz="1800" baseline="-25000" dirty="0"/>
              <a:t>m</a:t>
            </a:r>
            <a:r>
              <a:rPr lang="tr-TR" sz="1800" dirty="0"/>
              <a:t>T</a:t>
            </a:r>
            <a:r>
              <a:rPr lang="tr-TR" sz="1800" baseline="-25000" dirty="0"/>
              <a:t>im</a:t>
            </a:r>
            <a:r>
              <a:rPr lang="tr-TR" sz="1800" dirty="0"/>
              <a:t>+e</a:t>
            </a:r>
            <a:r>
              <a:rPr lang="tr-TR" sz="1800" baseline="-25000" dirty="0"/>
              <a:t>i</a:t>
            </a:r>
          </a:p>
          <a:p>
            <a:pPr marL="257175" indent="-257175" algn="just">
              <a:spcAft>
                <a:spcPts val="450"/>
              </a:spcAft>
              <a:buFont typeface="Arial" panose="020B0604020202020204" pitchFamily="34" charset="0"/>
              <a:buChar char="•"/>
            </a:pPr>
            <a:r>
              <a:rPr lang="tr-TR" sz="1800" dirty="0"/>
              <a:t>Burada; Di=i=1………….j kadar taşınmazın satış değerleri</a:t>
            </a:r>
          </a:p>
          <a:p>
            <a:pPr marL="257175" indent="-257175" algn="just">
              <a:spcAft>
                <a:spcPts val="450"/>
              </a:spcAft>
              <a:buFont typeface="Arial" panose="020B0604020202020204" pitchFamily="34" charset="0"/>
              <a:buChar char="•"/>
            </a:pPr>
            <a:r>
              <a:rPr lang="tr-TR" sz="1800" dirty="0"/>
              <a:t>S</a:t>
            </a:r>
            <a:r>
              <a:rPr lang="tr-TR" sz="1800" baseline="-25000" dirty="0"/>
              <a:t>ij</a:t>
            </a:r>
            <a:r>
              <a:rPr lang="tr-TR" sz="1800" dirty="0"/>
              <a:t>=j=1…………..j kadar taşınmazın j adet yapısal özellikleri (j kadar farklı yapısal özellik mevcut)</a:t>
            </a:r>
          </a:p>
          <a:p>
            <a:pPr marL="257175" indent="-257175" algn="just">
              <a:spcAft>
                <a:spcPts val="450"/>
              </a:spcAft>
              <a:buFont typeface="Arial" panose="020B0604020202020204" pitchFamily="34" charset="0"/>
              <a:buChar char="•"/>
            </a:pPr>
            <a:r>
              <a:rPr lang="tr-TR" sz="1800" dirty="0"/>
              <a:t>L</a:t>
            </a:r>
            <a:r>
              <a:rPr lang="tr-TR" sz="1800" baseline="-25000" dirty="0"/>
              <a:t>ik</a:t>
            </a:r>
            <a:r>
              <a:rPr lang="tr-TR" sz="1800" dirty="0"/>
              <a:t>=k=1…………k kadar taşınmazın k adet konum özellikleri (k adet farklı konum özelliği mevcut)</a:t>
            </a:r>
          </a:p>
          <a:p>
            <a:pPr algn="just">
              <a:spcAft>
                <a:spcPts val="450"/>
              </a:spcAft>
            </a:pPr>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spTree>
    <p:extLst>
      <p:ext uri="{BB962C8B-B14F-4D97-AF65-F5344CB8AC3E}">
        <p14:creationId xmlns:p14="http://schemas.microsoft.com/office/powerpoint/2010/main" val="2086363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Tim=m=1……….m kadar taşınmazın satış yöntemi ve finansman gibi dönüşüm m adet dönüşüm özelliği (m adet farklı dönüşüm özelliği mevcut)</a:t>
            </a:r>
          </a:p>
          <a:p>
            <a:pPr marL="433388" algn="just">
              <a:buFont typeface="Wingdings" panose="05000000000000000000" pitchFamily="2" charset="2"/>
              <a:buChar char="§"/>
              <a:tabLst>
                <a:tab pos="441325" algn="l"/>
              </a:tabLst>
            </a:pPr>
            <a:r>
              <a:rPr lang="tr-TR" sz="1800" dirty="0"/>
              <a:t>a0=genel sabit terim</a:t>
            </a:r>
          </a:p>
          <a:p>
            <a:pPr marL="433388" algn="just">
              <a:buFont typeface="Wingdings" panose="05000000000000000000" pitchFamily="2" charset="2"/>
              <a:buChar char="§"/>
              <a:tabLst>
                <a:tab pos="441325" algn="l"/>
              </a:tabLst>
            </a:pPr>
            <a:r>
              <a:rPr lang="tr-TR" sz="1800" dirty="0"/>
              <a:t>bj=j yapısal özelliğinin satış değerine etkisiyle ilgili katsayı</a:t>
            </a:r>
          </a:p>
          <a:p>
            <a:pPr marL="433388" algn="just">
              <a:buFont typeface="Wingdings" panose="05000000000000000000" pitchFamily="2" charset="2"/>
              <a:buChar char="§"/>
              <a:tabLst>
                <a:tab pos="441325" algn="l"/>
              </a:tabLst>
            </a:pPr>
            <a:r>
              <a:rPr lang="tr-TR" sz="1800" dirty="0"/>
              <a:t>ck=k konum veya komşuluk özelliğinin satış değerine etkisiyle ilgili parametre</a:t>
            </a:r>
          </a:p>
          <a:p>
            <a:pPr marL="433388" algn="just">
              <a:buFont typeface="Wingdings" panose="05000000000000000000" pitchFamily="2" charset="2"/>
              <a:buChar char="§"/>
              <a:tabLst>
                <a:tab pos="441325" algn="l"/>
              </a:tabLst>
            </a:pPr>
            <a:r>
              <a:rPr lang="tr-TR" sz="1800" dirty="0"/>
              <a:t>dm=dönüşüm özelliklerinin parametre değeri</a:t>
            </a:r>
          </a:p>
          <a:p>
            <a:pPr marL="433388" algn="just">
              <a:buFont typeface="Wingdings" panose="05000000000000000000" pitchFamily="2" charset="2"/>
              <a:buChar char="§"/>
              <a:tabLst>
                <a:tab pos="441325" algn="l"/>
              </a:tabLst>
            </a:pPr>
            <a:r>
              <a:rPr lang="tr-TR" sz="1800" dirty="0"/>
              <a:t>ei=hata terimi</a:t>
            </a:r>
          </a:p>
          <a:p>
            <a:pPr algn="just"/>
            <a:r>
              <a:rPr lang="tr-TR" sz="1800" dirty="0"/>
              <a:t>Bu model ile mala etkilenen her bir özelliğin piyasa fiyatı üzerindeki etkisi ortaya konur.</a:t>
            </a:r>
          </a:p>
          <a:p>
            <a:pPr algn="just"/>
            <a:r>
              <a:rPr lang="tr-TR" sz="1800" dirty="0" smtClean="0"/>
              <a:t>Model uygulamasında kullanılan verilerin elde edilmesinde ana kaynak genellikle anket ve taşınmaz bilgi bankalarının verileri olur.</a:t>
            </a:r>
          </a:p>
          <a:p>
            <a:pPr algn="just"/>
            <a:endParaRPr lang="tr-TR" sz="1800" dirty="0"/>
          </a:p>
          <a:p>
            <a:pPr algn="just"/>
            <a:endParaRPr lang="tr-TR" sz="1800" dirty="0"/>
          </a:p>
          <a:p>
            <a:pPr algn="just"/>
            <a:endParaRPr lang="tr-TR" sz="1800" dirty="0"/>
          </a:p>
          <a:p>
            <a:pPr algn="just"/>
            <a:endParaRPr lang="tr-TR" sz="18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spTree>
    <p:extLst>
      <p:ext uri="{BB962C8B-B14F-4D97-AF65-F5344CB8AC3E}">
        <p14:creationId xmlns:p14="http://schemas.microsoft.com/office/powerpoint/2010/main" val="44225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355271"/>
            <a:ext cx="8569663" cy="4281345"/>
          </a:xfrm>
        </p:spPr>
        <p:txBody>
          <a:bodyPr anchor="t">
            <a:noAutofit/>
          </a:bodyPr>
          <a:lstStyle/>
          <a:p>
            <a:pPr algn="just"/>
            <a:r>
              <a:rPr lang="tr-TR" sz="1800" dirty="0"/>
              <a:t>Modelde taşınmaz satış fiyatının (bağımlı değişken) geniş bir aralıkta dağılım gösterdiği görülür.</a:t>
            </a:r>
          </a:p>
          <a:p>
            <a:pPr algn="just"/>
            <a:r>
              <a:rPr lang="tr-TR" sz="1800" dirty="0"/>
              <a:t>Bağımlı değişkenin (m2 konut satış fiyatı) nitelikleri ve istatistiksel özellikleri dikkate alındığında fiyatın standartlaştırıldığı doğrusal, yarı logaritmik ve logaritmik modellerden istatistiksel yönden anlamlı olanlar seçilir.</a:t>
            </a:r>
          </a:p>
          <a:p>
            <a:pPr algn="just"/>
            <a:r>
              <a:rPr lang="tr-TR" sz="1800" dirty="0"/>
              <a:t>Örnek: Dökmeci, Kıroğlu ve Özuş tarafından yapılan Beyoğlu Dönüşüm Alanlarında Hedonik Fiyat Analizi	 adlı araştırmada bağımlı değişkenin (m2 konut satış fiyatı) nitelikleri ve istatistiksel özellikleri esas alındığında, fiyatın standartlaştırıldığı yarı logaritmik modelin istatistiksel olarak daha anlamlı olduğu gözlenmiştir.</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fi-FI"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İstatistiki Değerleme Yöntemleri</a:t>
            </a:r>
          </a:p>
        </p:txBody>
      </p:sp>
    </p:spTree>
    <p:extLst>
      <p:ext uri="{BB962C8B-B14F-4D97-AF65-F5344CB8AC3E}">
        <p14:creationId xmlns:p14="http://schemas.microsoft.com/office/powerpoint/2010/main" val="4016367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25536</TotalTime>
  <Words>840</Words>
  <Application>Microsoft Office PowerPoint</Application>
  <PresentationFormat>Ekran Gösterisi (4:3)</PresentationFormat>
  <Paragraphs>129</Paragraphs>
  <Slides>12</Slides>
  <Notes>0</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ekonomi</vt:lpstr>
      <vt:lpstr>1_Rics</vt:lpstr>
      <vt:lpstr>h.t.</vt:lpstr>
      <vt:lpstr>PowerPoint Sunusu</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920</cp:revision>
  <cp:lastPrinted>2016-10-24T07:53:35Z</cp:lastPrinted>
  <dcterms:created xsi:type="dcterms:W3CDTF">2016-09-18T09:35:24Z</dcterms:created>
  <dcterms:modified xsi:type="dcterms:W3CDTF">2020-02-12T12:46:18Z</dcterms:modified>
</cp:coreProperties>
</file>