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20" r:id="rId1"/>
  </p:sldMasterIdLst>
  <p:notesMasterIdLst>
    <p:notesMasterId r:id="rId23"/>
  </p:notesMasterIdLst>
  <p:sldIdLst>
    <p:sldId id="616" r:id="rId2"/>
    <p:sldId id="282" r:id="rId3"/>
    <p:sldId id="525" r:id="rId4"/>
    <p:sldId id="554" r:id="rId5"/>
    <p:sldId id="284" r:id="rId6"/>
    <p:sldId id="527" r:id="rId7"/>
    <p:sldId id="555" r:id="rId8"/>
    <p:sldId id="556" r:id="rId9"/>
    <p:sldId id="528" r:id="rId10"/>
    <p:sldId id="529" r:id="rId11"/>
    <p:sldId id="530" r:id="rId12"/>
    <p:sldId id="560" r:id="rId13"/>
    <p:sldId id="561" r:id="rId14"/>
    <p:sldId id="531" r:id="rId15"/>
    <p:sldId id="562" r:id="rId16"/>
    <p:sldId id="563" r:id="rId17"/>
    <p:sldId id="564" r:id="rId18"/>
    <p:sldId id="566" r:id="rId19"/>
    <p:sldId id="615" r:id="rId20"/>
    <p:sldId id="617" r:id="rId21"/>
    <p:sldId id="618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0" autoAdjust="0"/>
    <p:restoredTop sz="85166" autoAdjust="0"/>
  </p:normalViewPr>
  <p:slideViewPr>
    <p:cSldViewPr>
      <p:cViewPr varScale="1">
        <p:scale>
          <a:sx n="91" d="100"/>
          <a:sy n="91" d="100"/>
        </p:scale>
        <p:origin x="137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AD18336-E4B7-4FFC-A094-8E8C11A313D2}" type="datetimeFigureOut">
              <a:rPr lang="tr-TR"/>
              <a:pPr>
                <a:defRPr/>
              </a:pPr>
              <a:t>16.12.2019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 smtClean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0F9D501-B1A6-4D2F-832D-D960C9532CE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pPr>
              <a:defRPr/>
            </a:pPr>
            <a:fld id="{EF757CC0-FFAE-4E21-A10F-CE882C87C1D9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819550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D5796DD8-9310-49B9-A1E7-55F6C9D48967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265587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D5796DD8-9310-49B9-A1E7-55F6C9D48967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05437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D5796DD8-9310-49B9-A1E7-55F6C9D48967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786165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D5796DD8-9310-49B9-A1E7-55F6C9D48967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589568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D5796DD8-9310-49B9-A1E7-55F6C9D48967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641131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796DD8-9310-49B9-A1E7-55F6C9D48967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5962058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90EE33-5B43-4EA2-A4B2-59E14DADFC14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413618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5E842-279E-4D2A-9B76-AB2A0B644F29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220278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pPr>
              <a:defRPr/>
            </a:pPr>
            <a:fld id="{B75E96FC-AE9B-4656-9812-8C192B720C42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07743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80A3E489-DF27-44B1-8CF7-6190E0F68E25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33792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pPr>
              <a:defRPr/>
            </a:pPr>
            <a:fld id="{3D4DFF16-6C84-43BB-83BB-639202E59BEB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415337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129582-1DC0-4C71-893C-16E1E7BFD048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899706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F1A9C9-E53A-4A9A-B75D-FE033876A36D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163778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09F87-D6BE-4F63-BEDC-83B6F025AA90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809958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pPr>
              <a:defRPr/>
            </a:pPr>
            <a:fld id="{7BEC03A1-D53D-405A-8292-07F7CFB55F74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980389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pPr>
              <a:defRPr/>
            </a:pPr>
            <a:fld id="{D5796DD8-9310-49B9-A1E7-55F6C9D48967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646362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21" r:id="rId1"/>
    <p:sldLayoutId id="2147484122" r:id="rId2"/>
    <p:sldLayoutId id="2147484123" r:id="rId3"/>
    <p:sldLayoutId id="2147484124" r:id="rId4"/>
    <p:sldLayoutId id="2147484125" r:id="rId5"/>
    <p:sldLayoutId id="2147484126" r:id="rId6"/>
    <p:sldLayoutId id="2147484127" r:id="rId7"/>
    <p:sldLayoutId id="2147484128" r:id="rId8"/>
    <p:sldLayoutId id="2147484129" r:id="rId9"/>
    <p:sldLayoutId id="2147484130" r:id="rId10"/>
    <p:sldLayoutId id="2147484131" r:id="rId11"/>
    <p:sldLayoutId id="2147484132" r:id="rId12"/>
    <p:sldLayoutId id="2147484133" r:id="rId13"/>
    <p:sldLayoutId id="2147484134" r:id="rId14"/>
    <p:sldLayoutId id="2147484135" r:id="rId15"/>
    <p:sldLayoutId id="214748413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411760" y="624110"/>
            <a:ext cx="6122640" cy="1280890"/>
          </a:xfrm>
        </p:spPr>
        <p:txBody>
          <a:bodyPr/>
          <a:lstStyle/>
          <a:p>
            <a:r>
              <a:rPr lang="de-DE" b="1" dirty="0" err="1"/>
              <a:t>Endospor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400" dirty="0" err="1"/>
              <a:t>Bazı</a:t>
            </a:r>
            <a:r>
              <a:rPr lang="de-DE" sz="2400" dirty="0"/>
              <a:t> </a:t>
            </a:r>
            <a:r>
              <a:rPr lang="de-DE" sz="2400" dirty="0" err="1"/>
              <a:t>bakteriler</a:t>
            </a:r>
            <a:r>
              <a:rPr lang="de-DE" sz="2400" dirty="0"/>
              <a:t> </a:t>
            </a:r>
            <a:r>
              <a:rPr lang="de-DE" sz="2400" dirty="0" err="1"/>
              <a:t>hücre</a:t>
            </a:r>
            <a:r>
              <a:rPr lang="de-DE" sz="2400" dirty="0"/>
              <a:t> </a:t>
            </a:r>
            <a:r>
              <a:rPr lang="de-DE" sz="2400" dirty="0" err="1"/>
              <a:t>içinde</a:t>
            </a:r>
            <a:r>
              <a:rPr lang="de-DE" sz="2400" dirty="0"/>
              <a:t> </a:t>
            </a:r>
            <a:r>
              <a:rPr lang="de-DE" sz="2400" dirty="0" err="1"/>
              <a:t>endospor</a:t>
            </a:r>
            <a:r>
              <a:rPr lang="de-DE" sz="2400" dirty="0"/>
              <a:t> </a:t>
            </a:r>
            <a:r>
              <a:rPr lang="de-DE" sz="2400" dirty="0" err="1"/>
              <a:t>adı</a:t>
            </a:r>
            <a:r>
              <a:rPr lang="de-DE" sz="2400" dirty="0"/>
              <a:t> </a:t>
            </a:r>
            <a:r>
              <a:rPr lang="de-DE" sz="2400" dirty="0" err="1"/>
              <a:t>verilen</a:t>
            </a:r>
            <a:r>
              <a:rPr lang="de-DE" sz="2400" dirty="0"/>
              <a:t>, </a:t>
            </a:r>
            <a:r>
              <a:rPr lang="de-DE" sz="2400" dirty="0" err="1"/>
              <a:t>çeşitli</a:t>
            </a:r>
            <a:r>
              <a:rPr lang="de-DE" sz="2400" dirty="0"/>
              <a:t> </a:t>
            </a:r>
            <a:r>
              <a:rPr lang="de-DE" sz="2400" dirty="0" err="1"/>
              <a:t>çevresel</a:t>
            </a:r>
            <a:r>
              <a:rPr lang="de-DE" sz="2400" dirty="0"/>
              <a:t> </a:t>
            </a:r>
            <a:r>
              <a:rPr lang="de-DE" sz="2400" dirty="0" err="1"/>
              <a:t>koşullara</a:t>
            </a:r>
            <a:r>
              <a:rPr lang="de-DE" sz="2400" dirty="0"/>
              <a:t> </a:t>
            </a:r>
            <a:r>
              <a:rPr lang="de-DE" sz="2400" dirty="0" err="1"/>
              <a:t>dirençli</a:t>
            </a:r>
            <a:r>
              <a:rPr lang="de-DE" sz="2400" dirty="0"/>
              <a:t> </a:t>
            </a:r>
            <a:r>
              <a:rPr lang="de-DE" sz="2400" dirty="0" err="1"/>
              <a:t>özel</a:t>
            </a:r>
            <a:r>
              <a:rPr lang="de-DE" sz="2400" dirty="0"/>
              <a:t> </a:t>
            </a:r>
            <a:r>
              <a:rPr lang="de-DE" sz="2400" dirty="0" err="1"/>
              <a:t>yapılar</a:t>
            </a:r>
            <a:r>
              <a:rPr lang="de-DE" sz="2400" dirty="0"/>
              <a:t> </a:t>
            </a:r>
            <a:r>
              <a:rPr lang="de-DE" sz="2400" dirty="0" err="1"/>
              <a:t>üretirler</a:t>
            </a:r>
            <a:r>
              <a:rPr lang="de-DE" sz="2400" dirty="0"/>
              <a:t>. </a:t>
            </a:r>
            <a:endParaRPr lang="tr-TR" sz="2400" dirty="0" smtClean="0"/>
          </a:p>
          <a:p>
            <a:r>
              <a:rPr lang="de-DE" sz="2400" dirty="0" err="1" smtClean="0"/>
              <a:t>Hücre</a:t>
            </a:r>
            <a:r>
              <a:rPr lang="de-DE" sz="2400" dirty="0" smtClean="0"/>
              <a:t> </a:t>
            </a:r>
            <a:r>
              <a:rPr lang="de-DE" sz="2400" dirty="0" err="1"/>
              <a:t>içinde</a:t>
            </a:r>
            <a:r>
              <a:rPr lang="de-DE" sz="2400" dirty="0"/>
              <a:t> </a:t>
            </a:r>
            <a:r>
              <a:rPr lang="de-DE" sz="2400" dirty="0" err="1"/>
              <a:t>oluştuğu</a:t>
            </a:r>
            <a:r>
              <a:rPr lang="de-DE" sz="2400" dirty="0"/>
              <a:t> </a:t>
            </a:r>
            <a:r>
              <a:rPr lang="de-DE" sz="2400" dirty="0" err="1"/>
              <a:t>için</a:t>
            </a:r>
            <a:r>
              <a:rPr lang="de-DE" sz="2400" dirty="0"/>
              <a:t> </a:t>
            </a:r>
            <a:r>
              <a:rPr lang="de-DE" sz="2400" dirty="0" err="1"/>
              <a:t>endospor</a:t>
            </a:r>
            <a:r>
              <a:rPr lang="de-DE" sz="2400" dirty="0"/>
              <a:t> </a:t>
            </a:r>
            <a:r>
              <a:rPr lang="de-DE" sz="2400" dirty="0" err="1"/>
              <a:t>denilen</a:t>
            </a:r>
            <a:r>
              <a:rPr lang="de-DE" sz="2400" dirty="0"/>
              <a:t> </a:t>
            </a:r>
            <a:r>
              <a:rPr lang="de-DE" sz="2400" dirty="0" err="1"/>
              <a:t>bu</a:t>
            </a:r>
            <a:r>
              <a:rPr lang="de-DE" sz="2400" dirty="0"/>
              <a:t> </a:t>
            </a:r>
            <a:r>
              <a:rPr lang="de-DE" sz="2400" dirty="0" err="1"/>
              <a:t>yapıların</a:t>
            </a:r>
            <a:r>
              <a:rPr lang="de-DE" sz="2400" dirty="0"/>
              <a:t> en </a:t>
            </a:r>
            <a:r>
              <a:rPr lang="de-DE" sz="2400" dirty="0" err="1"/>
              <a:t>önemli</a:t>
            </a:r>
            <a:r>
              <a:rPr lang="de-DE" sz="2400" dirty="0"/>
              <a:t> </a:t>
            </a:r>
            <a:r>
              <a:rPr lang="de-DE" sz="2400" dirty="0" err="1"/>
              <a:t>özelliği</a:t>
            </a:r>
            <a:r>
              <a:rPr lang="de-DE" sz="2400" dirty="0"/>
              <a:t> </a:t>
            </a:r>
            <a:r>
              <a:rPr lang="de-DE" sz="2400" dirty="0" err="1"/>
              <a:t>ısıya</a:t>
            </a:r>
            <a:r>
              <a:rPr lang="de-DE" sz="2400" dirty="0"/>
              <a:t> </a:t>
            </a:r>
            <a:r>
              <a:rPr lang="de-DE" sz="2400" dirty="0" err="1"/>
              <a:t>dirençli</a:t>
            </a:r>
            <a:r>
              <a:rPr lang="de-DE" sz="2400" dirty="0"/>
              <a:t> </a:t>
            </a:r>
            <a:r>
              <a:rPr lang="de-DE" sz="2400" dirty="0" err="1"/>
              <a:t>olmasıdır</a:t>
            </a:r>
            <a:r>
              <a:rPr lang="de-DE" sz="2400" dirty="0"/>
              <a:t>.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228903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664" y="476672"/>
            <a:ext cx="7088908" cy="1190625"/>
          </a:xfrm>
        </p:spPr>
        <p:txBody>
          <a:bodyPr/>
          <a:lstStyle/>
          <a:p>
            <a:pPr eaLnBrk="1" hangingPunct="1"/>
            <a:r>
              <a:rPr lang="fr-FR" altLang="tr-TR" sz="3600" b="1" dirty="0" err="1" smtClean="0"/>
              <a:t>Endospordan</a:t>
            </a:r>
            <a:r>
              <a:rPr lang="fr-FR" altLang="tr-TR" sz="3600" b="1" dirty="0" smtClean="0"/>
              <a:t> </a:t>
            </a:r>
            <a:r>
              <a:rPr lang="fr-FR" altLang="tr-TR" sz="3600" b="1" dirty="0" err="1" smtClean="0"/>
              <a:t>vejetatif</a:t>
            </a:r>
            <a:r>
              <a:rPr lang="fr-FR" altLang="tr-TR" sz="3600" b="1" dirty="0" smtClean="0"/>
              <a:t> </a:t>
            </a:r>
            <a:r>
              <a:rPr lang="fr-FR" altLang="tr-TR" sz="3600" b="1" dirty="0" err="1" smtClean="0"/>
              <a:t>hücre</a:t>
            </a:r>
            <a:r>
              <a:rPr lang="fr-FR" altLang="tr-TR" sz="3600" b="1" dirty="0" smtClean="0"/>
              <a:t> </a:t>
            </a:r>
            <a:r>
              <a:rPr lang="fr-FR" altLang="tr-TR" sz="3600" b="1" dirty="0" err="1" smtClean="0"/>
              <a:t>oluşumu</a:t>
            </a:r>
            <a:r>
              <a:rPr lang="fr-FR" altLang="tr-TR" sz="3600" dirty="0" smtClean="0"/>
              <a:t> (</a:t>
            </a:r>
            <a:r>
              <a:rPr lang="fr-FR" altLang="tr-TR" sz="3600" dirty="0" err="1" smtClean="0"/>
              <a:t>germinasyon</a:t>
            </a:r>
            <a:r>
              <a:rPr lang="fr-FR" altLang="tr-TR" sz="3600" dirty="0" smtClean="0"/>
              <a:t>)</a:t>
            </a:r>
            <a:endParaRPr lang="tr-TR" altLang="tr-TR" sz="3600" dirty="0" smtClean="0"/>
          </a:p>
        </p:txBody>
      </p:sp>
      <p:sp>
        <p:nvSpPr>
          <p:cNvPr id="125955" name="Rectangle 3"/>
          <p:cNvSpPr>
            <a:spLocks noGrp="1" noChangeArrowheads="1"/>
          </p:cNvSpPr>
          <p:nvPr>
            <p:ph idx="1"/>
          </p:nvPr>
        </p:nvSpPr>
        <p:spPr>
          <a:xfrm>
            <a:off x="1115616" y="2060848"/>
            <a:ext cx="7704856" cy="4392488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fr-FR" altLang="tr-TR" sz="2800" dirty="0" smtClean="0"/>
              <a:t>1. </a:t>
            </a:r>
            <a:r>
              <a:rPr lang="fr-FR" altLang="tr-TR" sz="2800" dirty="0" err="1" smtClean="0"/>
              <a:t>Aktivasyon</a:t>
            </a:r>
            <a:r>
              <a:rPr lang="fr-FR" altLang="tr-TR" sz="2800" dirty="0" smtClean="0"/>
              <a:t>: </a:t>
            </a:r>
            <a:r>
              <a:rPr lang="fr-FR" altLang="tr-TR" sz="2800" dirty="0" err="1" smtClean="0"/>
              <a:t>ısıt</a:t>
            </a:r>
            <a:r>
              <a:rPr lang="tr-TR" altLang="tr-TR" sz="2800" dirty="0" err="1" smtClean="0"/>
              <a:t>ma</a:t>
            </a:r>
            <a:r>
              <a:rPr lang="tr-TR" altLang="tr-TR" sz="2800" dirty="0" smtClean="0"/>
              <a:t>,</a:t>
            </a:r>
            <a:r>
              <a:rPr lang="fr-FR" altLang="tr-TR" sz="2800" dirty="0" smtClean="0"/>
              <a:t> +4</a:t>
            </a:r>
            <a:r>
              <a:rPr lang="tr-TR" altLang="tr-TR" sz="2800" dirty="0" smtClean="0"/>
              <a:t> </a:t>
            </a:r>
            <a:r>
              <a:rPr lang="fr-FR" altLang="tr-TR" sz="2800" dirty="0" err="1" smtClean="0"/>
              <a:t>oC'de</a:t>
            </a:r>
            <a:r>
              <a:rPr lang="fr-FR" altLang="tr-TR" sz="2800" dirty="0" smtClean="0"/>
              <a:t>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r-FR" altLang="tr-TR" sz="2800" dirty="0" smtClean="0"/>
              <a:t>2. </a:t>
            </a:r>
            <a:r>
              <a:rPr lang="fr-FR" altLang="tr-TR" sz="2800" dirty="0" err="1" smtClean="0"/>
              <a:t>Germinasyon</a:t>
            </a:r>
            <a:r>
              <a:rPr lang="fr-FR" altLang="tr-TR" sz="2800" dirty="0" smtClean="0"/>
              <a:t>: </a:t>
            </a:r>
            <a:r>
              <a:rPr lang="fr-FR" altLang="tr-TR" sz="2800" dirty="0" err="1" smtClean="0"/>
              <a:t>Isı</a:t>
            </a:r>
            <a:r>
              <a:rPr lang="fr-FR" altLang="tr-TR" sz="2800" dirty="0" smtClean="0"/>
              <a:t> </a:t>
            </a:r>
            <a:r>
              <a:rPr lang="fr-FR" altLang="tr-TR" sz="2800" dirty="0" err="1" smtClean="0"/>
              <a:t>ve</a:t>
            </a:r>
            <a:r>
              <a:rPr lang="fr-FR" altLang="tr-TR" sz="2800" dirty="0" smtClean="0"/>
              <a:t> </a:t>
            </a:r>
            <a:r>
              <a:rPr lang="fr-FR" altLang="tr-TR" sz="2800" dirty="0" err="1" smtClean="0"/>
              <a:t>kimyasallara</a:t>
            </a:r>
            <a:r>
              <a:rPr lang="fr-FR" altLang="tr-TR" sz="2800" dirty="0" smtClean="0"/>
              <a:t> </a:t>
            </a:r>
            <a:r>
              <a:rPr lang="fr-FR" altLang="tr-TR" sz="2800" dirty="0" err="1" smtClean="0"/>
              <a:t>dirençlilik</a:t>
            </a:r>
            <a:r>
              <a:rPr lang="fr-FR" altLang="tr-TR" sz="2800" dirty="0" smtClean="0"/>
              <a:t> </a:t>
            </a:r>
            <a:r>
              <a:rPr lang="fr-FR" altLang="tr-TR" sz="2800" dirty="0" err="1" smtClean="0"/>
              <a:t>özelliğini</a:t>
            </a:r>
            <a:r>
              <a:rPr lang="fr-FR" altLang="tr-TR" sz="2800" dirty="0" smtClean="0"/>
              <a:t> </a:t>
            </a:r>
            <a:r>
              <a:rPr lang="fr-FR" altLang="tr-TR" sz="2800" dirty="0" err="1" smtClean="0"/>
              <a:t>kaybeden</a:t>
            </a:r>
            <a:r>
              <a:rPr lang="fr-FR" altLang="tr-TR" sz="2800" dirty="0" smtClean="0"/>
              <a:t> </a:t>
            </a:r>
            <a:r>
              <a:rPr lang="fr-FR" altLang="tr-TR" sz="2800" dirty="0" err="1" smtClean="0"/>
              <a:t>sporda</a:t>
            </a:r>
            <a:r>
              <a:rPr lang="fr-FR" altLang="tr-TR" sz="2800" dirty="0" smtClean="0"/>
              <a:t> </a:t>
            </a:r>
            <a:r>
              <a:rPr lang="fr-FR" altLang="tr-TR" sz="2800" dirty="0" err="1" smtClean="0"/>
              <a:t>kalsiyum</a:t>
            </a:r>
            <a:r>
              <a:rPr lang="fr-FR" altLang="tr-TR" sz="2800" dirty="0" smtClean="0"/>
              <a:t> </a:t>
            </a:r>
            <a:r>
              <a:rPr lang="fr-FR" altLang="tr-TR" sz="2800" dirty="0" err="1" smtClean="0"/>
              <a:t>dipikolinat</a:t>
            </a:r>
            <a:r>
              <a:rPr lang="fr-FR" altLang="tr-TR" sz="2800" dirty="0" smtClean="0"/>
              <a:t> </a:t>
            </a:r>
            <a:r>
              <a:rPr lang="fr-FR" altLang="tr-TR" sz="2800" dirty="0" err="1" smtClean="0"/>
              <a:t>ve</a:t>
            </a:r>
            <a:r>
              <a:rPr lang="fr-FR" altLang="tr-TR" sz="2800" dirty="0" smtClean="0"/>
              <a:t> </a:t>
            </a:r>
            <a:r>
              <a:rPr lang="fr-FR" altLang="tr-TR" sz="2800" dirty="0" err="1" smtClean="0"/>
              <a:t>korteks</a:t>
            </a:r>
            <a:r>
              <a:rPr lang="fr-FR" altLang="tr-TR" sz="2800" dirty="0" smtClean="0"/>
              <a:t> </a:t>
            </a:r>
            <a:r>
              <a:rPr lang="fr-FR" altLang="tr-TR" sz="2800" dirty="0" err="1" smtClean="0"/>
              <a:t>komponentleri</a:t>
            </a:r>
            <a:r>
              <a:rPr lang="fr-FR" altLang="tr-TR" sz="2800" dirty="0" smtClean="0"/>
              <a:t> </a:t>
            </a:r>
            <a:r>
              <a:rPr lang="fr-FR" altLang="tr-TR" sz="2800" dirty="0" err="1" smtClean="0"/>
              <a:t>kaybolur</a:t>
            </a:r>
            <a:r>
              <a:rPr lang="fr-FR" altLang="tr-TR" sz="2800" dirty="0" smtClean="0"/>
              <a:t>. SASP </a:t>
            </a:r>
            <a:r>
              <a:rPr lang="fr-FR" altLang="tr-TR" sz="2800" dirty="0" err="1" smtClean="0"/>
              <a:t>proteinleri</a:t>
            </a:r>
            <a:r>
              <a:rPr lang="fr-FR" altLang="tr-TR" sz="2800" dirty="0" smtClean="0"/>
              <a:t> de </a:t>
            </a:r>
            <a:r>
              <a:rPr lang="fr-FR" altLang="tr-TR" sz="2800" dirty="0" err="1" smtClean="0"/>
              <a:t>parçalanır</a:t>
            </a:r>
            <a:r>
              <a:rPr lang="fr-FR" altLang="tr-TR" sz="2800" dirty="0" smtClean="0"/>
              <a:t>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fr-FR" altLang="tr-TR" sz="2800" dirty="0" smtClean="0"/>
              <a:t>3. </a:t>
            </a:r>
            <a:r>
              <a:rPr lang="fr-FR" altLang="tr-TR" sz="2800" dirty="0" err="1" smtClean="0"/>
              <a:t>Gelişme</a:t>
            </a:r>
            <a:r>
              <a:rPr lang="fr-FR" altLang="tr-TR" sz="2800" dirty="0" smtClean="0"/>
              <a:t>: Su </a:t>
            </a:r>
            <a:r>
              <a:rPr lang="fr-FR" altLang="tr-TR" sz="2800" dirty="0" err="1" smtClean="0"/>
              <a:t>alarak</a:t>
            </a:r>
            <a:r>
              <a:rPr lang="fr-FR" altLang="tr-TR" sz="2800" dirty="0" smtClean="0"/>
              <a:t> </a:t>
            </a:r>
            <a:r>
              <a:rPr lang="fr-FR" altLang="tr-TR" sz="2800" dirty="0" err="1" smtClean="0"/>
              <a:t>sporun</a:t>
            </a:r>
            <a:r>
              <a:rPr lang="fr-FR" altLang="tr-TR" sz="2800" dirty="0" smtClean="0"/>
              <a:t> </a:t>
            </a:r>
            <a:r>
              <a:rPr lang="fr-FR" altLang="tr-TR" sz="2800" dirty="0" err="1" smtClean="0"/>
              <a:t>şişmesiyle</a:t>
            </a:r>
            <a:r>
              <a:rPr lang="fr-FR" altLang="tr-TR" sz="2800" dirty="0" smtClean="0"/>
              <a:t> </a:t>
            </a:r>
            <a:r>
              <a:rPr lang="fr-FR" altLang="tr-TR" sz="2800" dirty="0" err="1" smtClean="0"/>
              <a:t>başlar</a:t>
            </a:r>
            <a:r>
              <a:rPr lang="fr-FR" altLang="tr-TR" sz="2800" dirty="0" smtClean="0"/>
              <a:t>. </a:t>
            </a:r>
            <a:r>
              <a:rPr lang="fr-FR" altLang="tr-TR" sz="2800" dirty="0" err="1" smtClean="0"/>
              <a:t>Yeni</a:t>
            </a:r>
            <a:r>
              <a:rPr lang="fr-FR" altLang="tr-TR" sz="2800" dirty="0" smtClean="0"/>
              <a:t> DNA, RNA </a:t>
            </a:r>
            <a:r>
              <a:rPr lang="fr-FR" altLang="tr-TR" sz="2800" dirty="0" err="1" smtClean="0"/>
              <a:t>ve</a:t>
            </a:r>
            <a:r>
              <a:rPr lang="fr-FR" altLang="tr-TR" sz="2800" dirty="0" smtClean="0"/>
              <a:t> </a:t>
            </a:r>
            <a:r>
              <a:rPr lang="fr-FR" altLang="tr-TR" sz="2800" dirty="0" err="1" smtClean="0"/>
              <a:t>proteinler</a:t>
            </a:r>
            <a:r>
              <a:rPr lang="fr-FR" altLang="tr-TR" sz="2800" dirty="0" smtClean="0"/>
              <a:t> </a:t>
            </a:r>
            <a:r>
              <a:rPr lang="fr-FR" altLang="tr-TR" sz="2800" dirty="0" err="1" smtClean="0"/>
              <a:t>sentezlenir</a:t>
            </a:r>
            <a:r>
              <a:rPr lang="fr-FR" altLang="tr-TR" sz="2800" dirty="0" smtClean="0"/>
              <a:t>. </a:t>
            </a:r>
            <a:r>
              <a:rPr lang="fr-FR" altLang="tr-TR" sz="2800" dirty="0" err="1" smtClean="0"/>
              <a:t>Hücre</a:t>
            </a:r>
            <a:r>
              <a:rPr lang="fr-FR" altLang="tr-TR" sz="2800" dirty="0" smtClean="0"/>
              <a:t> </a:t>
            </a:r>
            <a:r>
              <a:rPr lang="fr-FR" altLang="tr-TR" sz="2800" dirty="0" err="1" smtClean="0"/>
              <a:t>kırılan</a:t>
            </a:r>
            <a:r>
              <a:rPr lang="fr-FR" altLang="tr-TR" sz="2800" dirty="0" smtClean="0"/>
              <a:t> </a:t>
            </a:r>
            <a:r>
              <a:rPr lang="fr-FR" altLang="tr-TR" sz="2800" dirty="0" err="1" smtClean="0"/>
              <a:t>spor</a:t>
            </a:r>
            <a:r>
              <a:rPr lang="fr-FR" altLang="tr-TR" sz="2800" dirty="0" smtClean="0"/>
              <a:t> </a:t>
            </a:r>
            <a:r>
              <a:rPr lang="fr-FR" altLang="tr-TR" sz="2800" dirty="0" err="1" smtClean="0"/>
              <a:t>ceketinden</a:t>
            </a:r>
            <a:r>
              <a:rPr lang="fr-FR" altLang="tr-TR" sz="2800" dirty="0" smtClean="0"/>
              <a:t> </a:t>
            </a:r>
            <a:r>
              <a:rPr lang="fr-FR" altLang="tr-TR" sz="2800" dirty="0" err="1" smtClean="0"/>
              <a:t>çıkar</a:t>
            </a:r>
            <a:r>
              <a:rPr lang="fr-FR" altLang="tr-TR" sz="2800" dirty="0" smtClean="0"/>
              <a:t> </a:t>
            </a:r>
            <a:r>
              <a:rPr lang="fr-FR" altLang="tr-TR" sz="2800" dirty="0" err="1" smtClean="0"/>
              <a:t>ve</a:t>
            </a:r>
            <a:r>
              <a:rPr lang="fr-FR" altLang="tr-TR" sz="2800" dirty="0" smtClean="0"/>
              <a:t> </a:t>
            </a:r>
            <a:r>
              <a:rPr lang="fr-FR" altLang="tr-TR" sz="2800" dirty="0" err="1" smtClean="0"/>
              <a:t>bölünmeye</a:t>
            </a:r>
            <a:r>
              <a:rPr lang="fr-FR" altLang="tr-TR" sz="2800" dirty="0" smtClean="0"/>
              <a:t> </a:t>
            </a:r>
            <a:r>
              <a:rPr lang="fr-FR" altLang="tr-TR" sz="2800" dirty="0" err="1" smtClean="0"/>
              <a:t>başlar</a:t>
            </a:r>
            <a:r>
              <a:rPr lang="fr-FR" altLang="tr-TR" sz="2800" dirty="0" smtClean="0"/>
              <a:t>. </a:t>
            </a:r>
            <a:endParaRPr lang="tr-TR" altLang="tr-TR" sz="2800" dirty="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1585577" y="980728"/>
            <a:ext cx="7052965" cy="641350"/>
          </a:xfrm>
        </p:spPr>
        <p:txBody>
          <a:bodyPr/>
          <a:lstStyle/>
          <a:p>
            <a:pPr eaLnBrk="1" hangingPunct="1"/>
            <a:r>
              <a:rPr lang="en-GB" altLang="tr-TR" sz="3600" b="1" dirty="0" err="1" smtClean="0"/>
              <a:t>Eksospor</a:t>
            </a:r>
            <a:r>
              <a:rPr lang="tr-TR" altLang="tr-TR" sz="3600" b="1" dirty="0" smtClean="0"/>
              <a:t>,</a:t>
            </a:r>
            <a:r>
              <a:rPr lang="en-GB" altLang="tr-TR" sz="3600" b="1" dirty="0" smtClean="0"/>
              <a:t> </a:t>
            </a:r>
            <a:r>
              <a:rPr lang="en-GB" altLang="tr-TR" sz="3600" b="1" dirty="0" err="1" smtClean="0"/>
              <a:t>Sist</a:t>
            </a:r>
            <a:r>
              <a:rPr lang="en-GB" altLang="tr-TR" sz="3600" b="1" dirty="0" smtClean="0"/>
              <a:t> </a:t>
            </a:r>
            <a:r>
              <a:rPr lang="en-GB" altLang="tr-TR" sz="3600" b="1" dirty="0" err="1" smtClean="0"/>
              <a:t>ve</a:t>
            </a:r>
            <a:r>
              <a:rPr lang="en-GB" altLang="tr-TR" sz="3600" b="1" dirty="0" smtClean="0"/>
              <a:t> </a:t>
            </a:r>
            <a:r>
              <a:rPr lang="en-GB" altLang="tr-TR" sz="3600" b="1" dirty="0" err="1" smtClean="0"/>
              <a:t>Miksospor</a:t>
            </a:r>
            <a:endParaRPr lang="tr-TR" altLang="tr-TR" sz="3600" b="1" dirty="0" smtClean="0"/>
          </a:p>
        </p:txBody>
      </p:sp>
      <p:sp>
        <p:nvSpPr>
          <p:cNvPr id="129027" name="Rectangle 3"/>
          <p:cNvSpPr>
            <a:spLocks noGrp="1" noChangeArrowheads="1"/>
          </p:cNvSpPr>
          <p:nvPr>
            <p:ph idx="1"/>
          </p:nvPr>
        </p:nvSpPr>
        <p:spPr>
          <a:xfrm>
            <a:off x="2195736" y="2276872"/>
            <a:ext cx="5832648" cy="4247752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Tx/>
              <a:buNone/>
            </a:pPr>
            <a:r>
              <a:rPr lang="de-DE" altLang="tr-TR" sz="2400" b="1" dirty="0" err="1" smtClean="0"/>
              <a:t>Eksosporlar</a:t>
            </a:r>
            <a:r>
              <a:rPr lang="de-DE" altLang="tr-TR" sz="2400" dirty="0" smtClean="0"/>
              <a:t> (</a:t>
            </a:r>
            <a:r>
              <a:rPr lang="de-DE" altLang="tr-TR" sz="2400" dirty="0" err="1" smtClean="0"/>
              <a:t>exospor</a:t>
            </a:r>
            <a:r>
              <a:rPr lang="de-DE" altLang="tr-TR" sz="2400" dirty="0" smtClean="0"/>
              <a:t>) </a:t>
            </a:r>
            <a:endParaRPr lang="tr-TR" altLang="tr-TR" sz="2400" dirty="0" smtClean="0"/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de-DE" altLang="tr-TR" sz="2400" i="1" dirty="0" err="1" smtClean="0"/>
              <a:t>Methylosinus</a:t>
            </a:r>
            <a:r>
              <a:rPr lang="de-DE" altLang="tr-TR" sz="2400" i="1" dirty="0" smtClean="0"/>
              <a:t> </a:t>
            </a:r>
            <a:r>
              <a:rPr lang="de-DE" altLang="tr-TR" sz="2400" i="1" dirty="0" err="1" smtClean="0"/>
              <a:t>trichosporium</a:t>
            </a:r>
            <a:r>
              <a:rPr lang="tr-TR" altLang="tr-TR" sz="2400" i="1" dirty="0" smtClean="0"/>
              <a:t> 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de-DE" altLang="tr-TR" sz="2400" dirty="0" err="1" smtClean="0"/>
              <a:t>Vejetatif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hücrenin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tomurcuklanmasıyla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oluş</a:t>
            </a:r>
            <a:r>
              <a:rPr lang="tr-TR" altLang="tr-TR" sz="2400" dirty="0" smtClean="0"/>
              <a:t>ur 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de-DE" altLang="tr-TR" sz="2400" dirty="0" err="1" smtClean="0"/>
              <a:t>endospor</a:t>
            </a:r>
            <a:r>
              <a:rPr lang="tr-TR" altLang="tr-TR" sz="2400" dirty="0" smtClean="0"/>
              <a:t>a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benzer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özelliktedir</a:t>
            </a:r>
            <a:r>
              <a:rPr lang="de-DE" altLang="tr-TR" sz="2400" dirty="0" smtClean="0"/>
              <a:t>.  </a:t>
            </a:r>
            <a:endParaRPr lang="tr-TR" altLang="tr-TR" sz="2400" dirty="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de-DE" altLang="tr-TR" sz="24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691680" y="908720"/>
            <a:ext cx="6836941" cy="641350"/>
          </a:xfrm>
        </p:spPr>
        <p:txBody>
          <a:bodyPr/>
          <a:lstStyle/>
          <a:p>
            <a:pPr eaLnBrk="1" hangingPunct="1"/>
            <a:r>
              <a:rPr lang="en-GB" altLang="tr-TR" sz="3600" b="1" dirty="0" err="1" smtClean="0"/>
              <a:t>Eksospor</a:t>
            </a:r>
            <a:r>
              <a:rPr lang="tr-TR" altLang="tr-TR" sz="3600" b="1" dirty="0" smtClean="0"/>
              <a:t>,</a:t>
            </a:r>
            <a:r>
              <a:rPr lang="en-GB" altLang="tr-TR" sz="3600" b="1" dirty="0" smtClean="0"/>
              <a:t> </a:t>
            </a:r>
            <a:r>
              <a:rPr lang="en-GB" altLang="tr-TR" sz="3600" b="1" dirty="0" err="1" smtClean="0"/>
              <a:t>Sist</a:t>
            </a:r>
            <a:r>
              <a:rPr lang="en-GB" altLang="tr-TR" sz="3600" b="1" dirty="0" smtClean="0"/>
              <a:t> </a:t>
            </a:r>
            <a:r>
              <a:rPr lang="en-GB" altLang="tr-TR" sz="3600" b="1" dirty="0" err="1" smtClean="0"/>
              <a:t>ve</a:t>
            </a:r>
            <a:r>
              <a:rPr lang="en-GB" altLang="tr-TR" sz="3600" b="1" dirty="0" smtClean="0"/>
              <a:t> </a:t>
            </a:r>
            <a:r>
              <a:rPr lang="en-GB" altLang="tr-TR" sz="3600" b="1" dirty="0" err="1" smtClean="0"/>
              <a:t>Miksospor</a:t>
            </a:r>
            <a:endParaRPr lang="tr-TR" altLang="tr-TR" sz="3600" b="1" dirty="0" smtClean="0"/>
          </a:p>
        </p:txBody>
      </p:sp>
      <p:sp>
        <p:nvSpPr>
          <p:cNvPr id="131075" name="Rectangle 3"/>
          <p:cNvSpPr>
            <a:spLocks noGrp="1" noChangeArrowheads="1"/>
          </p:cNvSpPr>
          <p:nvPr>
            <p:ph idx="1"/>
          </p:nvPr>
        </p:nvSpPr>
        <p:spPr>
          <a:xfrm>
            <a:off x="2483768" y="2132856"/>
            <a:ext cx="6192688" cy="4609033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buFontTx/>
              <a:buNone/>
            </a:pPr>
            <a:r>
              <a:rPr lang="tr-TR" altLang="tr-TR" sz="2400" b="1" dirty="0" smtClean="0"/>
              <a:t>S</a:t>
            </a:r>
            <a:r>
              <a:rPr lang="de-DE" altLang="tr-TR" sz="2400" b="1" dirty="0" smtClean="0"/>
              <a:t>ist </a:t>
            </a:r>
            <a:r>
              <a:rPr lang="de-DE" altLang="tr-TR" sz="2400" dirty="0" smtClean="0"/>
              <a:t>(</a:t>
            </a:r>
            <a:r>
              <a:rPr lang="de-DE" altLang="tr-TR" sz="2400" dirty="0" err="1" smtClean="0"/>
              <a:t>cyst</a:t>
            </a:r>
            <a:r>
              <a:rPr lang="de-DE" altLang="tr-TR" sz="2400" dirty="0" smtClean="0"/>
              <a:t>) </a:t>
            </a:r>
            <a:r>
              <a:rPr lang="de-DE" altLang="tr-TR" sz="2400" dirty="0" err="1" smtClean="0"/>
              <a:t>yuvarlak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kalın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duvarlı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hücreler</a:t>
            </a:r>
            <a:r>
              <a:rPr lang="tr-TR" altLang="tr-TR" sz="2400" dirty="0" smtClean="0"/>
              <a:t> 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de-DE" altLang="tr-TR" sz="2400" dirty="0" err="1" smtClean="0"/>
              <a:t>Çubuk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şeklindeki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vejetatif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hücrenin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hepsi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bir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siste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dönüşür</a:t>
            </a:r>
            <a:r>
              <a:rPr lang="tr-TR" altLang="tr-TR" sz="2400" dirty="0" smtClean="0"/>
              <a:t> 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de-DE" altLang="tr-TR" sz="2400" i="1" dirty="0" err="1" smtClean="0"/>
              <a:t>Azotobacter</a:t>
            </a:r>
            <a:r>
              <a:rPr lang="tr-TR" altLang="tr-TR" sz="2400" i="1" dirty="0" smtClean="0"/>
              <a:t> 		</a:t>
            </a:r>
            <a:r>
              <a:rPr lang="tr-TR" altLang="tr-TR" dirty="0" smtClean="0">
                <a:sym typeface="Wingdings" panose="05000000000000000000" pitchFamily="2" charset="2"/>
              </a:rPr>
              <a:t></a:t>
            </a:r>
            <a:r>
              <a:rPr lang="tr-TR" altLang="tr-TR" dirty="0" smtClean="0"/>
              <a:t> </a:t>
            </a:r>
            <a:r>
              <a:rPr lang="de-DE" altLang="tr-TR" sz="2400" i="1" dirty="0" smtClean="0"/>
              <a:t> </a:t>
            </a:r>
            <a:endParaRPr lang="tr-TR" altLang="tr-TR" sz="2400" i="1" dirty="0" smtClean="0"/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de-DE" altLang="tr-TR" sz="2400" dirty="0" err="1" smtClean="0"/>
              <a:t>ve</a:t>
            </a:r>
            <a:r>
              <a:rPr lang="de-DE" altLang="tr-TR" sz="2400" dirty="0" smtClean="0"/>
              <a:t> </a:t>
            </a:r>
            <a:r>
              <a:rPr lang="de-DE" altLang="tr-TR" sz="2400" i="1" dirty="0" err="1" smtClean="0"/>
              <a:t>Methylocystis</a:t>
            </a:r>
            <a:r>
              <a:rPr lang="de-DE" altLang="tr-TR" sz="2400" dirty="0" smtClean="0"/>
              <a:t> </a:t>
            </a:r>
            <a:endParaRPr lang="tr-TR" altLang="tr-TR" sz="2400" dirty="0" smtClean="0"/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de-DE" altLang="tr-TR" sz="2400" dirty="0" err="1" smtClean="0"/>
              <a:t>kurumaya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ve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radyasyona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dirençli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ısıya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dirençsiz</a:t>
            </a:r>
            <a:r>
              <a:rPr lang="de-DE" altLang="tr-TR" sz="2400" dirty="0" smtClean="0"/>
              <a:t> </a:t>
            </a:r>
            <a:endParaRPr lang="tr-TR" altLang="tr-TR" sz="2400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621358" y="1052736"/>
            <a:ext cx="6836941" cy="641350"/>
          </a:xfrm>
        </p:spPr>
        <p:txBody>
          <a:bodyPr/>
          <a:lstStyle/>
          <a:p>
            <a:pPr eaLnBrk="1" hangingPunct="1"/>
            <a:r>
              <a:rPr lang="en-GB" altLang="tr-TR" sz="3600" b="1" dirty="0" err="1" smtClean="0"/>
              <a:t>Eksospor</a:t>
            </a:r>
            <a:r>
              <a:rPr lang="tr-TR" altLang="tr-TR" sz="3600" b="1" dirty="0" smtClean="0"/>
              <a:t>,</a:t>
            </a:r>
            <a:r>
              <a:rPr lang="en-GB" altLang="tr-TR" sz="3600" b="1" dirty="0" smtClean="0"/>
              <a:t> </a:t>
            </a:r>
            <a:r>
              <a:rPr lang="en-GB" altLang="tr-TR" sz="3600" b="1" dirty="0" err="1" smtClean="0"/>
              <a:t>Sist</a:t>
            </a:r>
            <a:r>
              <a:rPr lang="en-GB" altLang="tr-TR" sz="3600" b="1" dirty="0" smtClean="0"/>
              <a:t> </a:t>
            </a:r>
            <a:r>
              <a:rPr lang="en-GB" altLang="tr-TR" sz="3600" b="1" dirty="0" err="1" smtClean="0"/>
              <a:t>ve</a:t>
            </a:r>
            <a:r>
              <a:rPr lang="en-GB" altLang="tr-TR" sz="3600" b="1" dirty="0" smtClean="0"/>
              <a:t> </a:t>
            </a:r>
            <a:r>
              <a:rPr lang="en-GB" altLang="tr-TR" sz="3600" b="1" dirty="0" err="1" smtClean="0"/>
              <a:t>Miksospor</a:t>
            </a:r>
            <a:endParaRPr lang="tr-TR" altLang="tr-TR" sz="3600" b="1" dirty="0" smtClean="0"/>
          </a:p>
        </p:txBody>
      </p:sp>
      <p:sp>
        <p:nvSpPr>
          <p:cNvPr id="134147" name="Rectangle 3"/>
          <p:cNvSpPr>
            <a:spLocks noGrp="1" noChangeArrowheads="1"/>
          </p:cNvSpPr>
          <p:nvPr>
            <p:ph idx="1"/>
          </p:nvPr>
        </p:nvSpPr>
        <p:spPr>
          <a:xfrm>
            <a:off x="1259632" y="2708920"/>
            <a:ext cx="7560394" cy="3240360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fr-FR" altLang="tr-TR" sz="2400" i="1" dirty="0" err="1" smtClean="0"/>
              <a:t>Arthrobacter</a:t>
            </a:r>
            <a:r>
              <a:rPr lang="fr-FR" altLang="tr-TR" sz="2400" dirty="0" smtClean="0"/>
              <a:t> (</a:t>
            </a:r>
            <a:r>
              <a:rPr lang="fr-FR" altLang="tr-TR" sz="2400" i="1" dirty="0" smtClean="0"/>
              <a:t>A. </a:t>
            </a:r>
            <a:r>
              <a:rPr lang="fr-FR" altLang="tr-TR" sz="2400" i="1" dirty="0" err="1" smtClean="0"/>
              <a:t>globiformis</a:t>
            </a:r>
            <a:r>
              <a:rPr lang="fr-FR" altLang="tr-TR" sz="2400" dirty="0" smtClean="0"/>
              <a:t>) </a:t>
            </a:r>
            <a:r>
              <a:rPr lang="fr-FR" altLang="tr-TR" sz="2400" dirty="0" err="1" smtClean="0"/>
              <a:t>cinsinin</a:t>
            </a:r>
            <a:r>
              <a:rPr lang="fr-FR" altLang="tr-TR" sz="2400" dirty="0" smtClean="0"/>
              <a:t> </a:t>
            </a:r>
            <a:r>
              <a:rPr lang="fr-FR" altLang="tr-TR" sz="2400" dirty="0" err="1" smtClean="0"/>
              <a:t>hücreleri</a:t>
            </a:r>
            <a:r>
              <a:rPr lang="fr-FR" altLang="tr-TR" sz="2400" dirty="0" smtClean="0"/>
              <a:t> </a:t>
            </a:r>
            <a:r>
              <a:rPr lang="fr-FR" altLang="tr-TR" sz="2400" dirty="0" err="1" smtClean="0"/>
              <a:t>pleomorfiktir</a:t>
            </a:r>
            <a:r>
              <a:rPr lang="fr-FR" altLang="tr-TR" sz="2400" dirty="0" smtClean="0"/>
              <a:t>. </a:t>
            </a:r>
            <a:r>
              <a:rPr lang="fr-FR" altLang="tr-TR" sz="2400" dirty="0" err="1" smtClean="0"/>
              <a:t>Uygun</a:t>
            </a:r>
            <a:r>
              <a:rPr lang="fr-FR" altLang="tr-TR" sz="2400" dirty="0" smtClean="0"/>
              <a:t> substrat </a:t>
            </a:r>
            <a:r>
              <a:rPr lang="fr-FR" altLang="tr-TR" sz="2400" dirty="0" err="1" smtClean="0"/>
              <a:t>olduğunda</a:t>
            </a:r>
            <a:r>
              <a:rPr lang="fr-FR" altLang="tr-TR" sz="2400" dirty="0" smtClean="0"/>
              <a:t> </a:t>
            </a:r>
            <a:r>
              <a:rPr lang="fr-FR" altLang="tr-TR" sz="2400" dirty="0" err="1" smtClean="0"/>
              <a:t>çubuk</a:t>
            </a:r>
            <a:r>
              <a:rPr lang="fr-FR" altLang="tr-TR" sz="2400" dirty="0" smtClean="0"/>
              <a:t> </a:t>
            </a:r>
            <a:r>
              <a:rPr lang="fr-FR" altLang="tr-TR" sz="2400" dirty="0" err="1" smtClean="0"/>
              <a:t>şeklinde</a:t>
            </a:r>
            <a:r>
              <a:rPr lang="fr-FR" altLang="tr-TR" sz="2400" dirty="0" smtClean="0"/>
              <a:t> </a:t>
            </a:r>
            <a:r>
              <a:rPr lang="fr-FR" altLang="tr-TR" sz="2400" dirty="0" err="1" smtClean="0"/>
              <a:t>gelişirler</a:t>
            </a:r>
            <a:r>
              <a:rPr lang="fr-FR" altLang="tr-TR" sz="2400" dirty="0" smtClean="0"/>
              <a:t>. </a:t>
            </a:r>
            <a:r>
              <a:rPr lang="fr-FR" altLang="tr-TR" sz="2400" dirty="0" err="1" smtClean="0"/>
              <a:t>Eğer</a:t>
            </a:r>
            <a:r>
              <a:rPr lang="fr-FR" altLang="tr-TR" sz="2400" dirty="0" smtClean="0"/>
              <a:t> substrat </a:t>
            </a:r>
            <a:r>
              <a:rPr lang="fr-FR" altLang="tr-TR" sz="2400" dirty="0" err="1" smtClean="0"/>
              <a:t>tüketilirse</a:t>
            </a:r>
            <a:r>
              <a:rPr lang="fr-FR" altLang="tr-TR" sz="2400" dirty="0" smtClean="0"/>
              <a:t> </a:t>
            </a:r>
            <a:r>
              <a:rPr lang="fr-FR" altLang="tr-TR" sz="2400" dirty="0" err="1" smtClean="0"/>
              <a:t>hücreler</a:t>
            </a:r>
            <a:r>
              <a:rPr lang="fr-FR" altLang="tr-TR" sz="2400" dirty="0" smtClean="0"/>
              <a:t> </a:t>
            </a:r>
            <a:r>
              <a:rPr lang="fr-FR" altLang="tr-TR" sz="2400" dirty="0" err="1" smtClean="0"/>
              <a:t>yuvarlaklaşır</a:t>
            </a:r>
            <a:r>
              <a:rPr lang="fr-FR" altLang="tr-TR" sz="2400" dirty="0" smtClean="0"/>
              <a:t>. </a:t>
            </a:r>
            <a:endParaRPr lang="tr-TR" altLang="tr-TR" sz="2400" dirty="0" smtClean="0"/>
          </a:p>
          <a:p>
            <a:pPr eaLnBrk="1" hangingPunct="1">
              <a:buFontTx/>
              <a:buNone/>
            </a:pPr>
            <a:r>
              <a:rPr lang="fr-FR" altLang="tr-TR" sz="2400" dirty="0" smtClean="0"/>
              <a:t>Bu </a:t>
            </a:r>
            <a:r>
              <a:rPr lang="fr-FR" altLang="tr-TR" sz="2400" dirty="0" err="1" smtClean="0"/>
              <a:t>halde</a:t>
            </a:r>
            <a:r>
              <a:rPr lang="fr-FR" altLang="tr-TR" sz="2400" dirty="0" smtClean="0"/>
              <a:t> </a:t>
            </a:r>
            <a:r>
              <a:rPr lang="fr-FR" altLang="tr-TR" sz="2400" dirty="0" err="1" smtClean="0"/>
              <a:t>bakteri</a:t>
            </a:r>
            <a:r>
              <a:rPr lang="fr-FR" altLang="tr-TR" sz="2400" dirty="0" smtClean="0"/>
              <a:t> </a:t>
            </a:r>
            <a:r>
              <a:rPr lang="fr-FR" altLang="tr-TR" sz="2400" dirty="0" err="1" smtClean="0"/>
              <a:t>bir</a:t>
            </a:r>
            <a:r>
              <a:rPr lang="fr-FR" altLang="tr-TR" sz="2400" dirty="0" smtClean="0"/>
              <a:t> </a:t>
            </a:r>
            <a:r>
              <a:rPr lang="fr-FR" altLang="tr-TR" sz="2400" dirty="0" err="1" smtClean="0"/>
              <a:t>süre</a:t>
            </a:r>
            <a:r>
              <a:rPr lang="fr-FR" altLang="tr-TR" sz="2400" dirty="0" smtClean="0"/>
              <a:t> </a:t>
            </a:r>
            <a:r>
              <a:rPr lang="fr-FR" altLang="tr-TR" sz="2400" dirty="0" err="1" smtClean="0"/>
              <a:t>kurumaya</a:t>
            </a:r>
            <a:r>
              <a:rPr lang="fr-FR" altLang="tr-TR" sz="2400" dirty="0" smtClean="0"/>
              <a:t> </a:t>
            </a:r>
            <a:r>
              <a:rPr lang="fr-FR" altLang="tr-TR" sz="2400" dirty="0" err="1" smtClean="0"/>
              <a:t>karşı</a:t>
            </a:r>
            <a:r>
              <a:rPr lang="fr-FR" altLang="tr-TR" sz="2400" dirty="0" smtClean="0"/>
              <a:t> </a:t>
            </a:r>
            <a:r>
              <a:rPr lang="fr-FR" altLang="tr-TR" sz="2400" dirty="0" err="1" smtClean="0"/>
              <a:t>direnç</a:t>
            </a:r>
            <a:r>
              <a:rPr lang="fr-FR" altLang="tr-TR" sz="2400" dirty="0" smtClean="0"/>
              <a:t> </a:t>
            </a:r>
            <a:r>
              <a:rPr lang="fr-FR" altLang="tr-TR" sz="2400" dirty="0" err="1" smtClean="0"/>
              <a:t>kazanır</a:t>
            </a:r>
            <a:r>
              <a:rPr lang="fr-FR" altLang="tr-TR" sz="2400" dirty="0" smtClean="0"/>
              <a:t>. </a:t>
            </a:r>
            <a:r>
              <a:rPr lang="fr-FR" altLang="tr-TR" sz="2400" dirty="0" err="1" smtClean="0"/>
              <a:t>Ancak</a:t>
            </a:r>
            <a:r>
              <a:rPr lang="fr-FR" altLang="tr-TR" sz="2400" dirty="0" smtClean="0"/>
              <a:t> </a:t>
            </a:r>
            <a:r>
              <a:rPr lang="fr-FR" altLang="tr-TR" sz="2400" dirty="0" err="1" smtClean="0"/>
              <a:t>yuvarlaklaşan</a:t>
            </a:r>
            <a:r>
              <a:rPr lang="fr-FR" altLang="tr-TR" sz="2400" dirty="0" smtClean="0"/>
              <a:t> bu </a:t>
            </a:r>
            <a:r>
              <a:rPr lang="fr-FR" altLang="tr-TR" sz="2400" dirty="0" err="1" smtClean="0"/>
              <a:t>hücrelerde</a:t>
            </a:r>
            <a:r>
              <a:rPr lang="fr-FR" altLang="tr-TR" sz="2400" dirty="0" smtClean="0"/>
              <a:t> </a:t>
            </a:r>
            <a:r>
              <a:rPr lang="fr-FR" altLang="tr-TR" sz="2400" dirty="0" err="1" smtClean="0"/>
              <a:t>herhangi</a:t>
            </a:r>
            <a:r>
              <a:rPr lang="fr-FR" altLang="tr-TR" sz="2400" dirty="0" smtClean="0"/>
              <a:t> </a:t>
            </a:r>
            <a:r>
              <a:rPr lang="fr-FR" altLang="tr-TR" sz="2400" dirty="0" err="1" smtClean="0"/>
              <a:t>bir</a:t>
            </a:r>
            <a:r>
              <a:rPr lang="fr-FR" altLang="tr-TR" sz="2400" dirty="0" smtClean="0"/>
              <a:t> </a:t>
            </a:r>
            <a:r>
              <a:rPr lang="fr-FR" altLang="tr-TR" sz="2400" dirty="0" err="1" smtClean="0"/>
              <a:t>yapısal</a:t>
            </a:r>
            <a:r>
              <a:rPr lang="fr-FR" altLang="tr-TR" sz="2400" dirty="0" smtClean="0"/>
              <a:t> </a:t>
            </a:r>
            <a:r>
              <a:rPr lang="fr-FR" altLang="tr-TR" sz="2400" dirty="0" err="1" smtClean="0"/>
              <a:t>farklılık</a:t>
            </a:r>
            <a:r>
              <a:rPr lang="fr-FR" altLang="tr-TR" sz="2400" dirty="0" smtClean="0"/>
              <a:t> </a:t>
            </a:r>
            <a:r>
              <a:rPr lang="fr-FR" altLang="tr-TR" sz="2400" dirty="0" err="1" smtClean="0"/>
              <a:t>belirlenememiştir</a:t>
            </a:r>
            <a:r>
              <a:rPr lang="fr-FR" altLang="tr-TR" sz="2400" dirty="0" smtClean="0"/>
              <a:t>.</a:t>
            </a:r>
            <a:endParaRPr lang="tr-TR" altLang="tr-TR" sz="2400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498972" y="432669"/>
            <a:ext cx="7123956" cy="921469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fr-FR" altLang="tr-TR" sz="4000" b="1" dirty="0" err="1" smtClean="0"/>
              <a:t>Bakteri</a:t>
            </a:r>
            <a:r>
              <a:rPr lang="fr-FR" altLang="tr-TR" sz="4000" b="1" dirty="0" smtClean="0"/>
              <a:t> </a:t>
            </a:r>
            <a:r>
              <a:rPr lang="fr-FR" altLang="tr-TR" sz="4000" b="1" dirty="0" err="1" smtClean="0"/>
              <a:t>ve</a:t>
            </a:r>
            <a:r>
              <a:rPr lang="fr-FR" altLang="tr-TR" sz="4000" b="1" dirty="0" smtClean="0"/>
              <a:t> </a:t>
            </a:r>
            <a:r>
              <a:rPr lang="fr-FR" altLang="tr-TR" sz="4000" b="1" dirty="0" err="1" smtClean="0"/>
              <a:t>Fungus</a:t>
            </a:r>
            <a:r>
              <a:rPr lang="fr-FR" altLang="tr-TR" sz="4000" b="1" dirty="0" smtClean="0"/>
              <a:t> </a:t>
            </a:r>
            <a:r>
              <a:rPr lang="fr-FR" altLang="tr-TR" sz="4000" b="1" dirty="0" err="1" smtClean="0"/>
              <a:t>Pigmentleri</a:t>
            </a:r>
            <a:endParaRPr lang="tr-TR" altLang="tr-TR" sz="4000" b="1" dirty="0" smtClean="0"/>
          </a:p>
        </p:txBody>
      </p:sp>
      <p:sp>
        <p:nvSpPr>
          <p:cNvPr id="135171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412875"/>
            <a:ext cx="8496300" cy="51117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tr-TR" altLang="tr-TR" sz="2400" dirty="0" smtClean="0"/>
              <a:t>K</a:t>
            </a:r>
            <a:r>
              <a:rPr lang="de-DE" altLang="tr-TR" sz="2400" dirty="0" err="1" smtClean="0"/>
              <a:t>arotenoid</a:t>
            </a:r>
            <a:r>
              <a:rPr lang="de-DE" altLang="tr-TR" sz="2400" dirty="0" smtClean="0"/>
              <a:t>, </a:t>
            </a:r>
            <a:r>
              <a:rPr lang="de-DE" altLang="tr-TR" sz="2400" dirty="0" err="1" smtClean="0"/>
              <a:t>fenazin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yada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pirollik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boyalar</a:t>
            </a:r>
            <a:r>
              <a:rPr lang="de-DE" altLang="tr-TR" sz="2400" dirty="0" smtClean="0"/>
              <a:t>, </a:t>
            </a:r>
            <a:r>
              <a:rPr lang="de-DE" altLang="tr-TR" sz="2400" dirty="0" err="1" smtClean="0"/>
              <a:t>azaquinon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ve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anthosianat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gibi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kimyasalların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derivatları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bulunur</a:t>
            </a:r>
            <a:r>
              <a:rPr lang="de-DE" altLang="tr-TR" sz="2400" dirty="0" smtClean="0"/>
              <a:t>. </a:t>
            </a:r>
            <a:endParaRPr lang="tr-TR" altLang="tr-TR" sz="24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de-DE" altLang="tr-TR" sz="2400" dirty="0" err="1" smtClean="0"/>
              <a:t>Fotosentetik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mikroorganizmalarda</a:t>
            </a:r>
            <a:r>
              <a:rPr lang="de-DE" altLang="tr-TR" sz="2400" dirty="0" smtClean="0"/>
              <a:t> da </a:t>
            </a:r>
            <a:r>
              <a:rPr lang="de-DE" altLang="tr-TR" sz="2400" dirty="0" err="1" smtClean="0"/>
              <a:t>bakteriyoklorofil</a:t>
            </a:r>
            <a:r>
              <a:rPr lang="de-DE" altLang="tr-TR" sz="2400" dirty="0" smtClean="0"/>
              <a:t>, </a:t>
            </a:r>
            <a:r>
              <a:rPr lang="de-DE" altLang="tr-TR" sz="2400" dirty="0" err="1" smtClean="0"/>
              <a:t>klorofil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ve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karotenoid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gibi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pigmentler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bulunur</a:t>
            </a:r>
            <a:r>
              <a:rPr lang="de-DE" altLang="tr-TR" sz="2400" dirty="0" smtClean="0"/>
              <a:t>. </a:t>
            </a:r>
            <a:endParaRPr lang="tr-TR" altLang="tr-TR" sz="24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tr-TR" altLang="tr-TR" sz="2400" dirty="0" smtClean="0"/>
          </a:p>
        </p:txBody>
      </p:sp>
      <p:pic>
        <p:nvPicPr>
          <p:cNvPr id="135172" name="Picture 2" descr="http://ny-image2.etsy.com/il_570xN.18454908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0950" y="3068638"/>
            <a:ext cx="3903663" cy="339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5173" name="Picture 5" descr="http://mit.whoi.edu/cms/images/oceanus/extracts-250_8335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3999141"/>
            <a:ext cx="2462213" cy="167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605226" y="620688"/>
            <a:ext cx="7200602" cy="647700"/>
          </a:xfrm>
        </p:spPr>
        <p:txBody>
          <a:bodyPr/>
          <a:lstStyle/>
          <a:p>
            <a:pPr eaLnBrk="1" hangingPunct="1"/>
            <a:r>
              <a:rPr lang="fr-FR" altLang="tr-TR" sz="3600" b="1" dirty="0" err="1" smtClean="0"/>
              <a:t>Bakteri</a:t>
            </a:r>
            <a:r>
              <a:rPr lang="fr-FR" altLang="tr-TR" sz="3600" b="1" dirty="0" smtClean="0"/>
              <a:t> </a:t>
            </a:r>
            <a:r>
              <a:rPr lang="fr-FR" altLang="tr-TR" sz="3600" b="1" dirty="0" err="1" smtClean="0"/>
              <a:t>ve</a:t>
            </a:r>
            <a:r>
              <a:rPr lang="fr-FR" altLang="tr-TR" sz="3600" b="1" dirty="0" smtClean="0"/>
              <a:t> </a:t>
            </a:r>
            <a:r>
              <a:rPr lang="fr-FR" altLang="tr-TR" sz="3600" b="1" dirty="0" err="1" smtClean="0"/>
              <a:t>Fungus</a:t>
            </a:r>
            <a:r>
              <a:rPr lang="fr-FR" altLang="tr-TR" sz="3600" b="1" dirty="0" smtClean="0"/>
              <a:t> </a:t>
            </a:r>
            <a:r>
              <a:rPr lang="fr-FR" altLang="tr-TR" sz="3600" b="1" dirty="0" err="1" smtClean="0"/>
              <a:t>Pigmentleri</a:t>
            </a:r>
            <a:endParaRPr lang="tr-TR" altLang="tr-TR" sz="3600" b="1" dirty="0" smtClean="0"/>
          </a:p>
        </p:txBody>
      </p:sp>
      <p:sp>
        <p:nvSpPr>
          <p:cNvPr id="136195" name="Rectangle 3"/>
          <p:cNvSpPr>
            <a:spLocks noGrp="1" noChangeArrowheads="1"/>
          </p:cNvSpPr>
          <p:nvPr>
            <p:ph idx="1"/>
          </p:nvPr>
        </p:nvSpPr>
        <p:spPr>
          <a:xfrm>
            <a:off x="1331640" y="1628799"/>
            <a:ext cx="7488510" cy="4895825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Tx/>
              <a:buNone/>
            </a:pPr>
            <a:r>
              <a:rPr lang="tr-TR" altLang="tr-TR" sz="2800" b="1" dirty="0" smtClean="0"/>
              <a:t>P</a:t>
            </a:r>
            <a:r>
              <a:rPr lang="de-DE" altLang="tr-TR" sz="2800" b="1" dirty="0" err="1" smtClean="0"/>
              <a:t>igmentlerin</a:t>
            </a:r>
            <a:r>
              <a:rPr lang="de-DE" altLang="tr-TR" sz="2800" b="1" dirty="0" smtClean="0"/>
              <a:t> </a:t>
            </a:r>
            <a:r>
              <a:rPr lang="de-DE" altLang="tr-TR" sz="2800" b="1" dirty="0" err="1" smtClean="0"/>
              <a:t>başlıca</a:t>
            </a:r>
            <a:r>
              <a:rPr lang="de-DE" altLang="tr-TR" sz="2800" b="1" dirty="0" smtClean="0"/>
              <a:t> </a:t>
            </a:r>
            <a:r>
              <a:rPr lang="de-DE" altLang="tr-TR" sz="2800" b="1" dirty="0" err="1" smtClean="0"/>
              <a:t>üç</a:t>
            </a:r>
            <a:r>
              <a:rPr lang="de-DE" altLang="tr-TR" sz="2800" b="1" dirty="0" smtClean="0"/>
              <a:t> </a:t>
            </a:r>
            <a:r>
              <a:rPr lang="de-DE" altLang="tr-TR" sz="2800" b="1" dirty="0" err="1" smtClean="0"/>
              <a:t>görevi</a:t>
            </a:r>
            <a:r>
              <a:rPr lang="de-DE" altLang="tr-TR" sz="2800" b="1" dirty="0" smtClean="0"/>
              <a:t> </a:t>
            </a:r>
            <a:r>
              <a:rPr lang="de-DE" altLang="tr-TR" sz="2800" b="1" dirty="0" err="1" smtClean="0"/>
              <a:t>vardır</a:t>
            </a:r>
            <a:r>
              <a:rPr lang="de-DE" altLang="tr-TR" sz="2800" b="1" dirty="0" smtClean="0"/>
              <a:t>.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de-DE" altLang="tr-TR" sz="2400" dirty="0" smtClean="0"/>
              <a:t>1. </a:t>
            </a:r>
            <a:r>
              <a:rPr lang="de-DE" altLang="tr-TR" sz="2400" dirty="0" err="1" smtClean="0"/>
              <a:t>Fotosentetik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mikroorganizmalarda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fotosentezde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görev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almak</a:t>
            </a:r>
            <a:endParaRPr lang="de-DE" altLang="tr-TR" sz="2400" dirty="0" smtClean="0"/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de-DE" altLang="tr-TR" sz="2400" dirty="0" smtClean="0"/>
              <a:t>2. </a:t>
            </a:r>
            <a:r>
              <a:rPr lang="de-DE" altLang="tr-TR" sz="2400" dirty="0" err="1" smtClean="0"/>
              <a:t>Işığı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algılayarak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fototaksiyi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gerçekleştirmek</a:t>
            </a:r>
            <a:r>
              <a:rPr lang="de-DE" altLang="tr-TR" sz="2400" dirty="0" smtClean="0"/>
              <a:t> 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de-DE" altLang="tr-TR" sz="2400" dirty="0" smtClean="0"/>
              <a:t>3. </a:t>
            </a:r>
            <a:r>
              <a:rPr lang="de-DE" altLang="tr-TR" sz="2400" dirty="0" err="1" smtClean="0"/>
              <a:t>Gerek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fotosentez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yapan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gerekse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fotosentez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yapmayan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mikroorganizmaları</a:t>
            </a:r>
            <a:r>
              <a:rPr lang="de-DE" altLang="tr-TR" sz="2400" dirty="0" smtClean="0"/>
              <a:t> UV </a:t>
            </a:r>
            <a:r>
              <a:rPr lang="de-DE" altLang="tr-TR" sz="2400" dirty="0" err="1" smtClean="0"/>
              <a:t>radyasyonuna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ve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zararlı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ışınlara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karşı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korumak</a:t>
            </a:r>
            <a:endParaRPr lang="tr-TR" altLang="tr-TR" sz="2400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>
          <a:xfrm>
            <a:off x="1619672" y="1052736"/>
            <a:ext cx="7056586" cy="646113"/>
          </a:xfrm>
        </p:spPr>
        <p:txBody>
          <a:bodyPr/>
          <a:lstStyle/>
          <a:p>
            <a:pPr eaLnBrk="1" hangingPunct="1"/>
            <a:r>
              <a:rPr lang="fr-FR" altLang="tr-TR" sz="3600" b="1" dirty="0" err="1" smtClean="0"/>
              <a:t>Bakteri</a:t>
            </a:r>
            <a:r>
              <a:rPr lang="fr-FR" altLang="tr-TR" sz="3600" b="1" dirty="0" smtClean="0"/>
              <a:t> </a:t>
            </a:r>
            <a:r>
              <a:rPr lang="fr-FR" altLang="tr-TR" sz="3600" b="1" dirty="0" err="1" smtClean="0"/>
              <a:t>ve</a:t>
            </a:r>
            <a:r>
              <a:rPr lang="fr-FR" altLang="tr-TR" sz="3600" b="1" dirty="0" smtClean="0"/>
              <a:t> </a:t>
            </a:r>
            <a:r>
              <a:rPr lang="fr-FR" altLang="tr-TR" sz="3600" b="1" dirty="0" err="1" smtClean="0"/>
              <a:t>Fungus</a:t>
            </a:r>
            <a:r>
              <a:rPr lang="fr-FR" altLang="tr-TR" sz="3600" b="1" dirty="0" smtClean="0"/>
              <a:t> </a:t>
            </a:r>
            <a:r>
              <a:rPr lang="fr-FR" altLang="tr-TR" sz="3600" b="1" dirty="0" err="1" smtClean="0"/>
              <a:t>Pigmentleri</a:t>
            </a:r>
            <a:endParaRPr lang="tr-TR" altLang="tr-TR" sz="3600" b="1" dirty="0" smtClean="0"/>
          </a:p>
        </p:txBody>
      </p:sp>
      <p:sp>
        <p:nvSpPr>
          <p:cNvPr id="137219" name="Rectangle 3"/>
          <p:cNvSpPr>
            <a:spLocks noGrp="1" noChangeArrowheads="1"/>
          </p:cNvSpPr>
          <p:nvPr>
            <p:ph idx="1"/>
          </p:nvPr>
        </p:nvSpPr>
        <p:spPr>
          <a:xfrm>
            <a:off x="1835696" y="2204863"/>
            <a:ext cx="6984454" cy="4319761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buFontTx/>
              <a:buNone/>
            </a:pPr>
            <a:r>
              <a:rPr lang="de-DE" altLang="tr-TR" sz="2400" dirty="0" err="1" smtClean="0"/>
              <a:t>Işınların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zararlı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etkilerinden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korunma</a:t>
            </a:r>
            <a:r>
              <a:rPr lang="tr-TR" altLang="tr-TR" sz="2400" dirty="0" err="1" smtClean="0"/>
              <a:t>yı</a:t>
            </a:r>
            <a:r>
              <a:rPr lang="tr-TR" altLang="tr-TR" sz="2400" dirty="0" smtClean="0"/>
              <a:t> sağlar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de-DE" altLang="tr-TR" sz="2400" dirty="0" err="1" smtClean="0"/>
              <a:t>Zayıf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ışıkta</a:t>
            </a:r>
            <a:r>
              <a:rPr lang="de-DE" altLang="tr-TR" sz="2400" dirty="0" smtClean="0"/>
              <a:t> </a:t>
            </a:r>
            <a:r>
              <a:rPr lang="tr-TR" altLang="tr-TR" sz="2400" dirty="0" err="1" smtClean="0"/>
              <a:t>mutant</a:t>
            </a:r>
            <a:r>
              <a:rPr lang="tr-TR" altLang="tr-TR" sz="2400" dirty="0" smtClean="0"/>
              <a:t> ve </a:t>
            </a:r>
            <a:r>
              <a:rPr lang="tr-TR" altLang="tr-TR" sz="2400" dirty="0" err="1" smtClean="0"/>
              <a:t>atasal</a:t>
            </a:r>
            <a:r>
              <a:rPr lang="tr-TR" altLang="tr-TR" sz="2400" dirty="0" smtClean="0"/>
              <a:t> </a:t>
            </a:r>
            <a:r>
              <a:rPr lang="tr-TR" altLang="tr-TR" sz="2400" dirty="0" err="1" smtClean="0"/>
              <a:t>suş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iyi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gelişir</a:t>
            </a:r>
            <a:r>
              <a:rPr lang="de-DE" altLang="tr-TR" sz="2400" dirty="0" smtClean="0"/>
              <a:t>, </a:t>
            </a:r>
            <a:r>
              <a:rPr lang="de-DE" altLang="tr-TR" sz="2400" dirty="0" err="1" smtClean="0"/>
              <a:t>yoğun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güneş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ışığı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renksiz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mutantların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gelişmesini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önler</a:t>
            </a:r>
            <a:r>
              <a:rPr lang="tr-TR" altLang="tr-TR" sz="2400" dirty="0" smtClean="0"/>
              <a:t>,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pigmentli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atasal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suş</a:t>
            </a:r>
            <a:r>
              <a:rPr lang="de-DE" altLang="tr-TR" sz="2400" dirty="0" smtClean="0"/>
              <a:t> normal </a:t>
            </a:r>
            <a:r>
              <a:rPr lang="de-DE" altLang="tr-TR" sz="2400" dirty="0" err="1" smtClean="0"/>
              <a:t>olarak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geliş</a:t>
            </a:r>
            <a:r>
              <a:rPr lang="tr-TR" altLang="tr-TR" sz="2400" dirty="0" smtClean="0"/>
              <a:t>i</a:t>
            </a:r>
            <a:r>
              <a:rPr lang="de-DE" altLang="tr-TR" sz="2400" dirty="0" smtClean="0"/>
              <a:t>r. </a:t>
            </a:r>
            <a:endParaRPr lang="tr-TR" altLang="tr-TR" sz="2400" dirty="0" smtClean="0"/>
          </a:p>
          <a:p>
            <a:pPr eaLnBrk="1" hangingPunct="1">
              <a:lnSpc>
                <a:spcPct val="150000"/>
              </a:lnSpc>
              <a:buFontTx/>
              <a:buNone/>
            </a:pPr>
            <a:endParaRPr lang="tr-TR" altLang="tr-TR" sz="2400" dirty="0" smtClean="0"/>
          </a:p>
          <a:p>
            <a:pPr eaLnBrk="1" hangingPunct="1">
              <a:lnSpc>
                <a:spcPct val="150000"/>
              </a:lnSpc>
              <a:buFontTx/>
              <a:buNone/>
            </a:pPr>
            <a:endParaRPr lang="tr-TR" altLang="tr-TR" sz="2400" i="1" dirty="0" smtClean="0"/>
          </a:p>
          <a:p>
            <a:pPr eaLnBrk="1" hangingPunct="1">
              <a:lnSpc>
                <a:spcPct val="150000"/>
              </a:lnSpc>
              <a:buFontTx/>
              <a:buNone/>
            </a:pPr>
            <a:endParaRPr lang="tr-TR" altLang="tr-TR" sz="2400" i="1" dirty="0" smtClean="0"/>
          </a:p>
          <a:p>
            <a:pPr eaLnBrk="1" hangingPunct="1">
              <a:lnSpc>
                <a:spcPct val="150000"/>
              </a:lnSpc>
              <a:buFontTx/>
              <a:buNone/>
            </a:pPr>
            <a:endParaRPr lang="tr-TR" altLang="tr-TR" sz="2400" i="1" dirty="0" smtClean="0"/>
          </a:p>
          <a:p>
            <a:pPr eaLnBrk="1" hangingPunct="1">
              <a:lnSpc>
                <a:spcPct val="150000"/>
              </a:lnSpc>
              <a:buFontTx/>
              <a:buNone/>
            </a:pPr>
            <a:endParaRPr lang="tr-TR" altLang="tr-TR" sz="2400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664" y="692696"/>
            <a:ext cx="6912570" cy="647700"/>
          </a:xfrm>
        </p:spPr>
        <p:txBody>
          <a:bodyPr/>
          <a:lstStyle/>
          <a:p>
            <a:pPr eaLnBrk="1" hangingPunct="1"/>
            <a:r>
              <a:rPr lang="fr-FR" altLang="tr-TR" sz="3600" b="1" dirty="0" err="1" smtClean="0"/>
              <a:t>Bakteri</a:t>
            </a:r>
            <a:r>
              <a:rPr lang="fr-FR" altLang="tr-TR" sz="3600" b="1" dirty="0" smtClean="0"/>
              <a:t> </a:t>
            </a:r>
            <a:r>
              <a:rPr lang="fr-FR" altLang="tr-TR" sz="3600" b="1" dirty="0" err="1" smtClean="0"/>
              <a:t>ve</a:t>
            </a:r>
            <a:r>
              <a:rPr lang="fr-FR" altLang="tr-TR" sz="3600" b="1" dirty="0" smtClean="0"/>
              <a:t> </a:t>
            </a:r>
            <a:r>
              <a:rPr lang="fr-FR" altLang="tr-TR" sz="3600" b="1" dirty="0" err="1" smtClean="0"/>
              <a:t>Fungus</a:t>
            </a:r>
            <a:r>
              <a:rPr lang="fr-FR" altLang="tr-TR" sz="3600" b="1" dirty="0" smtClean="0"/>
              <a:t> </a:t>
            </a:r>
            <a:r>
              <a:rPr lang="fr-FR" altLang="tr-TR" sz="3600" b="1" dirty="0" err="1" smtClean="0"/>
              <a:t>Pigmentleri</a:t>
            </a:r>
            <a:endParaRPr lang="tr-TR" altLang="tr-TR" sz="3600" b="1" dirty="0" smtClean="0"/>
          </a:p>
        </p:txBody>
      </p:sp>
      <p:sp>
        <p:nvSpPr>
          <p:cNvPr id="138243" name="Rectangle 3"/>
          <p:cNvSpPr>
            <a:spLocks noGrp="1" noChangeArrowheads="1"/>
          </p:cNvSpPr>
          <p:nvPr>
            <p:ph idx="1"/>
          </p:nvPr>
        </p:nvSpPr>
        <p:spPr>
          <a:xfrm>
            <a:off x="1331640" y="1700807"/>
            <a:ext cx="7488510" cy="4823817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GB" altLang="tr-TR" sz="2400" dirty="0" err="1" smtClean="0"/>
              <a:t>Görünür</a:t>
            </a:r>
            <a:r>
              <a:rPr lang="en-GB" altLang="tr-TR" sz="2400" dirty="0" smtClean="0"/>
              <a:t> </a:t>
            </a:r>
            <a:r>
              <a:rPr lang="en-GB" altLang="tr-TR" sz="2400" dirty="0" err="1" smtClean="0"/>
              <a:t>ışık</a:t>
            </a:r>
            <a:r>
              <a:rPr lang="en-GB" altLang="tr-TR" sz="2400" dirty="0" smtClean="0"/>
              <a:t> </a:t>
            </a:r>
            <a:r>
              <a:rPr lang="en-GB" altLang="tr-TR" sz="2400" dirty="0" err="1" smtClean="0"/>
              <a:t>aerobik</a:t>
            </a:r>
            <a:r>
              <a:rPr lang="en-GB" altLang="tr-TR" sz="2400" dirty="0" smtClean="0"/>
              <a:t> </a:t>
            </a:r>
            <a:r>
              <a:rPr lang="en-GB" altLang="tr-TR" sz="2400" dirty="0" err="1" smtClean="0"/>
              <a:t>şartlarda</a:t>
            </a:r>
            <a:r>
              <a:rPr lang="en-GB" altLang="tr-TR" sz="2400" dirty="0" smtClean="0"/>
              <a:t> </a:t>
            </a:r>
            <a:r>
              <a:rPr lang="en-GB" altLang="tr-TR" sz="2400" dirty="0" err="1" smtClean="0"/>
              <a:t>mikroorganizmaları</a:t>
            </a:r>
            <a:r>
              <a:rPr lang="en-GB" altLang="tr-TR" sz="2400" dirty="0" smtClean="0"/>
              <a:t> </a:t>
            </a:r>
            <a:r>
              <a:rPr lang="en-GB" altLang="tr-TR" sz="2400" dirty="0" err="1" smtClean="0"/>
              <a:t>öldürücü</a:t>
            </a:r>
            <a:r>
              <a:rPr lang="en-GB" altLang="tr-TR" sz="2400" dirty="0" smtClean="0"/>
              <a:t> (</a:t>
            </a:r>
            <a:r>
              <a:rPr lang="en-GB" altLang="tr-TR" sz="2400" dirty="0" err="1" smtClean="0"/>
              <a:t>bakterisidal</a:t>
            </a:r>
            <a:r>
              <a:rPr lang="en-GB" altLang="tr-TR" sz="2400" dirty="0" smtClean="0"/>
              <a:t>) </a:t>
            </a:r>
            <a:r>
              <a:rPr lang="en-GB" altLang="tr-TR" sz="2400" dirty="0" err="1" smtClean="0"/>
              <a:t>etki</a:t>
            </a:r>
            <a:r>
              <a:rPr lang="en-GB" altLang="tr-TR" sz="2400" dirty="0" smtClean="0"/>
              <a:t> </a:t>
            </a:r>
            <a:r>
              <a:rPr lang="en-GB" altLang="tr-TR" sz="2400" dirty="0" err="1" smtClean="0"/>
              <a:t>göstermektedir</a:t>
            </a:r>
            <a:r>
              <a:rPr lang="en-GB" altLang="tr-TR" sz="2400" dirty="0" smtClean="0"/>
              <a:t>. </a:t>
            </a:r>
            <a:endParaRPr lang="tr-TR" altLang="tr-TR" sz="2400" dirty="0" smtClean="0"/>
          </a:p>
          <a:p>
            <a:pPr>
              <a:lnSpc>
                <a:spcPct val="150000"/>
              </a:lnSpc>
            </a:pPr>
            <a:r>
              <a:rPr lang="en-GB" altLang="tr-TR" sz="2400" dirty="0" smtClean="0"/>
              <a:t>Bu </a:t>
            </a:r>
            <a:r>
              <a:rPr lang="en-GB" altLang="tr-TR" sz="2400" dirty="0" err="1" smtClean="0"/>
              <a:t>etki</a:t>
            </a:r>
            <a:r>
              <a:rPr lang="en-GB" altLang="tr-TR" sz="2400" dirty="0" smtClean="0"/>
              <a:t> </a:t>
            </a:r>
            <a:r>
              <a:rPr lang="en-GB" altLang="tr-TR" sz="2400" dirty="0" err="1" smtClean="0"/>
              <a:t>oksijenin</a:t>
            </a:r>
            <a:r>
              <a:rPr lang="en-GB" altLang="tr-TR" sz="2400" dirty="0" smtClean="0"/>
              <a:t> </a:t>
            </a:r>
            <a:r>
              <a:rPr lang="en-GB" altLang="tr-TR" sz="2400" dirty="0" err="1" smtClean="0"/>
              <a:t>sitoplazma</a:t>
            </a:r>
            <a:r>
              <a:rPr lang="en-GB" altLang="tr-TR" sz="2400" dirty="0" smtClean="0"/>
              <a:t> </a:t>
            </a:r>
            <a:r>
              <a:rPr lang="en-GB" altLang="tr-TR" sz="2400" dirty="0" err="1" smtClean="0"/>
              <a:t>membranında</a:t>
            </a:r>
            <a:r>
              <a:rPr lang="en-GB" altLang="tr-TR" sz="2400" dirty="0" smtClean="0"/>
              <a:t> </a:t>
            </a:r>
            <a:r>
              <a:rPr lang="en-GB" altLang="tr-TR" sz="2400" dirty="0" err="1" smtClean="0"/>
              <a:t>gerçekleştirdiği</a:t>
            </a:r>
            <a:r>
              <a:rPr lang="en-GB" altLang="tr-TR" sz="2400" dirty="0" smtClean="0"/>
              <a:t> </a:t>
            </a:r>
            <a:r>
              <a:rPr lang="en-GB" altLang="tr-TR" sz="2400" dirty="0" err="1" smtClean="0"/>
              <a:t>kontrol</a:t>
            </a:r>
            <a:r>
              <a:rPr lang="en-GB" altLang="tr-TR" sz="2400" dirty="0" smtClean="0"/>
              <a:t> </a:t>
            </a:r>
            <a:r>
              <a:rPr lang="en-GB" altLang="tr-TR" sz="2400" dirty="0" err="1" smtClean="0"/>
              <a:t>edilemeyen</a:t>
            </a:r>
            <a:r>
              <a:rPr lang="en-GB" altLang="tr-TR" sz="2400" dirty="0" smtClean="0"/>
              <a:t> </a:t>
            </a:r>
            <a:r>
              <a:rPr lang="en-GB" altLang="tr-TR" sz="2400" dirty="0" err="1" smtClean="0"/>
              <a:t>fotooksidasyonlar</a:t>
            </a:r>
            <a:r>
              <a:rPr lang="en-GB" altLang="tr-TR" sz="2400" dirty="0" smtClean="0"/>
              <a:t> </a:t>
            </a:r>
            <a:r>
              <a:rPr lang="en-GB" altLang="tr-TR" sz="2400" dirty="0" err="1" smtClean="0"/>
              <a:t>sonucu</a:t>
            </a:r>
            <a:r>
              <a:rPr lang="en-GB" altLang="tr-TR" sz="2400" dirty="0" smtClean="0"/>
              <a:t> </a:t>
            </a:r>
            <a:r>
              <a:rPr lang="en-GB" altLang="tr-TR" sz="2400" dirty="0" err="1" smtClean="0"/>
              <a:t>oluşmaktadır</a:t>
            </a:r>
            <a:r>
              <a:rPr lang="en-GB" altLang="tr-TR" sz="2400" dirty="0" smtClean="0"/>
              <a:t>. </a:t>
            </a:r>
            <a:endParaRPr lang="tr-TR" altLang="tr-TR" sz="2400" dirty="0" smtClean="0"/>
          </a:p>
          <a:p>
            <a:pPr>
              <a:lnSpc>
                <a:spcPct val="150000"/>
              </a:lnSpc>
            </a:pPr>
            <a:r>
              <a:rPr lang="en-GB" altLang="tr-TR" sz="2400" dirty="0" err="1" smtClean="0"/>
              <a:t>Sitoplazma</a:t>
            </a:r>
            <a:r>
              <a:rPr lang="en-GB" altLang="tr-TR" sz="2400" dirty="0" smtClean="0"/>
              <a:t> </a:t>
            </a:r>
            <a:r>
              <a:rPr lang="en-GB" altLang="tr-TR" sz="2400" dirty="0" err="1" smtClean="0"/>
              <a:t>membranında</a:t>
            </a:r>
            <a:r>
              <a:rPr lang="en-GB" altLang="tr-TR" sz="2400" dirty="0" smtClean="0"/>
              <a:t> </a:t>
            </a:r>
            <a:r>
              <a:rPr lang="en-GB" altLang="tr-TR" sz="2400" dirty="0" err="1" smtClean="0"/>
              <a:t>bulunan</a:t>
            </a:r>
            <a:r>
              <a:rPr lang="en-GB" altLang="tr-TR" sz="2400" dirty="0" smtClean="0"/>
              <a:t> </a:t>
            </a:r>
            <a:r>
              <a:rPr lang="en-GB" altLang="tr-TR" sz="2400" dirty="0" err="1" smtClean="0"/>
              <a:t>karotenoidler</a:t>
            </a:r>
            <a:r>
              <a:rPr lang="en-GB" altLang="tr-TR" sz="2400" dirty="0" smtClean="0"/>
              <a:t> </a:t>
            </a:r>
            <a:r>
              <a:rPr lang="en-GB" altLang="tr-TR" sz="2400" dirty="0" err="1" smtClean="0"/>
              <a:t>ışığı</a:t>
            </a:r>
            <a:r>
              <a:rPr lang="en-GB" altLang="tr-TR" sz="2400" dirty="0" smtClean="0"/>
              <a:t> </a:t>
            </a:r>
            <a:r>
              <a:rPr lang="en-GB" altLang="tr-TR" sz="2400" dirty="0" err="1" smtClean="0"/>
              <a:t>adsorbe</a:t>
            </a:r>
            <a:r>
              <a:rPr lang="en-GB" altLang="tr-TR" sz="2400" dirty="0" smtClean="0"/>
              <a:t> </a:t>
            </a:r>
            <a:r>
              <a:rPr lang="en-GB" altLang="tr-TR" sz="2400" dirty="0" err="1" smtClean="0"/>
              <a:t>ederek</a:t>
            </a:r>
            <a:r>
              <a:rPr lang="en-GB" altLang="tr-TR" sz="2400" dirty="0" smtClean="0"/>
              <a:t> </a:t>
            </a:r>
            <a:r>
              <a:rPr lang="en-GB" altLang="tr-TR" sz="2400" dirty="0" err="1" smtClean="0"/>
              <a:t>fotooksidatif</a:t>
            </a:r>
            <a:r>
              <a:rPr lang="en-GB" altLang="tr-TR" sz="2400" dirty="0" smtClean="0"/>
              <a:t> </a:t>
            </a:r>
            <a:r>
              <a:rPr lang="en-GB" altLang="tr-TR" sz="2400" dirty="0" err="1" smtClean="0"/>
              <a:t>reaksiyonların</a:t>
            </a:r>
            <a:r>
              <a:rPr lang="en-GB" altLang="tr-TR" sz="2400" dirty="0" smtClean="0"/>
              <a:t> </a:t>
            </a:r>
            <a:r>
              <a:rPr lang="en-GB" altLang="tr-TR" sz="2400" dirty="0" err="1" smtClean="0"/>
              <a:t>oluşumunu</a:t>
            </a:r>
            <a:r>
              <a:rPr lang="en-GB" altLang="tr-TR" sz="2400" dirty="0" smtClean="0"/>
              <a:t> </a:t>
            </a:r>
            <a:r>
              <a:rPr lang="en-GB" altLang="tr-TR" sz="2400" dirty="0" err="1" smtClean="0"/>
              <a:t>önlerler</a:t>
            </a:r>
            <a:r>
              <a:rPr lang="en-GB" altLang="tr-TR" sz="2400" dirty="0" smtClean="0"/>
              <a:t>. </a:t>
            </a:r>
            <a:endParaRPr lang="tr-TR" altLang="tr-TR" sz="2400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763626" y="620688"/>
            <a:ext cx="6912570" cy="647700"/>
          </a:xfrm>
        </p:spPr>
        <p:txBody>
          <a:bodyPr/>
          <a:lstStyle/>
          <a:p>
            <a:pPr eaLnBrk="1" hangingPunct="1"/>
            <a:r>
              <a:rPr lang="fr-FR" altLang="tr-TR" sz="3600" b="1" smtClean="0"/>
              <a:t>Bakteri</a:t>
            </a:r>
            <a:r>
              <a:rPr lang="fr-FR" altLang="tr-TR" sz="3600" b="1" dirty="0" smtClean="0"/>
              <a:t> </a:t>
            </a:r>
            <a:r>
              <a:rPr lang="fr-FR" altLang="tr-TR" sz="3600" b="1" dirty="0" err="1" smtClean="0"/>
              <a:t>ve</a:t>
            </a:r>
            <a:r>
              <a:rPr lang="fr-FR" altLang="tr-TR" sz="3600" b="1" dirty="0" smtClean="0"/>
              <a:t> </a:t>
            </a:r>
            <a:r>
              <a:rPr lang="fr-FR" altLang="tr-TR" sz="3600" b="1" dirty="0" err="1" smtClean="0"/>
              <a:t>Fungus</a:t>
            </a:r>
            <a:r>
              <a:rPr lang="fr-FR" altLang="tr-TR" sz="3600" b="1" dirty="0" smtClean="0"/>
              <a:t> </a:t>
            </a:r>
            <a:r>
              <a:rPr lang="fr-FR" altLang="tr-TR" sz="3600" b="1" dirty="0" err="1" smtClean="0"/>
              <a:t>Pigmentleri</a:t>
            </a:r>
            <a:endParaRPr lang="tr-TR" altLang="tr-TR" sz="3600" b="1" dirty="0" smtClean="0"/>
          </a:p>
        </p:txBody>
      </p:sp>
      <p:sp>
        <p:nvSpPr>
          <p:cNvPr id="139267" name="Rectangle 3"/>
          <p:cNvSpPr>
            <a:spLocks noGrp="1" noChangeArrowheads="1"/>
          </p:cNvSpPr>
          <p:nvPr>
            <p:ph idx="1"/>
          </p:nvPr>
        </p:nvSpPr>
        <p:spPr>
          <a:xfrm>
            <a:off x="1619672" y="1700807"/>
            <a:ext cx="7200478" cy="4823817"/>
          </a:xfrm>
        </p:spPr>
        <p:txBody>
          <a:bodyPr>
            <a:normAutofit fontScale="92500" lnSpcReduction="10000"/>
          </a:bodyPr>
          <a:lstStyle/>
          <a:p>
            <a:r>
              <a:rPr lang="en-GB" altLang="tr-TR" sz="2400" dirty="0" err="1" smtClean="0"/>
              <a:t>Bakterilerin</a:t>
            </a:r>
            <a:r>
              <a:rPr lang="en-GB" altLang="tr-TR" sz="2400" dirty="0" smtClean="0"/>
              <a:t> </a:t>
            </a:r>
            <a:r>
              <a:rPr lang="en-GB" altLang="tr-TR" sz="2400" dirty="0" err="1" smtClean="0"/>
              <a:t>çoğunda</a:t>
            </a:r>
            <a:r>
              <a:rPr lang="en-GB" altLang="tr-TR" sz="2400" dirty="0" smtClean="0"/>
              <a:t> </a:t>
            </a:r>
            <a:r>
              <a:rPr lang="en-GB" altLang="tr-TR" sz="2400" dirty="0" err="1" smtClean="0"/>
              <a:t>bu</a:t>
            </a:r>
            <a:r>
              <a:rPr lang="en-GB" altLang="tr-TR" sz="2400" dirty="0" smtClean="0"/>
              <a:t> </a:t>
            </a:r>
            <a:r>
              <a:rPr lang="en-GB" altLang="tr-TR" sz="2400" dirty="0" err="1" smtClean="0"/>
              <a:t>pigmentlerin</a:t>
            </a:r>
            <a:r>
              <a:rPr lang="en-GB" altLang="tr-TR" sz="2400" dirty="0" smtClean="0"/>
              <a:t> </a:t>
            </a:r>
            <a:r>
              <a:rPr lang="en-GB" altLang="tr-TR" sz="2400" dirty="0" err="1" smtClean="0"/>
              <a:t>sentezi</a:t>
            </a:r>
            <a:r>
              <a:rPr lang="en-GB" altLang="tr-TR" sz="2400" dirty="0" smtClean="0"/>
              <a:t> </a:t>
            </a:r>
            <a:r>
              <a:rPr lang="en-GB" altLang="tr-TR" sz="2400" dirty="0" err="1" smtClean="0"/>
              <a:t>ışığa</a:t>
            </a:r>
            <a:r>
              <a:rPr lang="en-GB" altLang="tr-TR" sz="2400" dirty="0" smtClean="0"/>
              <a:t> </a:t>
            </a:r>
            <a:r>
              <a:rPr lang="en-GB" altLang="tr-TR" sz="2400" dirty="0" err="1" smtClean="0"/>
              <a:t>bağlıdır</a:t>
            </a:r>
            <a:r>
              <a:rPr lang="en-GB" altLang="tr-TR" sz="2400" dirty="0" smtClean="0"/>
              <a:t>. </a:t>
            </a:r>
            <a:r>
              <a:rPr lang="en-GB" altLang="tr-TR" sz="2400" dirty="0" err="1" smtClean="0"/>
              <a:t>Patojen</a:t>
            </a:r>
            <a:r>
              <a:rPr lang="en-GB" altLang="tr-TR" sz="2400" dirty="0" smtClean="0"/>
              <a:t> </a:t>
            </a:r>
            <a:r>
              <a:rPr lang="en-GB" altLang="tr-TR" sz="2400" dirty="0" err="1" smtClean="0"/>
              <a:t>tüberküloz</a:t>
            </a:r>
            <a:r>
              <a:rPr lang="en-GB" altLang="tr-TR" sz="2400" dirty="0" smtClean="0"/>
              <a:t> </a:t>
            </a:r>
            <a:r>
              <a:rPr lang="en-GB" altLang="tr-TR" sz="2400" dirty="0" err="1" smtClean="0"/>
              <a:t>basilinin</a:t>
            </a:r>
            <a:r>
              <a:rPr lang="en-GB" altLang="tr-TR" sz="2400" dirty="0" smtClean="0"/>
              <a:t> </a:t>
            </a:r>
            <a:r>
              <a:rPr lang="en-GB" altLang="tr-TR" sz="2400" dirty="0" err="1" smtClean="0"/>
              <a:t>bulunduğu</a:t>
            </a:r>
            <a:r>
              <a:rPr lang="en-GB" altLang="tr-TR" sz="2400" dirty="0" smtClean="0"/>
              <a:t> </a:t>
            </a:r>
            <a:r>
              <a:rPr lang="en-GB" altLang="tr-TR" sz="2400" i="1" dirty="0" err="1" smtClean="0"/>
              <a:t>Mycobacter</a:t>
            </a:r>
            <a:r>
              <a:rPr lang="en-GB" altLang="tr-TR" sz="2400" dirty="0" smtClean="0"/>
              <a:t> </a:t>
            </a:r>
            <a:r>
              <a:rPr lang="en-GB" altLang="tr-TR" sz="2400" dirty="0" err="1" smtClean="0"/>
              <a:t>cinsine</a:t>
            </a:r>
            <a:r>
              <a:rPr lang="en-GB" altLang="tr-TR" sz="2400" dirty="0" smtClean="0"/>
              <a:t> ait </a:t>
            </a:r>
            <a:r>
              <a:rPr lang="en-GB" altLang="tr-TR" sz="2400" dirty="0" err="1" smtClean="0"/>
              <a:t>bakteriler</a:t>
            </a:r>
            <a:r>
              <a:rPr lang="en-GB" altLang="tr-TR" sz="2400" dirty="0" smtClean="0"/>
              <a:t>, </a:t>
            </a:r>
            <a:r>
              <a:rPr lang="en-GB" altLang="tr-TR" sz="2400" dirty="0" err="1" smtClean="0"/>
              <a:t>sadece</a:t>
            </a:r>
            <a:r>
              <a:rPr lang="en-GB" altLang="tr-TR" sz="2400" dirty="0" smtClean="0"/>
              <a:t> </a:t>
            </a:r>
            <a:r>
              <a:rPr lang="en-GB" altLang="tr-TR" sz="2400" dirty="0" err="1" smtClean="0"/>
              <a:t>ışığa</a:t>
            </a:r>
            <a:r>
              <a:rPr lang="en-GB" altLang="tr-TR" sz="2400" dirty="0" smtClean="0"/>
              <a:t> </a:t>
            </a:r>
            <a:r>
              <a:rPr lang="en-GB" altLang="tr-TR" sz="2400" dirty="0" err="1" smtClean="0"/>
              <a:t>maruz</a:t>
            </a:r>
            <a:r>
              <a:rPr lang="en-GB" altLang="tr-TR" sz="2400" dirty="0" smtClean="0"/>
              <a:t> </a:t>
            </a:r>
            <a:r>
              <a:rPr lang="en-GB" altLang="tr-TR" sz="2400" dirty="0" err="1" smtClean="0"/>
              <a:t>kaldıklarında</a:t>
            </a:r>
            <a:r>
              <a:rPr lang="en-GB" altLang="tr-TR" sz="2400" dirty="0" smtClean="0"/>
              <a:t> </a:t>
            </a:r>
            <a:r>
              <a:rPr lang="en-GB" altLang="tr-TR" sz="2400" dirty="0" err="1" smtClean="0"/>
              <a:t>karotenoid</a:t>
            </a:r>
            <a:r>
              <a:rPr lang="en-GB" altLang="tr-TR" sz="2400" dirty="0" smtClean="0"/>
              <a:t> </a:t>
            </a:r>
            <a:r>
              <a:rPr lang="en-GB" altLang="tr-TR" sz="2400" dirty="0" err="1" smtClean="0"/>
              <a:t>pigmentler</a:t>
            </a:r>
            <a:r>
              <a:rPr lang="en-GB" altLang="tr-TR" sz="2400" dirty="0" smtClean="0"/>
              <a:t> </a:t>
            </a:r>
            <a:r>
              <a:rPr lang="en-GB" altLang="tr-TR" sz="2400" dirty="0" err="1" smtClean="0"/>
              <a:t>üretmektedir</a:t>
            </a:r>
            <a:r>
              <a:rPr lang="en-GB" altLang="tr-TR" sz="2400" dirty="0" smtClean="0"/>
              <a:t>. </a:t>
            </a:r>
            <a:r>
              <a:rPr lang="de-DE" altLang="tr-TR" sz="2400" dirty="0" err="1" smtClean="0"/>
              <a:t>Diğer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bazı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bakterilerde</a:t>
            </a:r>
            <a:r>
              <a:rPr lang="de-DE" altLang="tr-TR" sz="2400" dirty="0" smtClean="0"/>
              <a:t> de </a:t>
            </a:r>
            <a:r>
              <a:rPr lang="de-DE" altLang="tr-TR" sz="2400" dirty="0" err="1" smtClean="0"/>
              <a:t>bu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durum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gözlenir</a:t>
            </a:r>
            <a:r>
              <a:rPr lang="de-DE" altLang="tr-TR" sz="2400" dirty="0" smtClean="0"/>
              <a:t>. </a:t>
            </a:r>
            <a:endParaRPr lang="tr-TR" altLang="tr-TR" sz="2400" dirty="0" smtClean="0"/>
          </a:p>
          <a:p>
            <a:r>
              <a:rPr lang="de-DE" altLang="tr-TR" sz="2400" dirty="0" err="1" smtClean="0"/>
              <a:t>Ayrıca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pigment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sentezi</a:t>
            </a:r>
            <a:r>
              <a:rPr lang="de-DE" altLang="tr-TR" sz="2400" dirty="0" smtClean="0"/>
              <a:t>, </a:t>
            </a:r>
            <a:r>
              <a:rPr lang="de-DE" altLang="tr-TR" sz="2400" dirty="0" err="1" smtClean="0"/>
              <a:t>bazı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durumlarda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besiyeri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kompozisyonuna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ve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sıcaklığa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bağlı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olarak</a:t>
            </a:r>
            <a:r>
              <a:rPr lang="de-DE" altLang="tr-TR" sz="2400" dirty="0" smtClean="0"/>
              <a:t> da </a:t>
            </a:r>
            <a:r>
              <a:rPr lang="de-DE" altLang="tr-TR" sz="2400" dirty="0" err="1" smtClean="0"/>
              <a:t>oluşabilir</a:t>
            </a:r>
            <a:r>
              <a:rPr lang="de-DE" altLang="tr-TR" sz="2400" dirty="0" smtClean="0"/>
              <a:t>. </a:t>
            </a:r>
            <a:endParaRPr lang="tr-TR" altLang="tr-TR" sz="2400" dirty="0" smtClean="0"/>
          </a:p>
          <a:p>
            <a:r>
              <a:rPr lang="de-DE" altLang="tr-TR" sz="2400" dirty="0" err="1" smtClean="0"/>
              <a:t>Bütün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mikroorganizmalarda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bulunmayan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bu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pigmentler</a:t>
            </a:r>
            <a:r>
              <a:rPr lang="de-DE" altLang="tr-TR" sz="2400" dirty="0" smtClean="0"/>
              <a:t>, </a:t>
            </a:r>
            <a:r>
              <a:rPr lang="de-DE" altLang="tr-TR" sz="2400" dirty="0" err="1" smtClean="0"/>
              <a:t>mikrobiyel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hücreler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tarafından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sekonder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metabolit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olarak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üretilirler</a:t>
            </a:r>
            <a:r>
              <a:rPr lang="de-DE" altLang="tr-TR" sz="2400" dirty="0" smtClean="0"/>
              <a:t>. </a:t>
            </a:r>
            <a:endParaRPr lang="tr-TR" altLang="tr-TR" sz="2400" dirty="0" smtClean="0"/>
          </a:p>
          <a:p>
            <a:r>
              <a:rPr lang="de-DE" altLang="tr-TR" sz="2400" dirty="0" err="1" smtClean="0"/>
              <a:t>Bazı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pigmentler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ise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antibiyotik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özellik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göstermektedir</a:t>
            </a:r>
            <a:r>
              <a:rPr lang="de-DE" altLang="tr-TR" sz="2400" dirty="0" smtClean="0"/>
              <a:t>. </a:t>
            </a:r>
            <a:endParaRPr lang="tr-TR" altLang="tr-TR" sz="2400" dirty="0" smtClean="0"/>
          </a:p>
          <a:p>
            <a:pPr eaLnBrk="1" hangingPunct="1">
              <a:lnSpc>
                <a:spcPct val="150000"/>
              </a:lnSpc>
              <a:buFontTx/>
              <a:buNone/>
            </a:pPr>
            <a:endParaRPr lang="tr-TR" altLang="tr-TR" sz="2400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Unvan 1"/>
          <p:cNvSpPr>
            <a:spLocks noGrp="1"/>
          </p:cNvSpPr>
          <p:nvPr>
            <p:ph type="title"/>
          </p:nvPr>
        </p:nvSpPr>
        <p:spPr>
          <a:xfrm>
            <a:off x="1942414" y="692697"/>
            <a:ext cx="6515785" cy="648072"/>
          </a:xfrm>
        </p:spPr>
        <p:txBody>
          <a:bodyPr/>
          <a:lstStyle/>
          <a:p>
            <a:pPr algn="ctr"/>
            <a:r>
              <a:rPr lang="tr-TR" altLang="tr-TR" sz="3200" b="1" dirty="0" err="1" smtClean="0"/>
              <a:t>Ökaryot</a:t>
            </a:r>
            <a:r>
              <a:rPr lang="tr-TR" altLang="tr-TR" sz="3200" b="1" dirty="0" smtClean="0"/>
              <a:t> Mikroorganizmalar</a:t>
            </a:r>
          </a:p>
        </p:txBody>
      </p:sp>
      <p:sp>
        <p:nvSpPr>
          <p:cNvPr id="144387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dirty="0" smtClean="0"/>
              <a:t>A</a:t>
            </a:r>
            <a:r>
              <a:rPr lang="tr-TR" altLang="tr-TR" dirty="0"/>
              <a:t>. </a:t>
            </a:r>
            <a:r>
              <a:rPr lang="tr-TR" altLang="tr-TR" dirty="0" err="1"/>
              <a:t>Funguslar</a:t>
            </a:r>
            <a:endParaRPr lang="tr-TR" altLang="tr-TR" dirty="0"/>
          </a:p>
          <a:p>
            <a:r>
              <a:rPr lang="tr-TR" altLang="tr-TR" dirty="0" smtClean="0"/>
              <a:t>B</a:t>
            </a:r>
            <a:r>
              <a:rPr lang="tr-TR" altLang="tr-TR" dirty="0"/>
              <a:t>. Algler</a:t>
            </a:r>
          </a:p>
          <a:p>
            <a:r>
              <a:rPr lang="tr-TR" altLang="tr-TR" dirty="0" smtClean="0"/>
              <a:t>C</a:t>
            </a:r>
            <a:r>
              <a:rPr lang="tr-TR" altLang="tr-TR" dirty="0"/>
              <a:t>. </a:t>
            </a:r>
            <a:r>
              <a:rPr lang="tr-TR" altLang="tr-TR" dirty="0" err="1"/>
              <a:t>Protozoalar</a:t>
            </a:r>
            <a:endParaRPr lang="tr-TR" altLang="tr-TR" dirty="0"/>
          </a:p>
          <a:p>
            <a:endParaRPr lang="tr-TR" altLang="tr-TR" dirty="0" smtClean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7984" y="3861048"/>
            <a:ext cx="3975822" cy="256239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5" name="Rectangle 4"/>
          <p:cNvSpPr>
            <a:spLocks noChangeArrowheads="1"/>
          </p:cNvSpPr>
          <p:nvPr/>
        </p:nvSpPr>
        <p:spPr bwMode="auto">
          <a:xfrm>
            <a:off x="1619672" y="1196752"/>
            <a:ext cx="6187852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tr-TR" altLang="tr-TR" sz="4400" b="1" dirty="0" err="1">
                <a:solidFill>
                  <a:schemeClr val="tx2"/>
                </a:solidFill>
                <a:latin typeface="Arial Black" panose="020B0A04020102020204" pitchFamily="34" charset="0"/>
              </a:rPr>
              <a:t>Endos</a:t>
            </a:r>
            <a:r>
              <a:rPr lang="de-DE" altLang="tr-TR" sz="4400" b="1" dirty="0" err="1">
                <a:solidFill>
                  <a:schemeClr val="tx2"/>
                </a:solidFill>
                <a:latin typeface="Arial Black" panose="020B0A04020102020204" pitchFamily="34" charset="0"/>
              </a:rPr>
              <a:t>por</a:t>
            </a:r>
            <a:r>
              <a:rPr lang="tr-TR" altLang="tr-TR" sz="4400" b="1" dirty="0">
                <a:solidFill>
                  <a:schemeClr val="tx2"/>
                </a:solidFill>
                <a:latin typeface="Arial Black" panose="020B0A04020102020204" pitchFamily="34" charset="0"/>
              </a:rPr>
              <a:t> tipleri</a:t>
            </a:r>
            <a:r>
              <a:rPr lang="tr-TR" altLang="tr-TR" sz="4400" dirty="0">
                <a:solidFill>
                  <a:schemeClr val="tx2"/>
                </a:solidFill>
                <a:latin typeface="Arial Black" panose="020B0A04020102020204" pitchFamily="34" charset="0"/>
              </a:rPr>
              <a:t> </a:t>
            </a:r>
            <a:endParaRPr lang="en-GB" altLang="tr-TR" sz="4400" dirty="0">
              <a:solidFill>
                <a:schemeClr val="tx2"/>
              </a:solidFill>
              <a:latin typeface="Arial Black" panose="020B0A04020102020204" pitchFamily="34" charset="0"/>
            </a:endParaRPr>
          </a:p>
        </p:txBody>
      </p:sp>
      <p:sp>
        <p:nvSpPr>
          <p:cNvPr id="115716" name="İçerik Yer Tutucusu 2"/>
          <p:cNvSpPr txBox="1">
            <a:spLocks/>
          </p:cNvSpPr>
          <p:nvPr/>
        </p:nvSpPr>
        <p:spPr bwMode="auto">
          <a:xfrm>
            <a:off x="2769196" y="2924944"/>
            <a:ext cx="5614392" cy="22322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SzPct val="85000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tr-TR" altLang="tr-TR" dirty="0"/>
              <a:t>Terminal spor</a:t>
            </a:r>
          </a:p>
          <a:p>
            <a:r>
              <a:rPr lang="tr-TR" altLang="tr-TR" dirty="0" err="1"/>
              <a:t>Subterminal</a:t>
            </a:r>
            <a:r>
              <a:rPr lang="tr-TR" altLang="tr-TR" dirty="0"/>
              <a:t> spor</a:t>
            </a:r>
          </a:p>
          <a:p>
            <a:r>
              <a:rPr lang="tr-TR" altLang="tr-TR" dirty="0" err="1"/>
              <a:t>Sentral</a:t>
            </a:r>
            <a:r>
              <a:rPr lang="tr-TR" altLang="tr-TR" dirty="0"/>
              <a:t> spor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47665" y="1772816"/>
            <a:ext cx="7128792" cy="4824536"/>
          </a:xfrm>
        </p:spPr>
        <p:txBody>
          <a:bodyPr>
            <a:normAutofit/>
          </a:bodyPr>
          <a:lstStyle/>
          <a:p>
            <a:r>
              <a:rPr lang="de-DE" sz="2000" dirty="0" err="1"/>
              <a:t>Ökaryot</a:t>
            </a:r>
            <a:r>
              <a:rPr lang="de-DE" sz="2000" dirty="0"/>
              <a:t> </a:t>
            </a:r>
            <a:r>
              <a:rPr lang="de-DE" sz="2000" dirty="0" err="1"/>
              <a:t>mikrobiyel</a:t>
            </a:r>
            <a:r>
              <a:rPr lang="de-DE" sz="2000" dirty="0"/>
              <a:t> </a:t>
            </a:r>
            <a:r>
              <a:rPr lang="de-DE" sz="2000" dirty="0" err="1"/>
              <a:t>hücrelerin</a:t>
            </a:r>
            <a:r>
              <a:rPr lang="de-DE" sz="2000" dirty="0"/>
              <a:t> </a:t>
            </a:r>
            <a:r>
              <a:rPr lang="de-DE" sz="2000" dirty="0" err="1"/>
              <a:t>enerji</a:t>
            </a:r>
            <a:r>
              <a:rPr lang="de-DE" sz="2000" dirty="0"/>
              <a:t> </a:t>
            </a:r>
            <a:r>
              <a:rPr lang="de-DE" sz="2000" dirty="0" err="1"/>
              <a:t>eldesinden</a:t>
            </a:r>
            <a:r>
              <a:rPr lang="de-DE" sz="2000" dirty="0"/>
              <a:t> </a:t>
            </a:r>
            <a:r>
              <a:rPr lang="de-DE" sz="2000" dirty="0" err="1"/>
              <a:t>sorumlu</a:t>
            </a:r>
            <a:r>
              <a:rPr lang="de-DE" sz="2000" dirty="0"/>
              <a:t> </a:t>
            </a:r>
            <a:r>
              <a:rPr lang="de-DE" sz="2000" dirty="0" err="1"/>
              <a:t>birim</a:t>
            </a:r>
            <a:r>
              <a:rPr lang="de-DE" sz="2000" dirty="0"/>
              <a:t> </a:t>
            </a:r>
            <a:r>
              <a:rPr lang="de-DE" sz="2000" dirty="0" err="1"/>
              <a:t>zarla</a:t>
            </a:r>
            <a:r>
              <a:rPr lang="de-DE" sz="2000" dirty="0"/>
              <a:t> </a:t>
            </a:r>
            <a:r>
              <a:rPr lang="de-DE" sz="2000" dirty="0" err="1"/>
              <a:t>çevrili</a:t>
            </a:r>
            <a:r>
              <a:rPr lang="de-DE" sz="2000" dirty="0"/>
              <a:t> </a:t>
            </a:r>
            <a:r>
              <a:rPr lang="de-DE" sz="2000" dirty="0" err="1"/>
              <a:t>organelleri</a:t>
            </a:r>
            <a:r>
              <a:rPr lang="de-DE" sz="2000" dirty="0"/>
              <a:t>; </a:t>
            </a:r>
            <a:r>
              <a:rPr lang="de-DE" sz="2000" dirty="0" err="1"/>
              <a:t>mitokondri</a:t>
            </a:r>
            <a:r>
              <a:rPr lang="de-DE" sz="2000" dirty="0"/>
              <a:t>, </a:t>
            </a:r>
            <a:r>
              <a:rPr lang="de-DE" sz="2000" dirty="0" err="1"/>
              <a:t>kloroplast</a:t>
            </a:r>
            <a:r>
              <a:rPr lang="de-DE" sz="2000" dirty="0"/>
              <a:t>, </a:t>
            </a:r>
            <a:r>
              <a:rPr lang="de-DE" sz="2000" dirty="0" err="1"/>
              <a:t>hidrogenozom</a:t>
            </a:r>
            <a:r>
              <a:rPr lang="de-DE" sz="2000" dirty="0"/>
              <a:t> </a:t>
            </a:r>
            <a:r>
              <a:rPr lang="de-DE" sz="2000" dirty="0" err="1"/>
              <a:t>ve</a:t>
            </a:r>
            <a:r>
              <a:rPr lang="de-DE" sz="2000" dirty="0"/>
              <a:t> </a:t>
            </a:r>
            <a:r>
              <a:rPr lang="de-DE" sz="2000" dirty="0" err="1"/>
              <a:t>mitozomdur</a:t>
            </a:r>
            <a:r>
              <a:rPr lang="de-DE" sz="2000" dirty="0"/>
              <a:t>.</a:t>
            </a:r>
            <a:endParaRPr lang="tr-TR" sz="2000" dirty="0"/>
          </a:p>
          <a:p>
            <a:r>
              <a:rPr lang="de-DE" sz="2000" b="1" dirty="0" err="1"/>
              <a:t>Hidrogenozom</a:t>
            </a:r>
            <a:r>
              <a:rPr lang="de-DE" sz="2000" dirty="0"/>
              <a:t> (</a:t>
            </a:r>
            <a:r>
              <a:rPr lang="de-DE" sz="2000" dirty="0" err="1"/>
              <a:t>Hydrogenosome</a:t>
            </a:r>
            <a:r>
              <a:rPr lang="de-DE" sz="2000" dirty="0"/>
              <a:t>): </a:t>
            </a:r>
            <a:r>
              <a:rPr lang="de-DE" sz="2000" dirty="0" err="1"/>
              <a:t>Bazı</a:t>
            </a:r>
            <a:r>
              <a:rPr lang="de-DE" sz="2000" dirty="0"/>
              <a:t> </a:t>
            </a:r>
            <a:r>
              <a:rPr lang="de-DE" sz="2000" dirty="0" err="1"/>
              <a:t>anaerobik</a:t>
            </a:r>
            <a:r>
              <a:rPr lang="de-DE" sz="2000" dirty="0"/>
              <a:t> </a:t>
            </a:r>
            <a:r>
              <a:rPr lang="de-DE" sz="2000" dirty="0" err="1"/>
              <a:t>ökaryotik</a:t>
            </a:r>
            <a:r>
              <a:rPr lang="de-DE" sz="2000" dirty="0"/>
              <a:t> </a:t>
            </a:r>
            <a:r>
              <a:rPr lang="de-DE" sz="2000" dirty="0" err="1"/>
              <a:t>mikroorganizmalar</a:t>
            </a:r>
            <a:r>
              <a:rPr lang="de-DE" sz="2000" dirty="0"/>
              <a:t> </a:t>
            </a:r>
            <a:r>
              <a:rPr lang="de-DE" sz="2000" dirty="0" err="1"/>
              <a:t>mitokondri</a:t>
            </a:r>
            <a:r>
              <a:rPr lang="de-DE" sz="2000" dirty="0"/>
              <a:t> </a:t>
            </a:r>
            <a:r>
              <a:rPr lang="de-DE" sz="2000" dirty="0" err="1"/>
              <a:t>bulundurmaz</a:t>
            </a:r>
            <a:r>
              <a:rPr lang="de-DE" sz="2000" dirty="0"/>
              <a:t>. </a:t>
            </a:r>
            <a:r>
              <a:rPr lang="de-DE" sz="2000" dirty="0" err="1"/>
              <a:t>Bunun</a:t>
            </a:r>
            <a:r>
              <a:rPr lang="de-DE" sz="2000" dirty="0"/>
              <a:t> </a:t>
            </a:r>
            <a:r>
              <a:rPr lang="de-DE" sz="2000" dirty="0" err="1"/>
              <a:t>yerine</a:t>
            </a:r>
            <a:r>
              <a:rPr lang="de-DE" sz="2000" dirty="0"/>
              <a:t> </a:t>
            </a:r>
            <a:r>
              <a:rPr lang="de-DE" sz="2000" dirty="0" err="1"/>
              <a:t>bu</a:t>
            </a:r>
            <a:r>
              <a:rPr lang="de-DE" sz="2000" dirty="0"/>
              <a:t> </a:t>
            </a:r>
            <a:r>
              <a:rPr lang="de-DE" sz="2000" dirty="0" err="1"/>
              <a:t>hücreler</a:t>
            </a:r>
            <a:r>
              <a:rPr lang="de-DE" sz="2000" dirty="0"/>
              <a:t> </a:t>
            </a:r>
            <a:r>
              <a:rPr lang="de-DE" sz="2000" dirty="0" err="1"/>
              <a:t>hidrojenozomlara</a:t>
            </a:r>
            <a:r>
              <a:rPr lang="de-DE" sz="2000" dirty="0"/>
              <a:t> </a:t>
            </a:r>
            <a:r>
              <a:rPr lang="de-DE" sz="2000" dirty="0" err="1"/>
              <a:t>sahiptir</a:t>
            </a:r>
            <a:r>
              <a:rPr lang="de-DE" sz="2000" dirty="0"/>
              <a:t>. </a:t>
            </a:r>
            <a:r>
              <a:rPr lang="de-DE" sz="2000" dirty="0" err="1"/>
              <a:t>Birim</a:t>
            </a:r>
            <a:r>
              <a:rPr lang="de-DE" sz="2000" dirty="0"/>
              <a:t> </a:t>
            </a:r>
            <a:r>
              <a:rPr lang="de-DE" sz="2000" dirty="0" err="1"/>
              <a:t>zar</a:t>
            </a:r>
            <a:r>
              <a:rPr lang="de-DE" sz="2000" dirty="0"/>
              <a:t> </a:t>
            </a:r>
            <a:r>
              <a:rPr lang="de-DE" sz="2000" dirty="0" err="1"/>
              <a:t>yapısı</a:t>
            </a:r>
            <a:r>
              <a:rPr lang="de-DE" sz="2000" dirty="0"/>
              <a:t> </a:t>
            </a:r>
            <a:r>
              <a:rPr lang="de-DE" sz="2000" dirty="0" err="1"/>
              <a:t>içeren</a:t>
            </a:r>
            <a:r>
              <a:rPr lang="de-DE" sz="2000" dirty="0"/>
              <a:t> </a:t>
            </a:r>
            <a:r>
              <a:rPr lang="de-DE" sz="2000" dirty="0" err="1"/>
              <a:t>bu</a:t>
            </a:r>
            <a:r>
              <a:rPr lang="de-DE" sz="2000" dirty="0"/>
              <a:t> </a:t>
            </a:r>
            <a:r>
              <a:rPr lang="de-DE" sz="2000" dirty="0" err="1"/>
              <a:t>organellerde</a:t>
            </a:r>
            <a:r>
              <a:rPr lang="de-DE" sz="2000" dirty="0"/>
              <a:t> </a:t>
            </a:r>
            <a:r>
              <a:rPr lang="de-DE" sz="2000" dirty="0" err="1"/>
              <a:t>kristalar</a:t>
            </a:r>
            <a:r>
              <a:rPr lang="de-DE" sz="2000" dirty="0"/>
              <a:t> </a:t>
            </a:r>
            <a:r>
              <a:rPr lang="de-DE" sz="2000" dirty="0" err="1"/>
              <a:t>ve</a:t>
            </a:r>
            <a:r>
              <a:rPr lang="de-DE" sz="2000" dirty="0"/>
              <a:t> </a:t>
            </a:r>
            <a:r>
              <a:rPr lang="de-DE" sz="2000" dirty="0" err="1"/>
              <a:t>sitrik</a:t>
            </a:r>
            <a:r>
              <a:rPr lang="de-DE" sz="2000" dirty="0"/>
              <a:t> </a:t>
            </a:r>
            <a:r>
              <a:rPr lang="de-DE" sz="2000" dirty="0" err="1"/>
              <a:t>asit</a:t>
            </a:r>
            <a:r>
              <a:rPr lang="de-DE" sz="2000" dirty="0"/>
              <a:t> </a:t>
            </a:r>
            <a:r>
              <a:rPr lang="de-DE" sz="2000" dirty="0" err="1"/>
              <a:t>döngüsü</a:t>
            </a:r>
            <a:r>
              <a:rPr lang="de-DE" sz="2000" dirty="0"/>
              <a:t> </a:t>
            </a:r>
            <a:r>
              <a:rPr lang="de-DE" sz="2000" dirty="0" err="1"/>
              <a:t>enzimleri</a:t>
            </a:r>
            <a:r>
              <a:rPr lang="de-DE" sz="2000" dirty="0"/>
              <a:t> </a:t>
            </a:r>
            <a:r>
              <a:rPr lang="de-DE" sz="2000" dirty="0" err="1"/>
              <a:t>bulunmaz</a:t>
            </a:r>
            <a:r>
              <a:rPr lang="de-DE" sz="2000" dirty="0"/>
              <a:t>. </a:t>
            </a:r>
            <a:r>
              <a:rPr lang="de-DE" sz="2000" dirty="0" err="1"/>
              <a:t>Kendilerine</a:t>
            </a:r>
            <a:r>
              <a:rPr lang="de-DE" sz="2000" dirty="0"/>
              <a:t> </a:t>
            </a:r>
            <a:r>
              <a:rPr lang="de-DE" sz="2000" dirty="0" err="1"/>
              <a:t>ait</a:t>
            </a:r>
            <a:r>
              <a:rPr lang="de-DE" sz="2000" dirty="0"/>
              <a:t> </a:t>
            </a:r>
            <a:r>
              <a:rPr lang="de-DE" sz="2000" dirty="0" err="1"/>
              <a:t>genomları</a:t>
            </a:r>
            <a:r>
              <a:rPr lang="de-DE" sz="2000" dirty="0"/>
              <a:t> </a:t>
            </a:r>
            <a:r>
              <a:rPr lang="de-DE" sz="2000" dirty="0" err="1"/>
              <a:t>yoktur</a:t>
            </a:r>
            <a:r>
              <a:rPr lang="de-DE" sz="2000" dirty="0"/>
              <a:t>. </a:t>
            </a:r>
            <a:r>
              <a:rPr lang="de-DE" sz="2000" dirty="0" err="1"/>
              <a:t>Yalnızca</a:t>
            </a:r>
            <a:r>
              <a:rPr lang="de-DE" sz="2000" dirty="0"/>
              <a:t> </a:t>
            </a:r>
            <a:r>
              <a:rPr lang="de-DE" sz="2000" dirty="0" err="1"/>
              <a:t>bir</a:t>
            </a:r>
            <a:r>
              <a:rPr lang="de-DE" sz="2000" dirty="0"/>
              <a:t> </a:t>
            </a:r>
            <a:r>
              <a:rPr lang="de-DE" sz="2000" dirty="0" err="1"/>
              <a:t>siliat</a:t>
            </a:r>
            <a:r>
              <a:rPr lang="de-DE" sz="2000" dirty="0"/>
              <a:t> </a:t>
            </a:r>
            <a:r>
              <a:rPr lang="de-DE" sz="2000" dirty="0" err="1"/>
              <a:t>türünde</a:t>
            </a:r>
            <a:r>
              <a:rPr lang="de-DE" sz="2000" dirty="0"/>
              <a:t> DNA </a:t>
            </a:r>
            <a:r>
              <a:rPr lang="de-DE" sz="2000" dirty="0" err="1"/>
              <a:t>vardır</a:t>
            </a:r>
            <a:r>
              <a:rPr lang="de-DE" sz="2000" dirty="0"/>
              <a:t>. </a:t>
            </a:r>
            <a:r>
              <a:rPr lang="de-DE" sz="2000" dirty="0" err="1"/>
              <a:t>Hidrojenozomlarda</a:t>
            </a:r>
            <a:r>
              <a:rPr lang="de-DE" sz="2000" dirty="0"/>
              <a:t> </a:t>
            </a:r>
            <a:r>
              <a:rPr lang="de-DE" sz="2000" dirty="0" err="1"/>
              <a:t>substrat</a:t>
            </a:r>
            <a:r>
              <a:rPr lang="de-DE" sz="2000" dirty="0"/>
              <a:t> </a:t>
            </a:r>
            <a:r>
              <a:rPr lang="de-DE" sz="2000" dirty="0" err="1"/>
              <a:t>düzeyinde</a:t>
            </a:r>
            <a:r>
              <a:rPr lang="de-DE" sz="2000" dirty="0"/>
              <a:t> </a:t>
            </a:r>
            <a:r>
              <a:rPr lang="de-DE" sz="2000" dirty="0" err="1"/>
              <a:t>fosforilasyonla</a:t>
            </a:r>
            <a:r>
              <a:rPr lang="de-DE" sz="2000" dirty="0"/>
              <a:t> ATP </a:t>
            </a:r>
            <a:r>
              <a:rPr lang="de-DE" sz="2000" dirty="0" err="1"/>
              <a:t>sentezlenir</a:t>
            </a:r>
            <a:r>
              <a:rPr lang="de-DE" sz="2000" dirty="0"/>
              <a:t>. ATP </a:t>
            </a:r>
            <a:r>
              <a:rPr lang="de-DE" sz="2000" dirty="0" err="1"/>
              <a:t>mitokondrilerdekine</a:t>
            </a:r>
            <a:r>
              <a:rPr lang="de-DE" sz="2000" dirty="0"/>
              <a:t> </a:t>
            </a:r>
            <a:r>
              <a:rPr lang="de-DE" sz="2000" dirty="0" err="1"/>
              <a:t>benzer</a:t>
            </a:r>
            <a:r>
              <a:rPr lang="de-DE" sz="2000" dirty="0"/>
              <a:t> </a:t>
            </a:r>
            <a:r>
              <a:rPr lang="de-DE" sz="2000" dirty="0" err="1"/>
              <a:t>proteinlerle</a:t>
            </a:r>
            <a:r>
              <a:rPr lang="de-DE" sz="2000" dirty="0"/>
              <a:t> </a:t>
            </a:r>
            <a:r>
              <a:rPr lang="de-DE" sz="2000" dirty="0" err="1"/>
              <a:t>sitoplazmaya</a:t>
            </a:r>
            <a:r>
              <a:rPr lang="de-DE" sz="2000" dirty="0"/>
              <a:t> </a:t>
            </a:r>
            <a:r>
              <a:rPr lang="de-DE" sz="2000" dirty="0" err="1"/>
              <a:t>taşınır</a:t>
            </a:r>
            <a:r>
              <a:rPr lang="de-DE" sz="2000" dirty="0"/>
              <a:t>. </a:t>
            </a:r>
            <a:endParaRPr lang="tr-TR" sz="2000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716658"/>
          </a:xfrm>
        </p:spPr>
        <p:txBody>
          <a:bodyPr/>
          <a:lstStyle/>
          <a:p>
            <a:pPr algn="ctr"/>
            <a:r>
              <a:rPr lang="tr-TR" altLang="tr-TR" sz="3200" b="1" dirty="0" err="1" smtClean="0"/>
              <a:t>Ökaryot</a:t>
            </a:r>
            <a:r>
              <a:rPr lang="tr-TR" altLang="tr-TR" sz="3200" b="1" dirty="0" smtClean="0"/>
              <a:t> Mikroorganizmalar</a:t>
            </a:r>
          </a:p>
        </p:txBody>
      </p:sp>
    </p:spTree>
    <p:extLst>
      <p:ext uri="{BB962C8B-B14F-4D97-AF65-F5344CB8AC3E}">
        <p14:creationId xmlns:p14="http://schemas.microsoft.com/office/powerpoint/2010/main" val="14496902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42415" y="2133600"/>
            <a:ext cx="6662033" cy="4247728"/>
          </a:xfrm>
        </p:spPr>
        <p:txBody>
          <a:bodyPr>
            <a:noAutofit/>
          </a:bodyPr>
          <a:lstStyle/>
          <a:p>
            <a:r>
              <a:rPr lang="de-DE" sz="2400" b="1" dirty="0" err="1" smtClean="0"/>
              <a:t>Mitozom</a:t>
            </a:r>
            <a:r>
              <a:rPr lang="de-DE" sz="2400" b="1" dirty="0"/>
              <a:t>: </a:t>
            </a:r>
            <a:r>
              <a:rPr lang="de-DE" sz="2400" dirty="0" err="1"/>
              <a:t>Mitokondri</a:t>
            </a:r>
            <a:r>
              <a:rPr lang="de-DE" sz="2400" dirty="0"/>
              <a:t> </a:t>
            </a:r>
            <a:r>
              <a:rPr lang="de-DE" sz="2400" dirty="0" err="1"/>
              <a:t>ve</a:t>
            </a:r>
            <a:r>
              <a:rPr lang="de-DE" sz="2400" dirty="0"/>
              <a:t> </a:t>
            </a:r>
            <a:r>
              <a:rPr lang="de-DE" sz="2400" dirty="0" err="1"/>
              <a:t>hidrogenozom</a:t>
            </a:r>
            <a:r>
              <a:rPr lang="de-DE" sz="2400" dirty="0"/>
              <a:t> </a:t>
            </a:r>
            <a:r>
              <a:rPr lang="de-DE" sz="2400" dirty="0" err="1"/>
              <a:t>içermeyen</a:t>
            </a:r>
            <a:r>
              <a:rPr lang="de-DE" sz="2400" dirty="0"/>
              <a:t> </a:t>
            </a:r>
            <a:r>
              <a:rPr lang="de-DE" sz="2400" dirty="0" err="1"/>
              <a:t>anaerobik</a:t>
            </a:r>
            <a:r>
              <a:rPr lang="de-DE" sz="2400" dirty="0"/>
              <a:t> </a:t>
            </a:r>
            <a:r>
              <a:rPr lang="de-DE" sz="2400" dirty="0" err="1"/>
              <a:t>ökaryotlarda</a:t>
            </a:r>
            <a:r>
              <a:rPr lang="de-DE" sz="2400" dirty="0"/>
              <a:t> </a:t>
            </a:r>
            <a:r>
              <a:rPr lang="de-DE" sz="2400" dirty="0" err="1"/>
              <a:t>bulunurlar</a:t>
            </a:r>
            <a:r>
              <a:rPr lang="de-DE" sz="2400" dirty="0"/>
              <a:t>. </a:t>
            </a:r>
            <a:endParaRPr lang="tr-TR" sz="2400" dirty="0" smtClean="0"/>
          </a:p>
          <a:p>
            <a:r>
              <a:rPr lang="de-DE" sz="2400" dirty="0" err="1" smtClean="0"/>
              <a:t>Mitokondriler</a:t>
            </a:r>
            <a:r>
              <a:rPr lang="de-DE" sz="2400" dirty="0" smtClean="0"/>
              <a:t> </a:t>
            </a:r>
            <a:r>
              <a:rPr lang="de-DE" sz="2400" dirty="0" err="1"/>
              <a:t>gibi</a:t>
            </a:r>
            <a:r>
              <a:rPr lang="de-DE" sz="2400" dirty="0"/>
              <a:t> </a:t>
            </a:r>
            <a:r>
              <a:rPr lang="de-DE" sz="2400" dirty="0" err="1"/>
              <a:t>çift</a:t>
            </a:r>
            <a:r>
              <a:rPr lang="de-DE" sz="2400" dirty="0"/>
              <a:t> </a:t>
            </a:r>
            <a:r>
              <a:rPr lang="de-DE" sz="2400" dirty="0" err="1"/>
              <a:t>membranla</a:t>
            </a:r>
            <a:r>
              <a:rPr lang="de-DE" sz="2400" dirty="0"/>
              <a:t> </a:t>
            </a:r>
            <a:r>
              <a:rPr lang="de-DE" sz="2400" dirty="0" err="1"/>
              <a:t>çevrilidirler</a:t>
            </a:r>
            <a:r>
              <a:rPr lang="de-DE" sz="2400" dirty="0"/>
              <a:t>. </a:t>
            </a:r>
            <a:r>
              <a:rPr lang="de-DE" sz="2400" dirty="0" err="1"/>
              <a:t>Kendilerine</a:t>
            </a:r>
            <a:r>
              <a:rPr lang="de-DE" sz="2400" dirty="0"/>
              <a:t> </a:t>
            </a:r>
            <a:r>
              <a:rPr lang="de-DE" sz="2400" dirty="0" err="1"/>
              <a:t>ait</a:t>
            </a:r>
            <a:r>
              <a:rPr lang="de-DE" sz="2400" dirty="0"/>
              <a:t> </a:t>
            </a:r>
            <a:r>
              <a:rPr lang="de-DE" sz="2400" dirty="0" err="1"/>
              <a:t>genomları</a:t>
            </a:r>
            <a:r>
              <a:rPr lang="de-DE" sz="2400" dirty="0"/>
              <a:t> </a:t>
            </a:r>
            <a:r>
              <a:rPr lang="de-DE" sz="2400" dirty="0" err="1"/>
              <a:t>yoktur</a:t>
            </a:r>
            <a:r>
              <a:rPr lang="de-DE" sz="2400" dirty="0"/>
              <a:t>. </a:t>
            </a:r>
            <a:endParaRPr lang="tr-TR" sz="2400" dirty="0" smtClean="0"/>
          </a:p>
          <a:p>
            <a:r>
              <a:rPr lang="de-DE" sz="2400" dirty="0" err="1" smtClean="0"/>
              <a:t>Sitoplazmada</a:t>
            </a:r>
            <a:r>
              <a:rPr lang="de-DE" sz="2400" dirty="0" smtClean="0"/>
              <a:t> </a:t>
            </a:r>
            <a:r>
              <a:rPr lang="de-DE" sz="2400" dirty="0" err="1"/>
              <a:t>gerçekleşen</a:t>
            </a:r>
            <a:r>
              <a:rPr lang="de-DE" sz="2400" dirty="0"/>
              <a:t> </a:t>
            </a:r>
            <a:r>
              <a:rPr lang="de-DE" sz="2400" dirty="0" err="1"/>
              <a:t>substrat</a:t>
            </a:r>
            <a:r>
              <a:rPr lang="de-DE" sz="2400" dirty="0"/>
              <a:t> </a:t>
            </a:r>
            <a:r>
              <a:rPr lang="de-DE" sz="2400" dirty="0" err="1"/>
              <a:t>düzeyinde</a:t>
            </a:r>
            <a:r>
              <a:rPr lang="de-DE" sz="2400" dirty="0"/>
              <a:t> </a:t>
            </a:r>
            <a:r>
              <a:rPr lang="de-DE" sz="2400" dirty="0" err="1"/>
              <a:t>fosforilasyonda</a:t>
            </a:r>
            <a:r>
              <a:rPr lang="de-DE" sz="2400" dirty="0"/>
              <a:t> ATP </a:t>
            </a:r>
            <a:r>
              <a:rPr lang="de-DE" sz="2400" dirty="0" err="1"/>
              <a:t>sentezlenirken</a:t>
            </a:r>
            <a:r>
              <a:rPr lang="de-DE" sz="2400" dirty="0"/>
              <a:t> </a:t>
            </a:r>
            <a:r>
              <a:rPr lang="de-DE" sz="2400" dirty="0" err="1"/>
              <a:t>kullanılan</a:t>
            </a:r>
            <a:r>
              <a:rPr lang="de-DE" sz="2400" dirty="0"/>
              <a:t> </a:t>
            </a:r>
            <a:r>
              <a:rPr lang="de-DE" sz="2400" dirty="0" err="1"/>
              <a:t>FeS</a:t>
            </a:r>
            <a:r>
              <a:rPr lang="de-DE" sz="2400" dirty="0"/>
              <a:t> </a:t>
            </a:r>
            <a:r>
              <a:rPr lang="de-DE" sz="2400" dirty="0" err="1"/>
              <a:t>proteinlerinin</a:t>
            </a:r>
            <a:r>
              <a:rPr lang="de-DE" sz="2400" dirty="0"/>
              <a:t> </a:t>
            </a:r>
            <a:r>
              <a:rPr lang="de-DE" sz="2400" dirty="0" err="1"/>
              <a:t>sentezlendiği</a:t>
            </a:r>
            <a:r>
              <a:rPr lang="de-DE" sz="2400" dirty="0"/>
              <a:t> </a:t>
            </a:r>
            <a:r>
              <a:rPr lang="de-DE" sz="2400" dirty="0" err="1"/>
              <a:t>yerdir</a:t>
            </a:r>
            <a:r>
              <a:rPr lang="de-DE" sz="2400" dirty="0" smtClean="0"/>
              <a:t>.</a:t>
            </a:r>
            <a:endParaRPr lang="tr-TR" sz="2400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1763688" y="836712"/>
            <a:ext cx="6589199" cy="716658"/>
          </a:xfrm>
        </p:spPr>
        <p:txBody>
          <a:bodyPr/>
          <a:lstStyle/>
          <a:p>
            <a:pPr algn="ctr"/>
            <a:r>
              <a:rPr lang="tr-TR" altLang="tr-TR" sz="3200" b="1" dirty="0" err="1" smtClean="0"/>
              <a:t>Ökaryot</a:t>
            </a:r>
            <a:r>
              <a:rPr lang="tr-TR" altLang="tr-TR" sz="3200" b="1" dirty="0" smtClean="0"/>
              <a:t> Mikroorganizmalar</a:t>
            </a:r>
          </a:p>
        </p:txBody>
      </p:sp>
    </p:spTree>
    <p:extLst>
      <p:ext uri="{BB962C8B-B14F-4D97-AF65-F5344CB8AC3E}">
        <p14:creationId xmlns:p14="http://schemas.microsoft.com/office/powerpoint/2010/main" val="22751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b="1" smtClean="0"/>
              <a:t>Endospor oluşturan bakteriler</a:t>
            </a:r>
          </a:p>
        </p:txBody>
      </p:sp>
      <p:sp>
        <p:nvSpPr>
          <p:cNvPr id="116739" name="Rectangle 3"/>
          <p:cNvSpPr>
            <a:spLocks noGrp="1" noChangeArrowheads="1"/>
          </p:cNvSpPr>
          <p:nvPr>
            <p:ph idx="1"/>
          </p:nvPr>
        </p:nvSpPr>
        <p:spPr>
          <a:xfrm>
            <a:off x="1403648" y="2132856"/>
            <a:ext cx="7122247" cy="4608512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2400" dirty="0" err="1" smtClean="0"/>
              <a:t>Endospor</a:t>
            </a:r>
            <a:r>
              <a:rPr lang="tr-TR" altLang="tr-TR" sz="2400" dirty="0" smtClean="0"/>
              <a:t> oluşturan bakterilerin hepsi gram pozitiftir.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tr-TR" sz="2400" dirty="0" smtClean="0"/>
              <a:t>1. </a:t>
            </a:r>
            <a:r>
              <a:rPr lang="de-DE" altLang="tr-TR" sz="2400" dirty="0" err="1" smtClean="0"/>
              <a:t>Aerobik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ve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fakültatif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endospor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oluşturanlar</a:t>
            </a:r>
            <a:r>
              <a:rPr lang="de-DE" altLang="tr-TR" sz="2400" dirty="0" smtClean="0"/>
              <a:t>: </a:t>
            </a:r>
            <a:r>
              <a:rPr lang="de-DE" altLang="tr-TR" sz="2400" b="1" i="1" dirty="0" err="1" smtClean="0"/>
              <a:t>Bacillus</a:t>
            </a:r>
            <a:r>
              <a:rPr lang="de-DE" altLang="tr-TR" sz="2400" i="1" dirty="0" smtClean="0"/>
              <a:t> </a:t>
            </a:r>
            <a:r>
              <a:rPr lang="de-DE" altLang="tr-TR" sz="2400" b="1" dirty="0" err="1" smtClean="0"/>
              <a:t>spp</a:t>
            </a:r>
            <a:r>
              <a:rPr lang="de-DE" altLang="tr-TR" sz="2400" i="1" dirty="0" smtClean="0"/>
              <a:t>., </a:t>
            </a:r>
            <a:r>
              <a:rPr lang="de-DE" altLang="tr-TR" sz="2400" i="1" dirty="0" err="1" smtClean="0"/>
              <a:t>Sporolactobacillus</a:t>
            </a:r>
            <a:r>
              <a:rPr lang="de-DE" altLang="tr-TR" sz="2400" dirty="0" smtClean="0"/>
              <a:t> </a:t>
            </a:r>
            <a:r>
              <a:rPr lang="de-DE" altLang="tr-TR" sz="2400" i="1" dirty="0" err="1" smtClean="0"/>
              <a:t>spp</a:t>
            </a:r>
            <a:r>
              <a:rPr lang="de-DE" altLang="tr-TR" sz="2400" i="1" dirty="0" smtClean="0"/>
              <a:t>.</a:t>
            </a:r>
            <a:r>
              <a:rPr lang="de-DE" altLang="tr-TR" sz="2400" dirty="0" smtClean="0"/>
              <a:t> (</a:t>
            </a:r>
            <a:r>
              <a:rPr lang="de-DE" altLang="tr-TR" sz="2400" dirty="0" err="1" smtClean="0"/>
              <a:t>laktik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asit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bakterileridir</a:t>
            </a:r>
            <a:r>
              <a:rPr lang="de-DE" altLang="tr-TR" sz="2400" dirty="0" smtClean="0"/>
              <a:t>), </a:t>
            </a:r>
            <a:r>
              <a:rPr lang="de-DE" altLang="tr-TR" sz="2400" i="1" dirty="0" err="1" smtClean="0"/>
              <a:t>Sporosarcina</a:t>
            </a:r>
            <a:r>
              <a:rPr lang="de-DE" altLang="tr-TR" sz="2400" i="1" dirty="0" smtClean="0"/>
              <a:t> </a:t>
            </a:r>
            <a:r>
              <a:rPr lang="de-DE" altLang="tr-TR" sz="2400" i="1" dirty="0" err="1" smtClean="0"/>
              <a:t>spp</a:t>
            </a:r>
            <a:r>
              <a:rPr lang="de-DE" altLang="tr-TR" sz="2400" dirty="0" smtClean="0"/>
              <a:t>. (kok </a:t>
            </a:r>
            <a:r>
              <a:rPr lang="de-DE" altLang="tr-TR" sz="2400" dirty="0" err="1" smtClean="0"/>
              <a:t>şeklindedir</a:t>
            </a:r>
            <a:r>
              <a:rPr lang="de-DE" altLang="tr-TR" sz="2400" dirty="0" smtClean="0"/>
              <a:t>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de-DE" altLang="tr-TR" sz="2400" dirty="0" smtClean="0"/>
              <a:t>2. </a:t>
            </a:r>
            <a:r>
              <a:rPr lang="de-DE" altLang="tr-TR" sz="2400" dirty="0" err="1" smtClean="0"/>
              <a:t>Anaerobik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endospor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oluşturanlar</a:t>
            </a:r>
            <a:r>
              <a:rPr lang="de-DE" altLang="tr-TR" sz="2400" dirty="0" smtClean="0"/>
              <a:t>: </a:t>
            </a:r>
            <a:r>
              <a:rPr lang="de-DE" altLang="tr-TR" sz="2400" b="1" i="1" dirty="0" smtClean="0"/>
              <a:t>Clostridium </a:t>
            </a:r>
            <a:r>
              <a:rPr lang="de-DE" altLang="tr-TR" sz="2400" b="1" dirty="0" err="1" smtClean="0"/>
              <a:t>spp</a:t>
            </a:r>
            <a:r>
              <a:rPr lang="de-DE" altLang="tr-TR" sz="2400" i="1" dirty="0" smtClean="0"/>
              <a:t>., </a:t>
            </a:r>
            <a:r>
              <a:rPr lang="de-DE" altLang="tr-TR" sz="2400" i="1" dirty="0" err="1" smtClean="0"/>
              <a:t>Desulfotomaculum</a:t>
            </a:r>
            <a:r>
              <a:rPr lang="de-DE" altLang="tr-TR" sz="2400" i="1" dirty="0" smtClean="0"/>
              <a:t> </a:t>
            </a:r>
            <a:r>
              <a:rPr lang="de-DE" altLang="tr-TR" sz="2400" i="1" dirty="0" err="1" smtClean="0"/>
              <a:t>spp</a:t>
            </a:r>
            <a:r>
              <a:rPr lang="de-DE" altLang="tr-TR" sz="2400" dirty="0" smtClean="0"/>
              <a:t>. (</a:t>
            </a:r>
            <a:r>
              <a:rPr lang="de-DE" altLang="tr-TR" sz="2400" dirty="0" err="1" smtClean="0"/>
              <a:t>elektron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akseptörü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olarak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sülfatı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kullanırlar</a:t>
            </a:r>
            <a:r>
              <a:rPr lang="de-DE" altLang="tr-TR" sz="2400" dirty="0" smtClean="0"/>
              <a:t>), </a:t>
            </a:r>
            <a:r>
              <a:rPr lang="de-DE" altLang="tr-TR" sz="2400" i="1" dirty="0" err="1" smtClean="0"/>
              <a:t>Oscillospira</a:t>
            </a:r>
            <a:r>
              <a:rPr lang="de-DE" altLang="tr-TR" sz="2400" i="1" dirty="0" smtClean="0"/>
              <a:t> </a:t>
            </a:r>
            <a:r>
              <a:rPr lang="de-DE" altLang="tr-TR" sz="2400" i="1" dirty="0" err="1" smtClean="0"/>
              <a:t>spp</a:t>
            </a:r>
            <a:r>
              <a:rPr lang="de-DE" altLang="tr-TR" sz="2400" dirty="0" smtClean="0"/>
              <a:t>. (</a:t>
            </a:r>
            <a:r>
              <a:rPr lang="de-DE" altLang="tr-TR" sz="2400" dirty="0" err="1" smtClean="0"/>
              <a:t>geviş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getiren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hayvanların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işkembelerinde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bulunan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zincir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oluşturan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büyük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bir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bakteridir</a:t>
            </a:r>
            <a:r>
              <a:rPr lang="de-DE" altLang="tr-TR" sz="2400" dirty="0" smtClean="0"/>
              <a:t>)</a:t>
            </a:r>
            <a:endParaRPr lang="tr-TR" altLang="tr-TR" sz="24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2051720" y="476673"/>
            <a:ext cx="6406480" cy="1366416"/>
          </a:xfrm>
        </p:spPr>
        <p:txBody>
          <a:bodyPr/>
          <a:lstStyle/>
          <a:p>
            <a:pPr eaLnBrk="1" hangingPunct="1"/>
            <a:r>
              <a:rPr lang="de-DE" altLang="tr-TR" sz="4000" dirty="0" err="1" smtClean="0"/>
              <a:t>Bakteriler</a:t>
            </a:r>
            <a:r>
              <a:rPr lang="tr-TR" altLang="tr-TR" sz="4000" dirty="0" smtClean="0"/>
              <a:t> hangi </a:t>
            </a:r>
            <a:r>
              <a:rPr lang="tr-TR" altLang="tr-TR" sz="4000" dirty="0" err="1" smtClean="0"/>
              <a:t>ko</a:t>
            </a:r>
            <a:r>
              <a:rPr lang="de-DE" altLang="tr-TR" sz="4000" dirty="0" err="1" smtClean="0"/>
              <a:t>şullarda</a:t>
            </a:r>
            <a:r>
              <a:rPr lang="de-DE" altLang="tr-TR" sz="4000" dirty="0" smtClean="0"/>
              <a:t> </a:t>
            </a:r>
            <a:r>
              <a:rPr lang="de-DE" altLang="tr-TR" sz="4000" dirty="0" err="1" smtClean="0"/>
              <a:t>spor</a:t>
            </a:r>
            <a:r>
              <a:rPr lang="de-DE" altLang="tr-TR" sz="4000" dirty="0" smtClean="0"/>
              <a:t> </a:t>
            </a:r>
            <a:r>
              <a:rPr lang="de-DE" altLang="tr-TR" sz="4000" dirty="0" err="1" smtClean="0"/>
              <a:t>oluştur</a:t>
            </a:r>
            <a:r>
              <a:rPr lang="tr-TR" altLang="tr-TR" sz="4000" dirty="0" smtClean="0"/>
              <a:t>ur?</a:t>
            </a:r>
            <a:endParaRPr lang="tr-TR" altLang="tr-TR" sz="4000" b="1" dirty="0" smtClean="0"/>
          </a:p>
        </p:txBody>
      </p:sp>
      <p:sp>
        <p:nvSpPr>
          <p:cNvPr id="1177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altLang="tr-TR" sz="4000" dirty="0" err="1" smtClean="0"/>
              <a:t>Endospor</a:t>
            </a:r>
            <a:r>
              <a:rPr lang="tr-TR" altLang="tr-TR" sz="4000" dirty="0" smtClean="0"/>
              <a:t>;</a:t>
            </a:r>
          </a:p>
          <a:p>
            <a:pPr eaLnBrk="1" hangingPunct="1">
              <a:lnSpc>
                <a:spcPct val="80000"/>
              </a:lnSpc>
              <a:buFontTx/>
              <a:buChar char="•"/>
            </a:pPr>
            <a:r>
              <a:rPr lang="tr-TR" altLang="tr-TR" sz="4000" dirty="0" smtClean="0"/>
              <a:t>O</a:t>
            </a:r>
            <a:r>
              <a:rPr lang="de-DE" altLang="tr-TR" sz="4000" dirty="0" err="1" smtClean="0"/>
              <a:t>rtamda</a:t>
            </a:r>
            <a:r>
              <a:rPr lang="de-DE" altLang="tr-TR" sz="4000" dirty="0" smtClean="0"/>
              <a:t> </a:t>
            </a:r>
            <a:r>
              <a:rPr lang="de-DE" altLang="tr-TR" sz="4000" dirty="0" err="1" smtClean="0"/>
              <a:t>besin</a:t>
            </a:r>
            <a:r>
              <a:rPr lang="de-DE" altLang="tr-TR" sz="4000" dirty="0" smtClean="0"/>
              <a:t> </a:t>
            </a:r>
            <a:r>
              <a:rPr lang="de-DE" altLang="tr-TR" sz="4000" dirty="0" err="1" smtClean="0"/>
              <a:t>maddeleri</a:t>
            </a:r>
            <a:r>
              <a:rPr lang="de-DE" altLang="tr-TR" sz="4000" dirty="0" smtClean="0"/>
              <a:t> </a:t>
            </a:r>
            <a:r>
              <a:rPr lang="de-DE" altLang="tr-TR" sz="4000" dirty="0" err="1" smtClean="0"/>
              <a:t>tükendiğinde</a:t>
            </a:r>
            <a:r>
              <a:rPr lang="de-DE" altLang="tr-TR" sz="4000" dirty="0" smtClean="0"/>
              <a:t>, </a:t>
            </a:r>
            <a:endParaRPr lang="tr-TR" altLang="tr-TR" sz="4000" dirty="0" smtClean="0"/>
          </a:p>
          <a:p>
            <a:pPr eaLnBrk="1" hangingPunct="1">
              <a:lnSpc>
                <a:spcPct val="80000"/>
              </a:lnSpc>
              <a:buFontTx/>
              <a:buChar char="•"/>
            </a:pPr>
            <a:r>
              <a:rPr lang="tr-TR" altLang="tr-TR" sz="4000" dirty="0" smtClean="0"/>
              <a:t>U</a:t>
            </a:r>
            <a:r>
              <a:rPr lang="de-DE" altLang="tr-TR" sz="4000" dirty="0" err="1" smtClean="0"/>
              <a:t>ygun</a:t>
            </a:r>
            <a:r>
              <a:rPr lang="de-DE" altLang="tr-TR" sz="4000" dirty="0" smtClean="0"/>
              <a:t> </a:t>
            </a:r>
            <a:r>
              <a:rPr lang="de-DE" altLang="tr-TR" sz="4000" dirty="0" err="1" smtClean="0"/>
              <a:t>olmayan</a:t>
            </a:r>
            <a:r>
              <a:rPr lang="de-DE" altLang="tr-TR" sz="4000" dirty="0" smtClean="0"/>
              <a:t> </a:t>
            </a:r>
            <a:r>
              <a:rPr lang="de-DE" altLang="tr-TR" sz="4000" dirty="0" err="1" smtClean="0"/>
              <a:t>metabolik</a:t>
            </a:r>
            <a:r>
              <a:rPr lang="de-DE" altLang="tr-TR" sz="4000" dirty="0" smtClean="0"/>
              <a:t> </a:t>
            </a:r>
            <a:r>
              <a:rPr lang="de-DE" altLang="tr-TR" sz="4000" dirty="0" err="1" smtClean="0"/>
              <a:t>ürünler</a:t>
            </a:r>
            <a:r>
              <a:rPr lang="de-DE" altLang="tr-TR" sz="4000" dirty="0" smtClean="0"/>
              <a:t> </a:t>
            </a:r>
            <a:r>
              <a:rPr lang="de-DE" altLang="tr-TR" sz="4000" dirty="0" err="1" smtClean="0"/>
              <a:t>biriktiğinde</a:t>
            </a:r>
            <a:r>
              <a:rPr lang="de-DE" altLang="tr-TR" sz="4000" dirty="0" smtClean="0"/>
              <a:t> </a:t>
            </a:r>
            <a:endParaRPr lang="tr-TR" altLang="tr-TR" sz="4000" dirty="0" smtClean="0"/>
          </a:p>
          <a:p>
            <a:pPr eaLnBrk="1" hangingPunct="1">
              <a:lnSpc>
                <a:spcPct val="80000"/>
              </a:lnSpc>
              <a:buFontTx/>
              <a:buChar char="•"/>
            </a:pPr>
            <a:r>
              <a:rPr lang="tr-TR" altLang="tr-TR" sz="4000" dirty="0" smtClean="0"/>
              <a:t>ortam</a:t>
            </a:r>
            <a:r>
              <a:rPr lang="de-DE" altLang="tr-TR" sz="4000" dirty="0" smtClean="0"/>
              <a:t> pH</a:t>
            </a:r>
            <a:r>
              <a:rPr lang="tr-TR" altLang="tr-TR" sz="4000" dirty="0" smtClean="0"/>
              <a:t>’</a:t>
            </a:r>
            <a:r>
              <a:rPr lang="tr-TR" altLang="tr-TR" sz="4000" dirty="0" err="1" smtClean="0"/>
              <a:t>sı</a:t>
            </a:r>
            <a:r>
              <a:rPr lang="de-DE" altLang="tr-TR" sz="4000" dirty="0" smtClean="0"/>
              <a:t> </a:t>
            </a:r>
            <a:r>
              <a:rPr lang="de-DE" altLang="tr-TR" sz="4000" dirty="0" err="1" smtClean="0"/>
              <a:t>değiştiğinde</a:t>
            </a:r>
            <a:r>
              <a:rPr lang="de-DE" altLang="tr-TR" sz="4000" dirty="0" smtClean="0"/>
              <a:t> </a:t>
            </a:r>
            <a:r>
              <a:rPr lang="de-DE" altLang="tr-TR" sz="4000" dirty="0" err="1" smtClean="0"/>
              <a:t>bakteri</a:t>
            </a:r>
            <a:r>
              <a:rPr lang="de-DE" altLang="tr-TR" sz="4000" dirty="0" smtClean="0"/>
              <a:t> </a:t>
            </a:r>
            <a:r>
              <a:rPr lang="de-DE" altLang="tr-TR" sz="4000" dirty="0" err="1" smtClean="0"/>
              <a:t>tarafından</a:t>
            </a:r>
            <a:r>
              <a:rPr lang="de-DE" altLang="tr-TR" sz="4000" dirty="0" smtClean="0"/>
              <a:t> </a:t>
            </a:r>
            <a:r>
              <a:rPr lang="de-DE" altLang="tr-TR" sz="4000" dirty="0" err="1" smtClean="0"/>
              <a:t>oluşturulur</a:t>
            </a:r>
            <a:r>
              <a:rPr lang="de-DE" altLang="tr-TR" sz="4000" dirty="0" smtClean="0"/>
              <a:t>. </a:t>
            </a:r>
            <a:endParaRPr lang="tr-TR" altLang="tr-TR" sz="40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6"/>
          <p:cNvSpPr>
            <a:spLocks noChangeArrowheads="1"/>
          </p:cNvSpPr>
          <p:nvPr/>
        </p:nvSpPr>
        <p:spPr bwMode="auto">
          <a:xfrm>
            <a:off x="179512" y="2636912"/>
            <a:ext cx="3492500" cy="143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SzPct val="85000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SzTx/>
              <a:buFontTx/>
              <a:buNone/>
            </a:pPr>
            <a:r>
              <a:rPr lang="tr-TR" altLang="tr-TR" sz="4400" b="1" dirty="0" err="1">
                <a:solidFill>
                  <a:schemeClr val="tx2"/>
                </a:solidFill>
                <a:latin typeface="Arial Black" panose="020B0A04020102020204" pitchFamily="34" charset="0"/>
              </a:rPr>
              <a:t>Endos</a:t>
            </a:r>
            <a:r>
              <a:rPr lang="de-DE" altLang="tr-TR" sz="4400" b="1" dirty="0" err="1">
                <a:solidFill>
                  <a:schemeClr val="tx2"/>
                </a:solidFill>
                <a:latin typeface="Arial Black" panose="020B0A04020102020204" pitchFamily="34" charset="0"/>
              </a:rPr>
              <a:t>por</a:t>
            </a:r>
            <a:r>
              <a:rPr lang="de-DE" altLang="tr-TR" sz="4400" b="1" dirty="0">
                <a:solidFill>
                  <a:schemeClr val="tx2"/>
                </a:solidFill>
                <a:latin typeface="Arial Black" panose="020B0A04020102020204" pitchFamily="34" charset="0"/>
              </a:rPr>
              <a:t> </a:t>
            </a:r>
            <a:r>
              <a:rPr lang="de-DE" altLang="tr-TR" sz="4400" b="1" dirty="0" err="1">
                <a:solidFill>
                  <a:schemeClr val="tx2"/>
                </a:solidFill>
                <a:latin typeface="Arial Black" panose="020B0A04020102020204" pitchFamily="34" charset="0"/>
              </a:rPr>
              <a:t>oluşumu</a:t>
            </a:r>
            <a:r>
              <a:rPr lang="tr-TR" altLang="tr-TR" sz="4400" dirty="0">
                <a:solidFill>
                  <a:schemeClr val="tx2"/>
                </a:solidFill>
                <a:latin typeface="Arial Black" panose="020B0A04020102020204" pitchFamily="34" charset="0"/>
              </a:rPr>
              <a:t>  </a:t>
            </a:r>
            <a:endParaRPr lang="en-GB" altLang="tr-TR" sz="4400" dirty="0">
              <a:solidFill>
                <a:schemeClr val="tx2"/>
              </a:solidFill>
              <a:latin typeface="Arial Black" panose="020B0A04020102020204" pitchFamily="34" charset="0"/>
            </a:endParaRPr>
          </a:p>
        </p:txBody>
      </p:sp>
      <p:sp>
        <p:nvSpPr>
          <p:cNvPr id="118787" name="Rectangle 7"/>
          <p:cNvSpPr>
            <a:spLocks noChangeArrowheads="1"/>
          </p:cNvSpPr>
          <p:nvPr/>
        </p:nvSpPr>
        <p:spPr bwMode="auto">
          <a:xfrm>
            <a:off x="3851275" y="188913"/>
            <a:ext cx="5041900" cy="6669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SzPct val="85000"/>
              <a:buBlip>
                <a:blip r:embed="rId2"/>
              </a:buBlip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65000"/>
              <a:buFont typeface="Wingdings" panose="05000000000000000000" pitchFamily="2" charset="2"/>
              <a:buChar char="l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60000"/>
              <a:buFont typeface="Wingdings" panose="05000000000000000000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de-DE" altLang="tr-TR" dirty="0"/>
              <a:t>1. </a:t>
            </a:r>
            <a:r>
              <a:rPr lang="de-DE" altLang="tr-TR" dirty="0" err="1"/>
              <a:t>Evre</a:t>
            </a:r>
            <a:r>
              <a:rPr lang="de-DE" altLang="tr-TR" dirty="0"/>
              <a:t>: </a:t>
            </a:r>
            <a:r>
              <a:rPr lang="de-DE" altLang="tr-TR" sz="2000" dirty="0" err="1"/>
              <a:t>proteince</a:t>
            </a:r>
            <a:r>
              <a:rPr lang="de-DE" altLang="tr-TR" sz="2000" dirty="0"/>
              <a:t> </a:t>
            </a:r>
            <a:r>
              <a:rPr lang="de-DE" altLang="tr-TR" sz="2000" dirty="0" err="1"/>
              <a:t>zengin</a:t>
            </a:r>
            <a:r>
              <a:rPr lang="de-DE" altLang="tr-TR" sz="2000" dirty="0"/>
              <a:t> </a:t>
            </a:r>
            <a:r>
              <a:rPr lang="de-DE" altLang="tr-TR" sz="2000" dirty="0" err="1"/>
              <a:t>materyal</a:t>
            </a:r>
            <a:r>
              <a:rPr lang="de-DE" altLang="tr-TR" sz="2000" dirty="0"/>
              <a:t> </a:t>
            </a:r>
            <a:r>
              <a:rPr lang="de-DE" altLang="tr-TR" sz="2000" dirty="0" err="1"/>
              <a:t>birik</a:t>
            </a:r>
            <a:r>
              <a:rPr lang="tr-TR" altLang="tr-TR" sz="2000" dirty="0"/>
              <a:t>ir,</a:t>
            </a:r>
            <a:r>
              <a:rPr lang="de-DE" altLang="tr-TR" sz="2000" dirty="0"/>
              <a:t> DNA </a:t>
            </a:r>
            <a:r>
              <a:rPr lang="de-DE" altLang="tr-TR" sz="2000" dirty="0" err="1"/>
              <a:t>replike</a:t>
            </a:r>
            <a:r>
              <a:rPr lang="de-DE" altLang="tr-TR" sz="2000" dirty="0"/>
              <a:t> </a:t>
            </a:r>
            <a:r>
              <a:rPr lang="de-DE" altLang="tr-TR" sz="2000" dirty="0" err="1"/>
              <a:t>olur</a:t>
            </a:r>
            <a:r>
              <a:rPr lang="de-DE" altLang="tr-TR" sz="2000" dirty="0"/>
              <a:t>.</a:t>
            </a:r>
            <a:r>
              <a:rPr lang="de-DE" altLang="tr-TR" dirty="0"/>
              <a:t> </a:t>
            </a:r>
          </a:p>
          <a:p>
            <a:pPr eaLnBrk="1" hangingPunct="1">
              <a:buFontTx/>
              <a:buNone/>
            </a:pPr>
            <a:r>
              <a:rPr lang="en-GB" altLang="tr-TR" dirty="0"/>
              <a:t>2. </a:t>
            </a:r>
            <a:r>
              <a:rPr lang="en-GB" altLang="tr-TR" dirty="0" err="1"/>
              <a:t>Evre</a:t>
            </a:r>
            <a:r>
              <a:rPr lang="en-GB" altLang="tr-TR" dirty="0"/>
              <a:t>: </a:t>
            </a:r>
            <a:r>
              <a:rPr lang="en-GB" altLang="tr-TR" sz="2000" dirty="0" err="1"/>
              <a:t>Sitoplazmik</a:t>
            </a:r>
            <a:r>
              <a:rPr lang="en-GB" altLang="tr-TR" sz="2000" dirty="0"/>
              <a:t> </a:t>
            </a:r>
            <a:r>
              <a:rPr lang="en-GB" altLang="tr-TR" sz="2000" dirty="0" err="1"/>
              <a:t>membran</a:t>
            </a:r>
            <a:r>
              <a:rPr lang="en-GB" altLang="tr-TR" sz="2000" dirty="0"/>
              <a:t> </a:t>
            </a:r>
            <a:r>
              <a:rPr lang="en-GB" altLang="tr-TR" sz="2000" dirty="0" err="1"/>
              <a:t>hücre</a:t>
            </a:r>
            <a:r>
              <a:rPr lang="en-GB" altLang="tr-TR" sz="2000" dirty="0"/>
              <a:t> </a:t>
            </a:r>
            <a:r>
              <a:rPr lang="en-GB" altLang="tr-TR" sz="2000" dirty="0" err="1"/>
              <a:t>protoplastının</a:t>
            </a:r>
            <a:r>
              <a:rPr lang="en-GB" altLang="tr-TR" sz="2000" dirty="0"/>
              <a:t> </a:t>
            </a:r>
            <a:r>
              <a:rPr lang="en-GB" altLang="tr-TR" sz="2000" dirty="0" err="1"/>
              <a:t>bir</a:t>
            </a:r>
            <a:r>
              <a:rPr lang="en-GB" altLang="tr-TR" sz="2000" dirty="0"/>
              <a:t> </a:t>
            </a:r>
            <a:r>
              <a:rPr lang="en-GB" altLang="tr-TR" sz="2000" dirty="0" err="1"/>
              <a:t>kısmını</a:t>
            </a:r>
            <a:r>
              <a:rPr lang="en-GB" altLang="tr-TR" sz="2000" dirty="0"/>
              <a:t> </a:t>
            </a:r>
            <a:r>
              <a:rPr lang="en-GB" altLang="tr-TR" sz="2000" dirty="0" err="1"/>
              <a:t>böler</a:t>
            </a:r>
            <a:r>
              <a:rPr lang="en-GB" altLang="tr-TR" sz="2000" dirty="0"/>
              <a:t>.</a:t>
            </a:r>
            <a:r>
              <a:rPr lang="de-DE" altLang="tr-TR" sz="2000" dirty="0"/>
              <a:t> 	</a:t>
            </a:r>
            <a:endParaRPr lang="tr-TR" altLang="tr-TR" sz="2000" dirty="0"/>
          </a:p>
          <a:p>
            <a:pPr eaLnBrk="1" hangingPunct="1">
              <a:buFontTx/>
              <a:buNone/>
            </a:pPr>
            <a:r>
              <a:rPr lang="de-DE" altLang="tr-TR" dirty="0"/>
              <a:t>3. </a:t>
            </a:r>
            <a:r>
              <a:rPr lang="de-DE" altLang="tr-TR" dirty="0" err="1"/>
              <a:t>Evre</a:t>
            </a:r>
            <a:r>
              <a:rPr lang="de-DE" altLang="tr-TR" dirty="0"/>
              <a:t>: </a:t>
            </a:r>
            <a:r>
              <a:rPr lang="de-DE" altLang="tr-TR" sz="2000" dirty="0"/>
              <a:t>Spor </a:t>
            </a:r>
            <a:r>
              <a:rPr lang="de-DE" altLang="tr-TR" sz="2000" dirty="0" err="1"/>
              <a:t>protoplastı</a:t>
            </a:r>
            <a:r>
              <a:rPr lang="de-DE" altLang="tr-TR" sz="2000" dirty="0"/>
              <a:t> </a:t>
            </a:r>
            <a:r>
              <a:rPr lang="de-DE" altLang="tr-TR" sz="2000" dirty="0" err="1"/>
              <a:t>ana</a:t>
            </a:r>
            <a:r>
              <a:rPr lang="de-DE" altLang="tr-TR" sz="2000" dirty="0"/>
              <a:t> </a:t>
            </a:r>
            <a:r>
              <a:rPr lang="de-DE" altLang="tr-TR" sz="2000" dirty="0" err="1"/>
              <a:t>hücrenin</a:t>
            </a:r>
            <a:r>
              <a:rPr lang="de-DE" altLang="tr-TR" sz="2000" dirty="0"/>
              <a:t> </a:t>
            </a:r>
            <a:r>
              <a:rPr lang="de-DE" altLang="tr-TR" sz="2000" dirty="0" err="1"/>
              <a:t>sitoplazma</a:t>
            </a:r>
            <a:r>
              <a:rPr lang="de-DE" altLang="tr-TR" sz="2000" dirty="0"/>
              <a:t> </a:t>
            </a:r>
            <a:r>
              <a:rPr lang="de-DE" altLang="tr-TR" sz="2000" dirty="0" err="1"/>
              <a:t>membranıyla</a:t>
            </a:r>
            <a:r>
              <a:rPr lang="de-DE" altLang="tr-TR" sz="2000" dirty="0"/>
              <a:t> </a:t>
            </a:r>
            <a:r>
              <a:rPr lang="de-DE" altLang="tr-TR" sz="2000" dirty="0" err="1"/>
              <a:t>çevrilir</a:t>
            </a:r>
            <a:r>
              <a:rPr lang="de-DE" altLang="tr-TR" sz="2000" dirty="0"/>
              <a:t>. </a:t>
            </a:r>
          </a:p>
          <a:p>
            <a:pPr eaLnBrk="1" hangingPunct="1">
              <a:buFontTx/>
              <a:buNone/>
            </a:pPr>
            <a:r>
              <a:rPr lang="de-DE" altLang="tr-TR" dirty="0"/>
              <a:t>4. </a:t>
            </a:r>
            <a:r>
              <a:rPr lang="de-DE" altLang="tr-TR" dirty="0" err="1"/>
              <a:t>Evre</a:t>
            </a:r>
            <a:r>
              <a:rPr lang="de-DE" altLang="tr-TR" dirty="0"/>
              <a:t>: </a:t>
            </a:r>
            <a:r>
              <a:rPr lang="de-DE" altLang="tr-TR" sz="2000" dirty="0" err="1"/>
              <a:t>İlk</a:t>
            </a:r>
            <a:r>
              <a:rPr lang="de-DE" altLang="tr-TR" sz="2000" dirty="0"/>
              <a:t> </a:t>
            </a:r>
            <a:r>
              <a:rPr lang="de-DE" altLang="tr-TR" sz="2000" dirty="0" err="1"/>
              <a:t>korteks</a:t>
            </a:r>
            <a:r>
              <a:rPr lang="de-DE" altLang="tr-TR" sz="2000" dirty="0"/>
              <a:t> </a:t>
            </a:r>
            <a:r>
              <a:rPr lang="de-DE" altLang="tr-TR" sz="2000" dirty="0" err="1"/>
              <a:t>ve</a:t>
            </a:r>
            <a:r>
              <a:rPr lang="de-DE" altLang="tr-TR" sz="2000" dirty="0"/>
              <a:t> </a:t>
            </a:r>
            <a:r>
              <a:rPr lang="de-DE" altLang="tr-TR" sz="2000" dirty="0" err="1"/>
              <a:t>eksosporyum</a:t>
            </a:r>
            <a:r>
              <a:rPr lang="de-DE" altLang="tr-TR" sz="2000" dirty="0"/>
              <a:t> </a:t>
            </a:r>
            <a:r>
              <a:rPr lang="de-DE" altLang="tr-TR" sz="2000" dirty="0" err="1"/>
              <a:t>oluşmaya</a:t>
            </a:r>
            <a:r>
              <a:rPr lang="de-DE" altLang="tr-TR" sz="2000" dirty="0"/>
              <a:t> </a:t>
            </a:r>
            <a:r>
              <a:rPr lang="de-DE" altLang="tr-TR" sz="2000" dirty="0" err="1"/>
              <a:t>başlar</a:t>
            </a:r>
            <a:r>
              <a:rPr lang="de-DE" altLang="tr-TR" sz="2000" dirty="0"/>
              <a:t>. </a:t>
            </a:r>
            <a:endParaRPr lang="tr-TR" altLang="tr-TR" sz="2000" dirty="0"/>
          </a:p>
          <a:p>
            <a:pPr eaLnBrk="1" hangingPunct="1">
              <a:buFontTx/>
              <a:buNone/>
            </a:pPr>
            <a:r>
              <a:rPr lang="fr-FR" altLang="tr-TR" dirty="0"/>
              <a:t>5. Evre: </a:t>
            </a:r>
            <a:r>
              <a:rPr lang="fr-FR" altLang="tr-TR" sz="2000" dirty="0" err="1"/>
              <a:t>Kılıf</a:t>
            </a:r>
            <a:r>
              <a:rPr lang="fr-FR" altLang="tr-TR" sz="2000" dirty="0"/>
              <a:t> </a:t>
            </a:r>
            <a:r>
              <a:rPr lang="fr-FR" altLang="tr-TR" sz="2000" dirty="0" err="1"/>
              <a:t>tabakaları</a:t>
            </a:r>
            <a:r>
              <a:rPr lang="fr-FR" altLang="tr-TR" sz="2000" dirty="0"/>
              <a:t> </a:t>
            </a:r>
            <a:r>
              <a:rPr lang="fr-FR" altLang="tr-TR" sz="2000" dirty="0" err="1"/>
              <a:t>oluşur</a:t>
            </a:r>
            <a:r>
              <a:rPr lang="fr-FR" altLang="tr-TR" sz="2000" dirty="0"/>
              <a:t>. </a:t>
            </a:r>
            <a:r>
              <a:rPr lang="fr-FR" altLang="tr-TR" sz="2000" dirty="0" err="1"/>
              <a:t>dipikolinik</a:t>
            </a:r>
            <a:r>
              <a:rPr lang="fr-FR" altLang="tr-TR" sz="2000" dirty="0"/>
              <a:t> </a:t>
            </a:r>
            <a:r>
              <a:rPr lang="fr-FR" altLang="tr-TR" sz="2000" dirty="0" err="1"/>
              <a:t>asit</a:t>
            </a:r>
            <a:r>
              <a:rPr lang="tr-TR" altLang="tr-TR" sz="2000" dirty="0"/>
              <a:t> +</a:t>
            </a:r>
            <a:r>
              <a:rPr lang="fr-FR" altLang="tr-TR" sz="2000" dirty="0"/>
              <a:t> </a:t>
            </a:r>
            <a:r>
              <a:rPr lang="tr-TR" altLang="tr-TR" sz="2000" dirty="0" err="1"/>
              <a:t>Ca</a:t>
            </a:r>
            <a:r>
              <a:rPr lang="fr-FR" altLang="tr-TR" sz="2000" dirty="0"/>
              <a:t> </a:t>
            </a:r>
            <a:r>
              <a:rPr lang="fr-FR" altLang="tr-TR" sz="2000" dirty="0" err="1"/>
              <a:t>iyonları</a:t>
            </a:r>
            <a:r>
              <a:rPr lang="tr-TR" altLang="tr-TR" sz="2000" dirty="0"/>
              <a:t> +</a:t>
            </a:r>
            <a:r>
              <a:rPr lang="fr-FR" altLang="tr-TR" sz="2000" dirty="0"/>
              <a:t> </a:t>
            </a:r>
            <a:r>
              <a:rPr lang="fr-FR" altLang="tr-TR" sz="2000" dirty="0" err="1"/>
              <a:t>spor</a:t>
            </a:r>
            <a:r>
              <a:rPr lang="fr-FR" altLang="tr-TR" sz="2000" dirty="0"/>
              <a:t> </a:t>
            </a:r>
            <a:r>
              <a:rPr lang="fr-FR" altLang="tr-TR" sz="2000" dirty="0" err="1"/>
              <a:t>proteinleri</a:t>
            </a:r>
            <a:r>
              <a:rPr lang="fr-FR" altLang="tr-TR" sz="2000" dirty="0"/>
              <a:t> (SASP)</a:t>
            </a:r>
            <a:r>
              <a:rPr lang="fr-FR" altLang="tr-TR" dirty="0"/>
              <a:t> </a:t>
            </a:r>
            <a:endParaRPr lang="tr-TR" altLang="tr-TR" dirty="0"/>
          </a:p>
          <a:p>
            <a:pPr eaLnBrk="1" hangingPunct="1">
              <a:buFontTx/>
              <a:buNone/>
            </a:pPr>
            <a:r>
              <a:rPr lang="fr-FR" altLang="tr-TR" dirty="0"/>
              <a:t>6. Evre: </a:t>
            </a:r>
            <a:r>
              <a:rPr lang="fr-FR" altLang="tr-TR" sz="2000" dirty="0" err="1"/>
              <a:t>Hücre</a:t>
            </a:r>
            <a:r>
              <a:rPr lang="fr-FR" altLang="tr-TR" sz="2000" dirty="0"/>
              <a:t> </a:t>
            </a:r>
            <a:r>
              <a:rPr lang="fr-FR" altLang="tr-TR" sz="2000" dirty="0" err="1"/>
              <a:t>içinde</a:t>
            </a:r>
            <a:r>
              <a:rPr lang="fr-FR" altLang="tr-TR" dirty="0"/>
              <a:t> </a:t>
            </a:r>
            <a:endParaRPr lang="tr-TR" altLang="tr-TR" dirty="0"/>
          </a:p>
          <a:p>
            <a:pPr eaLnBrk="1" hangingPunct="1">
              <a:buFontTx/>
              <a:buNone/>
            </a:pPr>
            <a:r>
              <a:rPr lang="de-DE" altLang="tr-TR" dirty="0"/>
              <a:t>7. </a:t>
            </a:r>
            <a:r>
              <a:rPr lang="de-DE" altLang="tr-TR" dirty="0" err="1"/>
              <a:t>Evre</a:t>
            </a:r>
            <a:r>
              <a:rPr lang="de-DE" altLang="tr-TR" dirty="0"/>
              <a:t>: </a:t>
            </a:r>
            <a:r>
              <a:rPr lang="de-DE" altLang="tr-TR" sz="2000" dirty="0" err="1"/>
              <a:t>Hücre</a:t>
            </a:r>
            <a:r>
              <a:rPr lang="de-DE" altLang="tr-TR" sz="2000" dirty="0"/>
              <a:t> </a:t>
            </a:r>
            <a:r>
              <a:rPr lang="de-DE" altLang="tr-TR" sz="2000" dirty="0" err="1"/>
              <a:t>lize</a:t>
            </a:r>
            <a:r>
              <a:rPr lang="de-DE" altLang="tr-TR" sz="2000" dirty="0"/>
              <a:t> </a:t>
            </a:r>
            <a:r>
              <a:rPr lang="de-DE" altLang="tr-TR" sz="2000" dirty="0" err="1"/>
              <a:t>olur</a:t>
            </a:r>
            <a:endParaRPr lang="tr-TR" altLang="tr-TR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1763688" y="1052736"/>
            <a:ext cx="5540797" cy="762000"/>
          </a:xfrm>
        </p:spPr>
        <p:txBody>
          <a:bodyPr/>
          <a:lstStyle/>
          <a:p>
            <a:pPr eaLnBrk="1" hangingPunct="1"/>
            <a:r>
              <a:rPr lang="de-DE" altLang="tr-TR" b="1" dirty="0" err="1" smtClean="0"/>
              <a:t>Endospor</a:t>
            </a:r>
            <a:r>
              <a:rPr lang="de-DE" altLang="tr-TR" b="1" dirty="0" smtClean="0"/>
              <a:t> </a:t>
            </a:r>
            <a:r>
              <a:rPr lang="de-DE" altLang="tr-TR" b="1" dirty="0" err="1" smtClean="0"/>
              <a:t>yapısı</a:t>
            </a:r>
            <a:endParaRPr lang="tr-TR" altLang="tr-TR" b="1" dirty="0" smtClean="0"/>
          </a:p>
        </p:txBody>
      </p:sp>
      <p:sp>
        <p:nvSpPr>
          <p:cNvPr id="121859" name="Rectangle 3"/>
          <p:cNvSpPr>
            <a:spLocks noGrp="1" noChangeArrowheads="1"/>
          </p:cNvSpPr>
          <p:nvPr>
            <p:ph idx="1"/>
          </p:nvPr>
        </p:nvSpPr>
        <p:spPr>
          <a:xfrm>
            <a:off x="2483768" y="2636912"/>
            <a:ext cx="4320480" cy="3467026"/>
          </a:xfrm>
        </p:spPr>
        <p:txBody>
          <a:bodyPr>
            <a:normAutofit/>
          </a:bodyPr>
          <a:lstStyle/>
          <a:p>
            <a:pPr marL="609600" indent="-609600" eaLnBrk="1" hangingPunct="1">
              <a:buFontTx/>
              <a:buAutoNum type="arabicPeriod"/>
            </a:pPr>
            <a:r>
              <a:rPr lang="en-GB" altLang="tr-TR" sz="3600" dirty="0" err="1" smtClean="0"/>
              <a:t>Eksosporium</a:t>
            </a:r>
            <a:r>
              <a:rPr lang="en-GB" altLang="tr-TR" sz="3600" dirty="0" smtClean="0"/>
              <a:t>	</a:t>
            </a:r>
            <a:endParaRPr lang="tr-TR" altLang="tr-TR" sz="3600" dirty="0" smtClean="0"/>
          </a:p>
          <a:p>
            <a:pPr marL="609600" indent="-609600" eaLnBrk="1" hangingPunct="1">
              <a:buFontTx/>
              <a:buNone/>
            </a:pPr>
            <a:r>
              <a:rPr lang="en-GB" altLang="tr-TR" sz="3600" dirty="0" smtClean="0"/>
              <a:t>2. </a:t>
            </a:r>
            <a:r>
              <a:rPr lang="en-GB" altLang="tr-TR" sz="3600" dirty="0" err="1" smtClean="0"/>
              <a:t>Spor</a:t>
            </a:r>
            <a:r>
              <a:rPr lang="en-GB" altLang="tr-TR" sz="3600" dirty="0" smtClean="0"/>
              <a:t> </a:t>
            </a:r>
            <a:r>
              <a:rPr lang="en-GB" altLang="tr-TR" sz="3600" dirty="0" err="1" smtClean="0"/>
              <a:t>ceketi</a:t>
            </a:r>
            <a:r>
              <a:rPr lang="en-GB" altLang="tr-TR" sz="3600" dirty="0" smtClean="0"/>
              <a:t>		</a:t>
            </a:r>
            <a:endParaRPr lang="tr-TR" altLang="tr-TR" sz="3600" dirty="0" smtClean="0"/>
          </a:p>
          <a:p>
            <a:pPr marL="609600" indent="-609600" eaLnBrk="1" hangingPunct="1">
              <a:buFontTx/>
              <a:buNone/>
            </a:pPr>
            <a:r>
              <a:rPr lang="en-GB" altLang="tr-TR" sz="3600" dirty="0" smtClean="0"/>
              <a:t>3. </a:t>
            </a:r>
            <a:r>
              <a:rPr lang="en-GB" altLang="tr-TR" sz="3600" dirty="0" err="1" smtClean="0"/>
              <a:t>Korteks</a:t>
            </a:r>
            <a:r>
              <a:rPr lang="en-GB" altLang="tr-TR" sz="3600" dirty="0" smtClean="0"/>
              <a:t>	</a:t>
            </a:r>
            <a:endParaRPr lang="tr-TR" altLang="tr-TR" sz="3600" dirty="0" smtClean="0"/>
          </a:p>
          <a:p>
            <a:pPr marL="609600" indent="-609600" eaLnBrk="1" hangingPunct="1">
              <a:buFontTx/>
              <a:buNone/>
            </a:pPr>
            <a:r>
              <a:rPr lang="en-GB" altLang="tr-TR" sz="3600" dirty="0" smtClean="0"/>
              <a:t>4. Core</a:t>
            </a:r>
            <a:endParaRPr lang="tr-TR" altLang="tr-TR" sz="36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Başlık 1"/>
          <p:cNvSpPr>
            <a:spLocks noGrp="1"/>
          </p:cNvSpPr>
          <p:nvPr>
            <p:ph type="title"/>
          </p:nvPr>
        </p:nvSpPr>
        <p:spPr>
          <a:xfrm>
            <a:off x="1547664" y="836712"/>
            <a:ext cx="7268989" cy="1015008"/>
          </a:xfrm>
        </p:spPr>
        <p:txBody>
          <a:bodyPr/>
          <a:lstStyle/>
          <a:p>
            <a:r>
              <a:rPr lang="fr-FR" altLang="tr-TR" dirty="0" err="1" smtClean="0"/>
              <a:t>core-spesifik</a:t>
            </a:r>
            <a:r>
              <a:rPr lang="fr-FR" altLang="tr-TR" dirty="0" smtClean="0"/>
              <a:t> </a:t>
            </a:r>
            <a:r>
              <a:rPr lang="fr-FR" altLang="tr-TR" dirty="0" err="1" smtClean="0"/>
              <a:t>proteinler</a:t>
            </a:r>
            <a:r>
              <a:rPr lang="tr-TR" altLang="tr-TR" dirty="0" smtClean="0"/>
              <a:t> (</a:t>
            </a:r>
            <a:r>
              <a:rPr lang="fr-FR" altLang="tr-TR" dirty="0" smtClean="0"/>
              <a:t>SASP</a:t>
            </a:r>
            <a:r>
              <a:rPr lang="tr-TR" altLang="tr-TR" dirty="0" smtClean="0"/>
              <a:t>)</a:t>
            </a:r>
            <a:r>
              <a:rPr lang="fr-FR" altLang="tr-TR" dirty="0" smtClean="0"/>
              <a:t> </a:t>
            </a:r>
            <a:endParaRPr lang="tr-TR" altLang="tr-TR" dirty="0" smtClean="0"/>
          </a:p>
        </p:txBody>
      </p:sp>
      <p:sp>
        <p:nvSpPr>
          <p:cNvPr id="122883" name="İçerik Yer Tutucusu 2"/>
          <p:cNvSpPr>
            <a:spLocks noGrp="1"/>
          </p:cNvSpPr>
          <p:nvPr>
            <p:ph idx="1"/>
          </p:nvPr>
        </p:nvSpPr>
        <p:spPr>
          <a:xfrm>
            <a:off x="2195735" y="2060848"/>
            <a:ext cx="6260877" cy="4320902"/>
          </a:xfrm>
        </p:spPr>
        <p:txBody>
          <a:bodyPr>
            <a:normAutofit/>
          </a:bodyPr>
          <a:lstStyle/>
          <a:p>
            <a:r>
              <a:rPr lang="tr-TR" altLang="tr-TR" sz="2400" dirty="0" smtClean="0"/>
              <a:t>C</a:t>
            </a:r>
            <a:r>
              <a:rPr lang="fr-FR" altLang="tr-TR" sz="2400" dirty="0" smtClean="0"/>
              <a:t>ore </a:t>
            </a:r>
            <a:r>
              <a:rPr lang="tr-TR" altLang="tr-TR" sz="2400" dirty="0" smtClean="0"/>
              <a:t>s</a:t>
            </a:r>
            <a:r>
              <a:rPr lang="fr-FR" altLang="tr-TR" sz="2400" dirty="0" err="1" smtClean="0"/>
              <a:t>itoplazma</a:t>
            </a:r>
            <a:r>
              <a:rPr lang="tr-TR" altLang="tr-TR" sz="2400" dirty="0" smtClean="0"/>
              <a:t>sın</a:t>
            </a:r>
            <a:r>
              <a:rPr lang="fr-FR" altLang="tr-TR" sz="2400" dirty="0" smtClean="0"/>
              <a:t>da </a:t>
            </a:r>
            <a:r>
              <a:rPr lang="tr-TR" altLang="tr-TR" sz="2400" dirty="0" smtClean="0"/>
              <a:t>SASP </a:t>
            </a:r>
            <a:r>
              <a:rPr lang="fr-FR" altLang="tr-TR" sz="2400" dirty="0" smtClean="0"/>
              <a:t>(</a:t>
            </a:r>
            <a:r>
              <a:rPr lang="fr-FR" altLang="tr-TR" sz="2400" dirty="0" err="1" smtClean="0"/>
              <a:t>küçük</a:t>
            </a:r>
            <a:r>
              <a:rPr lang="fr-FR" altLang="tr-TR" sz="2400" dirty="0" smtClean="0"/>
              <a:t> </a:t>
            </a:r>
            <a:r>
              <a:rPr lang="fr-FR" altLang="tr-TR" sz="2400" dirty="0" err="1" smtClean="0"/>
              <a:t>asitte</a:t>
            </a:r>
            <a:r>
              <a:rPr lang="fr-FR" altLang="tr-TR" sz="2400" dirty="0" smtClean="0"/>
              <a:t> </a:t>
            </a:r>
            <a:r>
              <a:rPr lang="fr-FR" altLang="tr-TR" sz="2400" dirty="0" err="1" smtClean="0"/>
              <a:t>çözülebilen</a:t>
            </a:r>
            <a:r>
              <a:rPr lang="fr-FR" altLang="tr-TR" sz="2400" dirty="0" smtClean="0"/>
              <a:t> </a:t>
            </a:r>
            <a:r>
              <a:rPr lang="fr-FR" altLang="tr-TR" sz="2400" dirty="0" err="1" smtClean="0"/>
              <a:t>spor</a:t>
            </a:r>
            <a:r>
              <a:rPr lang="fr-FR" altLang="tr-TR" sz="2400" dirty="0" smtClean="0"/>
              <a:t> </a:t>
            </a:r>
            <a:r>
              <a:rPr lang="fr-FR" altLang="tr-TR" sz="2400" dirty="0" err="1" smtClean="0"/>
              <a:t>proteinleri</a:t>
            </a:r>
            <a:r>
              <a:rPr lang="fr-FR" altLang="tr-TR" sz="2400" dirty="0" smtClean="0"/>
              <a:t>) </a:t>
            </a:r>
            <a:r>
              <a:rPr lang="fr-FR" altLang="tr-TR" sz="2400" dirty="0" err="1" smtClean="0"/>
              <a:t>yüksek</a:t>
            </a:r>
            <a:r>
              <a:rPr lang="fr-FR" altLang="tr-TR" sz="2400" dirty="0" smtClean="0"/>
              <a:t> </a:t>
            </a:r>
            <a:r>
              <a:rPr lang="fr-FR" altLang="tr-TR" sz="2400" dirty="0" err="1" smtClean="0"/>
              <a:t>miktarda</a:t>
            </a:r>
            <a:r>
              <a:rPr lang="fr-FR" altLang="tr-TR" sz="2400" dirty="0" smtClean="0"/>
              <a:t> </a:t>
            </a:r>
            <a:r>
              <a:rPr lang="fr-FR" altLang="tr-TR" sz="2400" dirty="0" err="1" smtClean="0"/>
              <a:t>bulunur</a:t>
            </a:r>
            <a:r>
              <a:rPr lang="fr-FR" altLang="tr-TR" sz="2400" dirty="0" smtClean="0"/>
              <a:t>. </a:t>
            </a:r>
            <a:endParaRPr lang="tr-TR" altLang="tr-TR" sz="2400" dirty="0" smtClean="0"/>
          </a:p>
          <a:p>
            <a:r>
              <a:rPr lang="fr-FR" altLang="tr-TR" sz="2400" dirty="0" smtClean="0"/>
              <a:t>Bu </a:t>
            </a:r>
            <a:r>
              <a:rPr lang="fr-FR" altLang="tr-TR" sz="2400" dirty="0" err="1" smtClean="0"/>
              <a:t>proteinler</a:t>
            </a:r>
            <a:r>
              <a:rPr lang="tr-TR" altLang="tr-TR" sz="2400" dirty="0" smtClean="0"/>
              <a:t>: </a:t>
            </a:r>
            <a:r>
              <a:rPr lang="fr-FR" altLang="tr-TR" sz="2400" dirty="0" err="1" smtClean="0"/>
              <a:t>DNA’ya</a:t>
            </a:r>
            <a:r>
              <a:rPr lang="fr-FR" altLang="tr-TR" sz="2400" dirty="0" smtClean="0"/>
              <a:t> </a:t>
            </a:r>
            <a:r>
              <a:rPr lang="fr-FR" altLang="tr-TR" sz="2400" dirty="0" err="1" smtClean="0"/>
              <a:t>bağlanarak</a:t>
            </a:r>
            <a:r>
              <a:rPr lang="fr-FR" altLang="tr-TR" sz="2400" dirty="0" smtClean="0"/>
              <a:t>, </a:t>
            </a:r>
            <a:r>
              <a:rPr lang="fr-FR" altLang="tr-TR" sz="2400" dirty="0" err="1" smtClean="0"/>
              <a:t>DNA’yı</a:t>
            </a:r>
            <a:r>
              <a:rPr lang="fr-FR" altLang="tr-TR" sz="2400" dirty="0" smtClean="0"/>
              <a:t> UV </a:t>
            </a:r>
            <a:r>
              <a:rPr lang="fr-FR" altLang="tr-TR" sz="2400" dirty="0" err="1" smtClean="0"/>
              <a:t>ışınlarından</a:t>
            </a:r>
            <a:r>
              <a:rPr lang="fr-FR" altLang="tr-TR" sz="2400" dirty="0" smtClean="0"/>
              <a:t>, </a:t>
            </a:r>
            <a:r>
              <a:rPr lang="fr-FR" altLang="tr-TR" sz="2400" dirty="0" err="1" smtClean="0"/>
              <a:t>kurumadan</a:t>
            </a:r>
            <a:r>
              <a:rPr lang="fr-FR" altLang="tr-TR" sz="2400" dirty="0" smtClean="0"/>
              <a:t> </a:t>
            </a:r>
            <a:r>
              <a:rPr lang="fr-FR" altLang="tr-TR" sz="2400" dirty="0" err="1" smtClean="0"/>
              <a:t>ve</a:t>
            </a:r>
            <a:r>
              <a:rPr lang="fr-FR" altLang="tr-TR" sz="2400" dirty="0" smtClean="0"/>
              <a:t> </a:t>
            </a:r>
            <a:r>
              <a:rPr lang="fr-FR" altLang="tr-TR" sz="2400" dirty="0" err="1" smtClean="0"/>
              <a:t>ısıdan</a:t>
            </a:r>
            <a:r>
              <a:rPr lang="fr-FR" altLang="tr-TR" sz="2400" dirty="0" smtClean="0"/>
              <a:t> </a:t>
            </a:r>
            <a:r>
              <a:rPr lang="fr-FR" altLang="tr-TR" sz="2400" dirty="0" err="1" smtClean="0"/>
              <a:t>korur</a:t>
            </a:r>
            <a:r>
              <a:rPr lang="fr-FR" altLang="tr-TR" sz="2400" dirty="0" smtClean="0"/>
              <a:t>. </a:t>
            </a:r>
            <a:endParaRPr lang="tr-TR" altLang="tr-TR" sz="2400" dirty="0" smtClean="0"/>
          </a:p>
          <a:p>
            <a:r>
              <a:rPr lang="fr-FR" altLang="tr-TR" sz="2400" dirty="0" err="1" smtClean="0"/>
              <a:t>Ayrıca</a:t>
            </a:r>
            <a:r>
              <a:rPr lang="fr-FR" altLang="tr-TR" sz="2400" dirty="0" smtClean="0"/>
              <a:t> </a:t>
            </a:r>
            <a:r>
              <a:rPr lang="fr-FR" altLang="tr-TR" sz="2400" dirty="0" err="1" smtClean="0"/>
              <a:t>spordan</a:t>
            </a:r>
            <a:r>
              <a:rPr lang="fr-FR" altLang="tr-TR" sz="2400" dirty="0" smtClean="0"/>
              <a:t> </a:t>
            </a:r>
            <a:r>
              <a:rPr lang="fr-FR" altLang="tr-TR" sz="2400" dirty="0" err="1" smtClean="0"/>
              <a:t>vejetatif</a:t>
            </a:r>
            <a:r>
              <a:rPr lang="fr-FR" altLang="tr-TR" sz="2400" dirty="0" smtClean="0"/>
              <a:t> </a:t>
            </a:r>
            <a:r>
              <a:rPr lang="fr-FR" altLang="tr-TR" sz="2400" dirty="0" err="1" smtClean="0"/>
              <a:t>hücre</a:t>
            </a:r>
            <a:r>
              <a:rPr lang="fr-FR" altLang="tr-TR" sz="2400" dirty="0" smtClean="0"/>
              <a:t> </a:t>
            </a:r>
            <a:r>
              <a:rPr lang="fr-FR" altLang="tr-TR" sz="2400" dirty="0" err="1" smtClean="0"/>
              <a:t>oluşumunda</a:t>
            </a:r>
            <a:r>
              <a:rPr lang="fr-FR" altLang="tr-TR" sz="2400" dirty="0" smtClean="0"/>
              <a:t> </a:t>
            </a:r>
            <a:r>
              <a:rPr lang="fr-FR" altLang="tr-TR" sz="2400" dirty="0" err="1" smtClean="0"/>
              <a:t>karbon</a:t>
            </a:r>
            <a:r>
              <a:rPr lang="fr-FR" altLang="tr-TR" sz="2400" dirty="0" smtClean="0"/>
              <a:t> </a:t>
            </a:r>
            <a:r>
              <a:rPr lang="fr-FR" altLang="tr-TR" sz="2400" dirty="0" err="1" smtClean="0"/>
              <a:t>ve</a:t>
            </a:r>
            <a:r>
              <a:rPr lang="fr-FR" altLang="tr-TR" sz="2400" dirty="0" smtClean="0"/>
              <a:t> </a:t>
            </a:r>
            <a:r>
              <a:rPr lang="fr-FR" altLang="tr-TR" sz="2400" dirty="0" err="1" smtClean="0"/>
              <a:t>enerji</a:t>
            </a:r>
            <a:r>
              <a:rPr lang="fr-FR" altLang="tr-TR" sz="2400" dirty="0" smtClean="0"/>
              <a:t> </a:t>
            </a:r>
            <a:r>
              <a:rPr lang="fr-FR" altLang="tr-TR" sz="2400" dirty="0" err="1" smtClean="0"/>
              <a:t>kaynağı</a:t>
            </a:r>
            <a:r>
              <a:rPr lang="fr-FR" altLang="tr-TR" sz="2400" dirty="0" smtClean="0"/>
              <a:t> </a:t>
            </a:r>
            <a:r>
              <a:rPr lang="fr-FR" altLang="tr-TR" sz="2400" dirty="0" err="1" smtClean="0"/>
              <a:t>olarak</a:t>
            </a:r>
            <a:r>
              <a:rPr lang="fr-FR" altLang="tr-TR" sz="2400" dirty="0" smtClean="0"/>
              <a:t> da </a:t>
            </a:r>
            <a:r>
              <a:rPr lang="fr-FR" altLang="tr-TR" sz="2400" dirty="0" err="1" smtClean="0"/>
              <a:t>kullanılmaktadır</a:t>
            </a:r>
            <a:r>
              <a:rPr lang="fr-FR" altLang="tr-TR" sz="2400" dirty="0" smtClean="0"/>
              <a:t>. </a:t>
            </a:r>
            <a:endParaRPr lang="tr-TR" altLang="tr-TR" sz="24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Başlık 1"/>
          <p:cNvSpPr>
            <a:spLocks noGrp="1"/>
          </p:cNvSpPr>
          <p:nvPr>
            <p:ph type="title"/>
          </p:nvPr>
        </p:nvSpPr>
        <p:spPr>
          <a:xfrm>
            <a:off x="1691680" y="980728"/>
            <a:ext cx="6908949" cy="522287"/>
          </a:xfrm>
        </p:spPr>
        <p:txBody>
          <a:bodyPr/>
          <a:lstStyle/>
          <a:p>
            <a:r>
              <a:rPr lang="fr-FR" altLang="tr-TR" sz="2800" dirty="0" err="1" smtClean="0"/>
              <a:t>Sporulasyonda</a:t>
            </a:r>
            <a:r>
              <a:rPr lang="fr-FR" altLang="tr-TR" sz="2800" dirty="0" smtClean="0"/>
              <a:t> </a:t>
            </a:r>
            <a:r>
              <a:rPr lang="fr-FR" altLang="tr-TR" sz="2800" dirty="0" err="1" smtClean="0"/>
              <a:t>genetik</a:t>
            </a:r>
            <a:r>
              <a:rPr lang="fr-FR" altLang="tr-TR" sz="2800" dirty="0" smtClean="0"/>
              <a:t> </a:t>
            </a:r>
            <a:r>
              <a:rPr lang="fr-FR" altLang="tr-TR" sz="2800" dirty="0" err="1" smtClean="0"/>
              <a:t>değişiklik</a:t>
            </a:r>
            <a:r>
              <a:rPr lang="tr-TR" altLang="tr-TR" sz="2800" dirty="0" err="1" smtClean="0"/>
              <a:t>ler</a:t>
            </a:r>
            <a:endParaRPr lang="tr-TR" altLang="tr-TR" sz="2800" dirty="0" smtClean="0"/>
          </a:p>
        </p:txBody>
      </p:sp>
      <p:sp>
        <p:nvSpPr>
          <p:cNvPr id="123907" name="İçerik Yer Tutucusu 2"/>
          <p:cNvSpPr>
            <a:spLocks noGrp="1"/>
          </p:cNvSpPr>
          <p:nvPr>
            <p:ph idx="1"/>
          </p:nvPr>
        </p:nvSpPr>
        <p:spPr>
          <a:xfrm>
            <a:off x="2339751" y="2420888"/>
            <a:ext cx="6116861" cy="3744962"/>
          </a:xfrm>
        </p:spPr>
        <p:txBody>
          <a:bodyPr>
            <a:normAutofit/>
          </a:bodyPr>
          <a:lstStyle/>
          <a:p>
            <a:r>
              <a:rPr lang="fr-FR" altLang="tr-TR" sz="2400" dirty="0" smtClean="0"/>
              <a:t>Bu </a:t>
            </a:r>
            <a:r>
              <a:rPr lang="fr-FR" altLang="tr-TR" sz="2400" dirty="0" err="1" smtClean="0"/>
              <a:t>olaylarda</a:t>
            </a:r>
            <a:r>
              <a:rPr lang="fr-FR" altLang="tr-TR" sz="2400" dirty="0" smtClean="0"/>
              <a:t> </a:t>
            </a:r>
            <a:r>
              <a:rPr lang="fr-FR" altLang="tr-TR" sz="2400" dirty="0" err="1" smtClean="0"/>
              <a:t>yaklaşık</a:t>
            </a:r>
            <a:r>
              <a:rPr lang="fr-FR" altLang="tr-TR" sz="2400" dirty="0" smtClean="0"/>
              <a:t> 200 </a:t>
            </a:r>
            <a:r>
              <a:rPr lang="fr-FR" altLang="tr-TR" sz="2400" dirty="0" err="1" smtClean="0"/>
              <a:t>gen</a:t>
            </a:r>
            <a:r>
              <a:rPr lang="fr-FR" altLang="tr-TR" sz="2400" dirty="0" smtClean="0"/>
              <a:t> </a:t>
            </a:r>
            <a:r>
              <a:rPr lang="fr-FR" altLang="tr-TR" sz="2400" dirty="0" err="1" smtClean="0"/>
              <a:t>işlev</a:t>
            </a:r>
            <a:r>
              <a:rPr lang="fr-FR" altLang="tr-TR" sz="2400" dirty="0" smtClean="0"/>
              <a:t> </a:t>
            </a:r>
            <a:r>
              <a:rPr lang="fr-FR" altLang="tr-TR" sz="2400" dirty="0" err="1" smtClean="0"/>
              <a:t>görür</a:t>
            </a:r>
            <a:r>
              <a:rPr lang="fr-FR" altLang="tr-TR" sz="2400" dirty="0" smtClean="0"/>
              <a:t>. </a:t>
            </a:r>
            <a:endParaRPr lang="tr-TR" altLang="tr-TR" sz="2400" dirty="0" smtClean="0"/>
          </a:p>
          <a:p>
            <a:r>
              <a:rPr lang="de-DE" altLang="tr-TR" sz="2400" dirty="0" smtClean="0"/>
              <a:t>Özel </a:t>
            </a:r>
            <a:r>
              <a:rPr lang="de-DE" altLang="tr-TR" sz="2400" dirty="0" err="1" smtClean="0"/>
              <a:t>spor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proteinleri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yapılır</a:t>
            </a:r>
            <a:r>
              <a:rPr lang="de-DE" altLang="tr-TR" sz="2400" dirty="0" smtClean="0"/>
              <a:t>. </a:t>
            </a:r>
            <a:r>
              <a:rPr lang="de-DE" altLang="tr-TR" sz="2400" dirty="0" err="1" smtClean="0"/>
              <a:t>Bu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işlemler</a:t>
            </a:r>
            <a:r>
              <a:rPr lang="de-DE" altLang="tr-TR" sz="2400" dirty="0" smtClean="0"/>
              <a:t> </a:t>
            </a:r>
            <a:r>
              <a:rPr lang="de-DE" altLang="tr-TR" sz="2400" i="1" dirty="0" err="1" smtClean="0"/>
              <a:t>spo</a:t>
            </a:r>
            <a:r>
              <a:rPr lang="de-DE" altLang="tr-TR" sz="2400" i="1" dirty="0" smtClean="0"/>
              <a:t>, </a:t>
            </a:r>
            <a:r>
              <a:rPr lang="de-DE" altLang="tr-TR" sz="2400" i="1" dirty="0" err="1" smtClean="0"/>
              <a:t>ssp</a:t>
            </a:r>
            <a:r>
              <a:rPr lang="de-DE" altLang="tr-TR" sz="2400" dirty="0" smtClean="0"/>
              <a:t> (</a:t>
            </a:r>
            <a:r>
              <a:rPr lang="de-DE" altLang="tr-TR" sz="2400" dirty="0" err="1" smtClean="0"/>
              <a:t>SASP’yi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şifreler</a:t>
            </a:r>
            <a:r>
              <a:rPr lang="de-DE" altLang="tr-TR" sz="2400" dirty="0" smtClean="0"/>
              <a:t>) </a:t>
            </a:r>
            <a:r>
              <a:rPr lang="de-DE" altLang="tr-TR" sz="2400" dirty="0" err="1" smtClean="0"/>
              <a:t>genleri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olarak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adlandırılan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genlerin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aktivasyonuyla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başarılır</a:t>
            </a:r>
            <a:r>
              <a:rPr lang="de-DE" altLang="tr-TR" sz="2400" dirty="0" smtClean="0"/>
              <a:t>. </a:t>
            </a:r>
            <a:endParaRPr lang="tr-TR" altLang="tr-TR" sz="2400" dirty="0" smtClean="0"/>
          </a:p>
          <a:p>
            <a:r>
              <a:rPr lang="de-DE" altLang="tr-TR" sz="2400" dirty="0" err="1" smtClean="0"/>
              <a:t>Bu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genlerinin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kodladığı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spor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proteinleri</a:t>
            </a:r>
            <a:r>
              <a:rPr lang="de-DE" altLang="tr-TR" sz="2400" dirty="0" smtClean="0"/>
              <a:t>, </a:t>
            </a:r>
            <a:r>
              <a:rPr lang="de-DE" altLang="tr-TR" sz="2400" dirty="0" err="1" smtClean="0"/>
              <a:t>olgun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spor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oluşumunda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farklı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yapıların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oluşumuna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sebep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olur</a:t>
            </a:r>
            <a:r>
              <a:rPr lang="de-DE" altLang="tr-TR" sz="2400" dirty="0" smtClean="0"/>
              <a:t>.  </a:t>
            </a:r>
            <a:endParaRPr lang="tr-TR" altLang="tr-TR" sz="2400" dirty="0" smtClean="0"/>
          </a:p>
          <a:p>
            <a:endParaRPr lang="tr-TR" altLang="tr-TR" sz="24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648" y="980728"/>
            <a:ext cx="6764933" cy="762000"/>
          </a:xfrm>
        </p:spPr>
        <p:txBody>
          <a:bodyPr/>
          <a:lstStyle/>
          <a:p>
            <a:pPr eaLnBrk="1" hangingPunct="1"/>
            <a:r>
              <a:rPr lang="de-DE" altLang="tr-TR" dirty="0" err="1" smtClean="0"/>
              <a:t>endospor</a:t>
            </a:r>
            <a:r>
              <a:rPr lang="de-DE" altLang="tr-TR" dirty="0" smtClean="0"/>
              <a:t> </a:t>
            </a:r>
            <a:r>
              <a:rPr lang="de-DE" altLang="tr-TR" dirty="0" err="1" smtClean="0"/>
              <a:t>özellikler</a:t>
            </a:r>
            <a:r>
              <a:rPr lang="tr-TR" altLang="tr-TR" dirty="0" smtClean="0"/>
              <a:t>i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idx="1"/>
          </p:nvPr>
        </p:nvSpPr>
        <p:spPr>
          <a:xfrm>
            <a:off x="1403648" y="2420888"/>
            <a:ext cx="7489527" cy="4103737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de-DE" altLang="tr-TR" sz="2400" dirty="0" smtClean="0"/>
              <a:t>1. </a:t>
            </a:r>
            <a:r>
              <a:rPr lang="de-DE" altLang="tr-TR" sz="2400" dirty="0" err="1" smtClean="0"/>
              <a:t>Metabolik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aktivite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göstermezler</a:t>
            </a:r>
            <a:r>
              <a:rPr lang="de-DE" altLang="tr-TR" sz="2400" dirty="0" smtClean="0"/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de-DE" altLang="tr-TR" sz="2400" dirty="0" smtClean="0"/>
              <a:t>2. </a:t>
            </a:r>
            <a:r>
              <a:rPr lang="de-DE" altLang="tr-TR" sz="2400" dirty="0" err="1" smtClean="0"/>
              <a:t>Az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miktarda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su</a:t>
            </a:r>
            <a:r>
              <a:rPr lang="de-DE" altLang="tr-TR" sz="2400" dirty="0" smtClean="0"/>
              <a:t> (%15) </a:t>
            </a:r>
            <a:r>
              <a:rPr lang="de-DE" altLang="tr-TR" sz="2400" dirty="0" err="1" smtClean="0"/>
              <a:t>ve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dipikolinik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asit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içerdikleri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için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ısıya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dirençlidirler</a:t>
            </a:r>
            <a:r>
              <a:rPr lang="de-DE" altLang="tr-TR" sz="2400" dirty="0" smtClean="0"/>
              <a:t>. 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de-DE" altLang="tr-TR" sz="2400" dirty="0" smtClean="0"/>
              <a:t>3. </a:t>
            </a:r>
            <a:r>
              <a:rPr lang="de-DE" altLang="tr-TR" sz="2400" dirty="0" err="1" smtClean="0"/>
              <a:t>Dış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protein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tabakalarında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bulunan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çok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sayıda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disülfit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köprüleri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nedeniyle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radyasyona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dirençlidirler</a:t>
            </a:r>
            <a:r>
              <a:rPr lang="de-DE" altLang="tr-TR" sz="2400" dirty="0" smtClean="0"/>
              <a:t>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de-DE" altLang="tr-TR" sz="2400" dirty="0" smtClean="0"/>
              <a:t>4. Spor </a:t>
            </a:r>
            <a:r>
              <a:rPr lang="de-DE" altLang="tr-TR" sz="2400" dirty="0" err="1" smtClean="0"/>
              <a:t>ceketinde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bulunan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keratine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benzeyen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sisteince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zengin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bir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protein</a:t>
            </a:r>
            <a:r>
              <a:rPr lang="de-DE" altLang="tr-TR" sz="2400" dirty="0" smtClean="0"/>
              <a:t>, </a:t>
            </a:r>
            <a:r>
              <a:rPr lang="de-DE" altLang="tr-TR" sz="2400" dirty="0" err="1" smtClean="0"/>
              <a:t>kimyasalları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spora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geçirmediği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için</a:t>
            </a:r>
            <a:r>
              <a:rPr lang="de-DE" altLang="tr-TR" sz="2400" dirty="0" smtClean="0"/>
              <a:t>, </a:t>
            </a:r>
            <a:r>
              <a:rPr lang="de-DE" altLang="tr-TR" sz="2400" dirty="0" err="1" smtClean="0"/>
              <a:t>kimyasallara</a:t>
            </a:r>
            <a:r>
              <a:rPr lang="de-DE" altLang="tr-TR" sz="2400" dirty="0" smtClean="0"/>
              <a:t> </a:t>
            </a:r>
            <a:r>
              <a:rPr lang="de-DE" altLang="tr-TR" sz="2400" dirty="0" err="1" smtClean="0"/>
              <a:t>dirençlidirler</a:t>
            </a:r>
            <a:r>
              <a:rPr lang="de-DE" altLang="tr-TR" sz="2400" dirty="0" smtClean="0"/>
              <a:t>. </a:t>
            </a:r>
            <a:endParaRPr lang="tr-TR" altLang="tr-TR" sz="24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3751</TotalTime>
  <Words>837</Words>
  <Application>Microsoft Office PowerPoint</Application>
  <PresentationFormat>Ekran Gösterisi (4:3)</PresentationFormat>
  <Paragraphs>94</Paragraphs>
  <Slides>21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9" baseType="lpstr">
      <vt:lpstr>Arial</vt:lpstr>
      <vt:lpstr>Arial Black</vt:lpstr>
      <vt:lpstr>Calibri</vt:lpstr>
      <vt:lpstr>Century Gothic</vt:lpstr>
      <vt:lpstr>Times New Roman</vt:lpstr>
      <vt:lpstr>Wingdings</vt:lpstr>
      <vt:lpstr>Wingdings 3</vt:lpstr>
      <vt:lpstr>Duman</vt:lpstr>
      <vt:lpstr>Endospor</vt:lpstr>
      <vt:lpstr>PowerPoint Sunusu</vt:lpstr>
      <vt:lpstr>Endospor oluşturan bakteriler</vt:lpstr>
      <vt:lpstr>Bakteriler hangi koşullarda spor oluşturur?</vt:lpstr>
      <vt:lpstr>PowerPoint Sunusu</vt:lpstr>
      <vt:lpstr>Endospor yapısı</vt:lpstr>
      <vt:lpstr>core-spesifik proteinler (SASP) </vt:lpstr>
      <vt:lpstr>Sporulasyonda genetik değişiklikler</vt:lpstr>
      <vt:lpstr>endospor özellikleri</vt:lpstr>
      <vt:lpstr>Endospordan vejetatif hücre oluşumu (germinasyon)</vt:lpstr>
      <vt:lpstr>Eksospor, Sist ve Miksospor</vt:lpstr>
      <vt:lpstr>Eksospor, Sist ve Miksospor</vt:lpstr>
      <vt:lpstr>Eksospor, Sist ve Miksospor</vt:lpstr>
      <vt:lpstr>Bakteri ve Fungus Pigmentleri</vt:lpstr>
      <vt:lpstr>Bakteri ve Fungus Pigmentleri</vt:lpstr>
      <vt:lpstr>Bakteri ve Fungus Pigmentleri</vt:lpstr>
      <vt:lpstr>Bakteri ve Fungus Pigmentleri</vt:lpstr>
      <vt:lpstr>Bakteri ve Fungus Pigmentleri</vt:lpstr>
      <vt:lpstr>Ökaryot Mikroorganizmalar</vt:lpstr>
      <vt:lpstr>Ökaryot Mikroorganizmalar</vt:lpstr>
      <vt:lpstr>Ökaryot Mikroorganizmalar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 209 GENEL MİKROBİYOLOJİ I</dc:title>
  <dc:creator>-</dc:creator>
  <cp:lastModifiedBy>gönül dönmez</cp:lastModifiedBy>
  <cp:revision>334</cp:revision>
  <dcterms:created xsi:type="dcterms:W3CDTF">2007-09-22T21:01:28Z</dcterms:created>
  <dcterms:modified xsi:type="dcterms:W3CDTF">2019-12-16T08:18:49Z</dcterms:modified>
</cp:coreProperties>
</file>