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19" r:id="rId4"/>
    <p:sldId id="312" r:id="rId5"/>
    <p:sldId id="322" r:id="rId6"/>
    <p:sldId id="323" r:id="rId7"/>
    <p:sldId id="324" r:id="rId8"/>
    <p:sldId id="313" r:id="rId9"/>
    <p:sldId id="318" r:id="rId10"/>
    <p:sldId id="314" r:id="rId11"/>
    <p:sldId id="315" r:id="rId12"/>
    <p:sldId id="317" r:id="rId13"/>
    <p:sldId id="320" r:id="rId14"/>
    <p:sldId id="295" r:id="rId15"/>
    <p:sldId id="296" r:id="rId16"/>
    <p:sldId id="310" r:id="rId17"/>
    <p:sldId id="311" r:id="rId18"/>
    <p:sldId id="297" r:id="rId19"/>
    <p:sldId id="274" r:id="rId20"/>
    <p:sldId id="304" r:id="rId21"/>
    <p:sldId id="305" r:id="rId22"/>
    <p:sldId id="306" r:id="rId23"/>
    <p:sldId id="258" r:id="rId24"/>
    <p:sldId id="259" r:id="rId25"/>
    <p:sldId id="257" r:id="rId26"/>
    <p:sldId id="277" r:id="rId27"/>
    <p:sldId id="279" r:id="rId28"/>
    <p:sldId id="278" r:id="rId29"/>
    <p:sldId id="325" r:id="rId30"/>
    <p:sldId id="327" r:id="rId31"/>
    <p:sldId id="337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8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42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57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44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11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62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58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99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82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09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44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17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1E85-C0EA-41B6-8EC5-91B300BAA69C}" type="datetimeFigureOut">
              <a:rPr lang="tr-TR" smtClean="0"/>
              <a:t>19.2.2020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A47D-26F1-46D2-BBD0-2B616E05D7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8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amitiesofnature.com/archive/?c=55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ulture.com/2019/01/the-evolution-of-the-alphabet.html?utm_content=buffereb282&amp;utm_medium=social&amp;utm_source=twitter.com&amp;utm_campaign=buffe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9715500" cy="5295900"/>
          </a:xfrm>
        </p:spPr>
        <p:txBody>
          <a:bodyPr>
            <a:normAutofit/>
          </a:bodyPr>
          <a:lstStyle/>
          <a:p>
            <a:r>
              <a:rPr lang="tr-TR" dirty="0" smtClean="0"/>
              <a:t>İKT 216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tr-TR" dirty="0" smtClean="0"/>
              <a:t>İktisadi Düşünceler Tarihi</a:t>
            </a:r>
            <a:br>
              <a:rPr lang="tr-TR" dirty="0" smtClean="0"/>
            </a:br>
            <a:r>
              <a:rPr lang="tr-TR" sz="4400" i="1" dirty="0" smtClean="0"/>
              <a:t>Ankara Üniversitesi SBF II. Sınıf İktisat</a:t>
            </a:r>
            <a:br>
              <a:rPr lang="tr-TR" sz="4400" i="1" dirty="0" smtClean="0"/>
            </a:br>
            <a:r>
              <a:rPr lang="tr-TR" sz="4400" i="1" dirty="0" smtClean="0"/>
              <a:t/>
            </a:r>
            <a:br>
              <a:rPr lang="tr-TR" sz="4400" i="1" dirty="0" smtClean="0"/>
            </a:br>
            <a:r>
              <a:rPr lang="tr-TR" sz="4400" b="1" dirty="0" smtClean="0"/>
              <a:t>Ders 1</a:t>
            </a:r>
            <a:r>
              <a:rPr lang="en-GB" sz="4400" b="1" smtClean="0"/>
              <a:t>a</a:t>
            </a:r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3100" i="1" dirty="0" smtClean="0"/>
              <a:t/>
            </a:r>
            <a:br>
              <a:rPr lang="tr-TR" sz="3100" i="1" dirty="0" smtClean="0"/>
            </a:br>
            <a:r>
              <a:rPr lang="tr-TR" sz="4000" dirty="0" smtClean="0"/>
              <a:t>Altuğ Yalçıntaş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3100" dirty="0" smtClean="0">
                <a:hlinkClick r:id="rId2"/>
              </a:rPr>
              <a:t>altug.yalcintas@politics.ankara.edu.tr</a:t>
            </a:r>
            <a:r>
              <a:rPr lang="tr-TR" sz="3100" dirty="0" smtClean="0"/>
              <a:t>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6856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5" y="420895"/>
            <a:ext cx="5467194" cy="5476322"/>
          </a:xfrm>
        </p:spPr>
      </p:pic>
      <p:sp>
        <p:nvSpPr>
          <p:cNvPr id="5" name="TextBox 4"/>
          <p:cNvSpPr txBox="1"/>
          <p:nvPr/>
        </p:nvSpPr>
        <p:spPr>
          <a:xfrm>
            <a:off x="6268278" y="5552662"/>
            <a:ext cx="572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International Institute of Social History, Amsterdam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5" y="420895"/>
            <a:ext cx="5467194" cy="5476322"/>
          </a:xfrm>
        </p:spPr>
      </p:pic>
      <p:pic>
        <p:nvPicPr>
          <p:cNvPr id="6" name="Picture 2" descr="https://upload.wikimedia.org/wikipedia/commons/thumb/8/8d/Zentralbibliothek_Z%C3%BCrich_Das_Kapital_Marx_1867.jpg/800px-Zentralbibliothek_Z%C3%BCrich_Das_Kapital_Marx_1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7" y="424070"/>
            <a:ext cx="3465575" cy="58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7" y="424069"/>
            <a:ext cx="9842559" cy="6323482"/>
          </a:xfrm>
        </p:spPr>
      </p:pic>
    </p:spTree>
    <p:extLst>
      <p:ext uri="{BB962C8B-B14F-4D97-AF65-F5344CB8AC3E}">
        <p14:creationId xmlns:p14="http://schemas.microsoft.com/office/powerpoint/2010/main" val="10331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500" dirty="0" err="1" smtClean="0"/>
              <a:t>Teknoloji</a:t>
            </a:r>
            <a:r>
              <a:rPr lang="en-GB" sz="11500" dirty="0" smtClean="0"/>
              <a:t> </a:t>
            </a:r>
            <a:r>
              <a:rPr lang="en-GB" sz="11500" dirty="0" err="1" smtClean="0"/>
              <a:t>evrilir</a:t>
            </a:r>
            <a:r>
              <a:rPr lang="en-GB" sz="11500" dirty="0" smtClean="0"/>
              <a:t>.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2674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52"/>
            <a:ext cx="7924800" cy="6376045"/>
          </a:xfrm>
        </p:spPr>
      </p:pic>
    </p:spTree>
    <p:extLst>
      <p:ext uri="{BB962C8B-B14F-4D97-AF65-F5344CB8AC3E}">
        <p14:creationId xmlns:p14="http://schemas.microsoft.com/office/powerpoint/2010/main" val="42853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cdn.apk-cloud.com/detail/screenshot/6fa0QGwSXZyYcFBSvtiPMVDQ5L50YnLbp5nqDg6LCuprA0CzTH8f7qguiOyR5Wbopg=h9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634875"/>
            <a:ext cx="3317052" cy="58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66191"/>
            <a:ext cx="6036679" cy="48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Analytical En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6" y="810369"/>
            <a:ext cx="6163326" cy="57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13982" y="5380383"/>
            <a:ext cx="3697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Analytical Engine, Charles Babbage, 1837. </a:t>
            </a:r>
            <a:r>
              <a:rPr lang="en-GB" dirty="0" err="1" smtClean="0"/>
              <a:t>Kaynak</a:t>
            </a:r>
            <a:r>
              <a:rPr lang="en-GB" dirty="0"/>
              <a:t>: https://www.computerhope.com/jargon/a/analyten.htm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7478" y="2120348"/>
            <a:ext cx="3776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Bilgisayar</a:t>
            </a:r>
            <a:r>
              <a:rPr lang="en-GB" dirty="0" smtClean="0"/>
              <a:t> – computer</a:t>
            </a:r>
          </a:p>
          <a:p>
            <a:r>
              <a:rPr lang="en-GB" dirty="0" smtClean="0"/>
              <a:t>“Computer” </a:t>
            </a:r>
            <a:r>
              <a:rPr lang="en-GB" dirty="0" err="1" smtClean="0"/>
              <a:t>kelimesi</a:t>
            </a:r>
            <a:r>
              <a:rPr lang="en-GB" dirty="0" smtClean="0"/>
              <a:t> ilk </a:t>
            </a:r>
            <a:r>
              <a:rPr lang="en-GB" dirty="0" err="1" smtClean="0"/>
              <a:t>defa</a:t>
            </a:r>
            <a:r>
              <a:rPr lang="en-GB" dirty="0" smtClean="0"/>
              <a:t> 17. </a:t>
            </a:r>
            <a:r>
              <a:rPr lang="en-GB" dirty="0" err="1" smtClean="0"/>
              <a:t>yüzyılda</a:t>
            </a:r>
            <a:endParaRPr lang="en-GB" dirty="0"/>
          </a:p>
          <a:p>
            <a:r>
              <a:rPr lang="en-GB" dirty="0" smtClean="0"/>
              <a:t>“</a:t>
            </a:r>
            <a:r>
              <a:rPr lang="en-GB" dirty="0" err="1" smtClean="0"/>
              <a:t>Bilgisayar</a:t>
            </a:r>
            <a:r>
              <a:rPr lang="en-GB" dirty="0" smtClean="0"/>
              <a:t>” </a:t>
            </a:r>
            <a:r>
              <a:rPr lang="en-GB" dirty="0" err="1" smtClean="0"/>
              <a:t>kelimesi</a:t>
            </a:r>
            <a:r>
              <a:rPr lang="en-GB" dirty="0" smtClean="0"/>
              <a:t> ilk </a:t>
            </a:r>
            <a:r>
              <a:rPr lang="en-GB" dirty="0" err="1" smtClean="0"/>
              <a:t>defa</a:t>
            </a:r>
            <a:r>
              <a:rPr lang="en-GB" dirty="0" smtClean="0"/>
              <a:t> 1969, Aydın </a:t>
            </a:r>
            <a:r>
              <a:rPr lang="en-GB" dirty="0" err="1" smtClean="0"/>
              <a:t>Köksal</a:t>
            </a:r>
            <a:r>
              <a:rPr lang="en-GB" dirty="0" smtClean="0"/>
              <a:t>, </a:t>
            </a:r>
            <a:r>
              <a:rPr lang="en-GB" dirty="0" err="1" smtClean="0"/>
              <a:t>elektronik</a:t>
            </a:r>
            <a:r>
              <a:rPr lang="en-GB" dirty="0" smtClean="0"/>
              <a:t> </a:t>
            </a:r>
            <a:r>
              <a:rPr lang="en-GB" dirty="0" err="1" smtClean="0"/>
              <a:t>yüksek</a:t>
            </a:r>
            <a:r>
              <a:rPr lang="en-GB" dirty="0" smtClean="0"/>
              <a:t> </a:t>
            </a:r>
            <a:r>
              <a:rPr lang="en-GB" dirty="0" err="1" smtClean="0"/>
              <a:t>mühendisi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6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BM PC 51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35" y="1222891"/>
            <a:ext cx="5749373" cy="52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6261" y="5711687"/>
            <a:ext cx="406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İlk IBM </a:t>
            </a:r>
            <a:r>
              <a:rPr lang="en-GB" dirty="0" err="1" smtClean="0"/>
              <a:t>Bilgisayar</a:t>
            </a:r>
            <a:r>
              <a:rPr lang="en-GB" dirty="0" smtClean="0"/>
              <a:t>, 1981. </a:t>
            </a:r>
            <a:r>
              <a:rPr lang="en-GB" dirty="0" err="1" smtClean="0"/>
              <a:t>Kaynak</a:t>
            </a:r>
            <a:r>
              <a:rPr lang="en-GB" dirty="0"/>
              <a:t>: https://www.computerhope.com/issues/ch000984.htm</a:t>
            </a:r>
          </a:p>
        </p:txBody>
      </p:sp>
    </p:spTree>
    <p:extLst>
      <p:ext uri="{BB962C8B-B14F-4D97-AF65-F5344CB8AC3E}">
        <p14:creationId xmlns:p14="http://schemas.microsoft.com/office/powerpoint/2010/main" val="12021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74" y="365125"/>
            <a:ext cx="9365452" cy="6238423"/>
          </a:xfrm>
        </p:spPr>
      </p:pic>
    </p:spTree>
    <p:extLst>
      <p:ext uri="{BB962C8B-B14F-4D97-AF65-F5344CB8AC3E}">
        <p14:creationId xmlns:p14="http://schemas.microsoft.com/office/powerpoint/2010/main" val="20914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11500" dirty="0" smtClean="0"/>
              <a:t>Kuramlar evrilir.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42467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11500" dirty="0" smtClean="0"/>
              <a:t>Kuramlar evrilir.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37921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Kuramlar Evrilir</a:t>
            </a:r>
            <a:endParaRPr lang="en-GB" dirty="0"/>
          </a:p>
        </p:txBody>
      </p:sp>
      <p:pic>
        <p:nvPicPr>
          <p:cNvPr id="6148" name="Picture 4" descr="https://upload.wikimedia.org/wikipedia/commons/thumb/1/1a/Wealth_of_Nations.jpg/220px-Wealth_of_N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3" y="2091150"/>
            <a:ext cx="3197224" cy="38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1149" y="6188765"/>
            <a:ext cx="28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Adam Smith, The Wealth of Nations, 1776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Kuramlar Evrilir</a:t>
            </a:r>
            <a:endParaRPr lang="en-GB" dirty="0"/>
          </a:p>
        </p:txBody>
      </p:sp>
      <p:pic>
        <p:nvPicPr>
          <p:cNvPr id="6146" name="Picture 2" descr="https://simurg.com.tr/upload/products/1027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04" y="1825625"/>
            <a:ext cx="2954744" cy="43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1/1a/Wealth_of_Nations.jpg/220px-Wealth_of_N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3" y="2091150"/>
            <a:ext cx="3197224" cy="38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1149" y="6188765"/>
            <a:ext cx="28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Adam Smith, The Wealth of Nations, 1776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44889" y="6155636"/>
            <a:ext cx="28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Sakızlı</a:t>
            </a:r>
            <a:r>
              <a:rPr lang="en-GB" dirty="0" smtClean="0"/>
              <a:t> </a:t>
            </a:r>
            <a:r>
              <a:rPr lang="en-GB" dirty="0" err="1" smtClean="0"/>
              <a:t>Ohannes</a:t>
            </a:r>
            <a:r>
              <a:rPr lang="en-GB" dirty="0" smtClean="0"/>
              <a:t>, </a:t>
            </a:r>
            <a:r>
              <a:rPr lang="en-GB" dirty="0" err="1" smtClean="0"/>
              <a:t>İlmi</a:t>
            </a:r>
            <a:r>
              <a:rPr lang="en-GB" dirty="0" smtClean="0"/>
              <a:t> </a:t>
            </a:r>
            <a:r>
              <a:rPr lang="en-GB" dirty="0" err="1" smtClean="0"/>
              <a:t>Serveti</a:t>
            </a:r>
            <a:r>
              <a:rPr lang="en-GB" dirty="0" smtClean="0"/>
              <a:t> </a:t>
            </a:r>
            <a:r>
              <a:rPr lang="en-GB" dirty="0" err="1" smtClean="0"/>
              <a:t>Milel</a:t>
            </a:r>
            <a:r>
              <a:rPr lang="en-GB" dirty="0" smtClean="0"/>
              <a:t>, 1897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8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Kuramlar Evrilir</a:t>
            </a:r>
            <a:endParaRPr lang="en-GB" dirty="0"/>
          </a:p>
        </p:txBody>
      </p:sp>
      <p:pic>
        <p:nvPicPr>
          <p:cNvPr id="6146" name="Picture 2" descr="https://simurg.com.tr/upload/products/1027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04" y="1825625"/>
            <a:ext cx="2954744" cy="43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1/1a/Wealth_of_Nations.jpg/220px-Wealth_of_N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3" y="2091150"/>
            <a:ext cx="3197224" cy="38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1149" y="6188765"/>
            <a:ext cx="28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Adam Smith, The Wealth of Nations, 1776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44889" y="6155636"/>
            <a:ext cx="28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Sakızlı</a:t>
            </a:r>
            <a:r>
              <a:rPr lang="en-GB" dirty="0" smtClean="0"/>
              <a:t> </a:t>
            </a:r>
            <a:r>
              <a:rPr lang="en-GB" dirty="0" err="1" smtClean="0"/>
              <a:t>Ohannes</a:t>
            </a:r>
            <a:r>
              <a:rPr lang="en-GB" dirty="0" smtClean="0"/>
              <a:t>, </a:t>
            </a:r>
            <a:r>
              <a:rPr lang="en-GB" dirty="0" err="1" smtClean="0"/>
              <a:t>İlmi</a:t>
            </a:r>
            <a:r>
              <a:rPr lang="en-GB" dirty="0" smtClean="0"/>
              <a:t> </a:t>
            </a:r>
            <a:r>
              <a:rPr lang="en-GB" dirty="0" err="1" smtClean="0"/>
              <a:t>Serveti</a:t>
            </a:r>
            <a:r>
              <a:rPr lang="en-GB" dirty="0" smtClean="0"/>
              <a:t> </a:t>
            </a:r>
            <a:r>
              <a:rPr lang="en-GB" dirty="0" err="1" smtClean="0"/>
              <a:t>Milel</a:t>
            </a:r>
            <a:r>
              <a:rPr lang="en-GB" dirty="0" smtClean="0"/>
              <a:t>, 1897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55497" y="6171913"/>
            <a:ext cx="280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Acemoğlu</a:t>
            </a:r>
            <a:r>
              <a:rPr lang="en-GB" dirty="0" smtClean="0"/>
              <a:t> </a:t>
            </a:r>
            <a:r>
              <a:rPr lang="en-GB" dirty="0" err="1" smtClean="0"/>
              <a:t>vd</a:t>
            </a:r>
            <a:r>
              <a:rPr lang="en-GB" dirty="0" smtClean="0"/>
              <a:t>., </a:t>
            </a:r>
            <a:r>
              <a:rPr lang="en-GB" dirty="0" err="1" smtClean="0"/>
              <a:t>Mikroekonomi</a:t>
            </a:r>
            <a:r>
              <a:rPr lang="en-GB" dirty="0" smtClean="0"/>
              <a:t>, 2016</a:t>
            </a:r>
            <a:endParaRPr lang="en-GB" dirty="0"/>
          </a:p>
        </p:txBody>
      </p:sp>
      <p:pic>
        <p:nvPicPr>
          <p:cNvPr id="1028" name="Picture 4" descr="../resim/urun/19309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42" y="1929641"/>
            <a:ext cx="2734733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Kuramlar Evrilir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 dirty="0" smtClean="0"/>
              <a:t>Kuram</a:t>
            </a:r>
            <a:r>
              <a:rPr lang="tr-TR" sz="3200" dirty="0" smtClean="0"/>
              <a:t>: Açıklama yapmamızı sağlayan, içinde nedenselliklerin olduğu hikâyeler anlatmamızı mümkün hâle getiren önermeler</a:t>
            </a:r>
          </a:p>
          <a:p>
            <a:endParaRPr lang="tr-TR" dirty="0" smtClean="0"/>
          </a:p>
          <a:p>
            <a:r>
              <a:rPr lang="tr-TR" dirty="0" smtClean="0"/>
              <a:t>Evrim </a:t>
            </a:r>
            <a:r>
              <a:rPr lang="tr-TR" b="1" dirty="0" smtClean="0"/>
              <a:t>KURAMI</a:t>
            </a:r>
          </a:p>
          <a:p>
            <a:r>
              <a:rPr lang="tr-TR" dirty="0" smtClean="0"/>
              <a:t>Para </a:t>
            </a:r>
            <a:r>
              <a:rPr lang="tr-TR" b="1" dirty="0" smtClean="0"/>
              <a:t>KURAMI</a:t>
            </a:r>
            <a:endParaRPr lang="tr-TR" dirty="0"/>
          </a:p>
          <a:p>
            <a:r>
              <a:rPr lang="tr-TR" dirty="0" smtClean="0"/>
              <a:t>Fiyat </a:t>
            </a:r>
            <a:r>
              <a:rPr lang="tr-TR" b="1" dirty="0" smtClean="0"/>
              <a:t>KURAMI</a:t>
            </a:r>
            <a:endParaRPr lang="tr-TR" dirty="0"/>
          </a:p>
          <a:p>
            <a:r>
              <a:rPr lang="tr-TR" dirty="0" smtClean="0"/>
              <a:t>Artık-değer </a:t>
            </a:r>
            <a:r>
              <a:rPr lang="tr-TR" b="1" dirty="0" smtClean="0"/>
              <a:t>KURAMI </a:t>
            </a:r>
          </a:p>
          <a:p>
            <a:r>
              <a:rPr lang="tr-TR" dirty="0" smtClean="0"/>
              <a:t>…</a:t>
            </a:r>
          </a:p>
          <a:p>
            <a:r>
              <a:rPr lang="tr-TR" dirty="0" smtClean="0"/>
              <a:t>Patikaya Bağımlılık </a:t>
            </a:r>
            <a:r>
              <a:rPr lang="tr-TR" b="1" dirty="0" smtClean="0"/>
              <a:t>KURAMI</a:t>
            </a:r>
          </a:p>
          <a:p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5105400" y="2946400"/>
            <a:ext cx="965200" cy="2959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235700" y="4127500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smtClean="0"/>
              <a:t>Tek bir kuram yoktur!</a:t>
            </a:r>
            <a:endParaRPr lang="tr-TR" sz="3200" b="1" u="sng" dirty="0"/>
          </a:p>
        </p:txBody>
      </p:sp>
    </p:spTree>
    <p:extLst>
      <p:ext uri="{BB962C8B-B14F-4D97-AF65-F5344CB8AC3E}">
        <p14:creationId xmlns:p14="http://schemas.microsoft.com/office/powerpoint/2010/main" val="12245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Kuramlar Evrilir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 smtClean="0"/>
              <a:t>Eğer tek bir kuram olsaydı: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Fikir ayrılıkları, yanlış anlamalar, önyargı, inatçılık, tartışma olmazdı.</a:t>
            </a:r>
          </a:p>
          <a:p>
            <a:pPr lvl="1"/>
            <a:r>
              <a:rPr lang="tr-TR" dirty="0" smtClean="0"/>
              <a:t>Ya Adam Smith ya Karl </a:t>
            </a:r>
            <a:r>
              <a:rPr lang="tr-TR" dirty="0" err="1" smtClean="0"/>
              <a:t>Marx</a:t>
            </a:r>
            <a:r>
              <a:rPr lang="tr-TR" dirty="0" smtClean="0"/>
              <a:t> ya J. M. Keynes ya da F. </a:t>
            </a:r>
            <a:r>
              <a:rPr lang="tr-TR" dirty="0" err="1" smtClean="0"/>
              <a:t>von</a:t>
            </a:r>
            <a:r>
              <a:rPr lang="tr-TR" dirty="0" smtClean="0"/>
              <a:t> </a:t>
            </a:r>
            <a:r>
              <a:rPr lang="tr-TR" dirty="0" err="1" smtClean="0"/>
              <a:t>Hayek</a:t>
            </a:r>
            <a:r>
              <a:rPr lang="tr-TR" dirty="0" smtClean="0"/>
              <a:t> olmazdı.</a:t>
            </a:r>
          </a:p>
          <a:p>
            <a:pPr lvl="1"/>
            <a:r>
              <a:rPr lang="tr-TR" dirty="0" smtClean="0"/>
              <a:t>Yeryüzünde hiç aptal ya da dahi olmazdı.</a:t>
            </a:r>
          </a:p>
          <a:p>
            <a:pPr lvl="1"/>
            <a:r>
              <a:rPr lang="tr-TR" dirty="0" smtClean="0"/>
              <a:t>Dünya durağan bir dünya olurdu</a:t>
            </a:r>
          </a:p>
          <a:p>
            <a:pPr lvl="1"/>
            <a:r>
              <a:rPr lang="tr-TR" dirty="0" smtClean="0"/>
              <a:t>…</a:t>
            </a:r>
          </a:p>
          <a:p>
            <a:pPr lvl="1"/>
            <a:r>
              <a:rPr lang="tr-TR" dirty="0" smtClean="0"/>
              <a:t>Muhtemelen bu dünya anlaşılabilir olmayan bir dünya olurdu.</a:t>
            </a:r>
          </a:p>
        </p:txBody>
      </p:sp>
    </p:spTree>
    <p:extLst>
      <p:ext uri="{BB962C8B-B14F-4D97-AF65-F5344CB8AC3E}">
        <p14:creationId xmlns:p14="http://schemas.microsoft.com/office/powerpoint/2010/main" val="35015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GB" sz="13800" dirty="0" err="1" smtClean="0"/>
              <a:t>Türler</a:t>
            </a:r>
            <a:r>
              <a:rPr lang="en-GB" sz="13800" dirty="0" smtClean="0"/>
              <a:t> </a:t>
            </a:r>
            <a:r>
              <a:rPr lang="tr-TR" sz="13800" dirty="0" smtClean="0"/>
              <a:t>evrilir.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12205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2900" y="381000"/>
            <a:ext cx="4216400" cy="6159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" y="282575"/>
            <a:ext cx="3954463" cy="620615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749800" y="5842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Miller, Scott, and Okamoto. 2006. “Public Acceptance of Evolution” </a:t>
            </a:r>
            <a:r>
              <a:rPr lang="en-GB" i="1" dirty="0" smtClean="0"/>
              <a:t>Science</a:t>
            </a:r>
            <a:r>
              <a:rPr lang="en-GB" dirty="0" smtClean="0"/>
              <a:t> 313: 765-766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01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2900" y="381000"/>
            <a:ext cx="4216400" cy="6159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" y="282575"/>
            <a:ext cx="3954463" cy="620615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876800" y="546100"/>
            <a:ext cx="7048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Results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survey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conducted</a:t>
            </a:r>
            <a:r>
              <a:rPr lang="tr-TR" dirty="0" smtClean="0"/>
              <a:t> on 25 </a:t>
            </a:r>
            <a:r>
              <a:rPr lang="tr-TR" dirty="0" err="1" smtClean="0"/>
              <a:t>September</a:t>
            </a:r>
            <a:r>
              <a:rPr lang="tr-TR" dirty="0" smtClean="0"/>
              <a:t> 2014:</a:t>
            </a:r>
          </a:p>
          <a:p>
            <a:endParaRPr lang="tr-TR" dirty="0" smtClean="0"/>
          </a:p>
          <a:p>
            <a:r>
              <a:rPr lang="tr-TR" dirty="0" smtClean="0"/>
              <a:t>A </a:t>
            </a:r>
            <a:r>
              <a:rPr lang="tr-TR" dirty="0" err="1" smtClean="0"/>
              <a:t>question</a:t>
            </a:r>
            <a:r>
              <a:rPr lang="tr-TR" dirty="0" smtClean="0"/>
              <a:t> of </a:t>
            </a:r>
            <a:r>
              <a:rPr lang="tr-TR" dirty="0" err="1" smtClean="0"/>
              <a:t>perception</a:t>
            </a:r>
            <a:r>
              <a:rPr lang="tr-TR" dirty="0" smtClean="0"/>
              <a:t>:</a:t>
            </a:r>
            <a:endParaRPr lang="tr-TR" dirty="0"/>
          </a:p>
          <a:p>
            <a:endParaRPr lang="tr-TR" dirty="0"/>
          </a:p>
          <a:p>
            <a:r>
              <a:rPr lang="tr-TR" dirty="0" smtClean="0"/>
              <a:t>True: 19 / 68 (28%)</a:t>
            </a:r>
          </a:p>
          <a:p>
            <a:r>
              <a:rPr lang="tr-TR" dirty="0" smtClean="0"/>
              <a:t>Not sure: 12 / 68 (17%)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true</a:t>
            </a:r>
            <a:r>
              <a:rPr lang="tr-TR" dirty="0" smtClean="0"/>
              <a:t>: 32 / 68 (47%)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responded</a:t>
            </a:r>
            <a:r>
              <a:rPr lang="tr-TR" dirty="0" smtClean="0"/>
              <a:t>: 5 / 68 (8%)</a:t>
            </a:r>
          </a:p>
          <a:p>
            <a:endParaRPr lang="tr-TR" dirty="0"/>
          </a:p>
          <a:p>
            <a:r>
              <a:rPr lang="tr-TR" dirty="0" err="1"/>
              <a:t>Results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survey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conducted</a:t>
            </a:r>
            <a:r>
              <a:rPr lang="tr-TR" dirty="0"/>
              <a:t> on 25 </a:t>
            </a:r>
            <a:r>
              <a:rPr lang="tr-TR" dirty="0" err="1" smtClean="0"/>
              <a:t>December</a:t>
            </a:r>
            <a:r>
              <a:rPr lang="tr-TR" dirty="0" smtClean="0"/>
              <a:t> 2014</a:t>
            </a:r>
            <a:r>
              <a:rPr lang="tr-TR" dirty="0"/>
              <a:t>:</a:t>
            </a:r>
          </a:p>
          <a:p>
            <a:endParaRPr lang="tr-TR" dirty="0" smtClean="0"/>
          </a:p>
          <a:p>
            <a:r>
              <a:rPr lang="tr-TR" dirty="0" smtClean="0"/>
              <a:t>True: 30 / 57 (53%)</a:t>
            </a:r>
          </a:p>
          <a:p>
            <a:r>
              <a:rPr lang="tr-TR" dirty="0" smtClean="0"/>
              <a:t>Not sure: 10 / 57 (17%)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true</a:t>
            </a:r>
            <a:r>
              <a:rPr lang="tr-TR" dirty="0" smtClean="0"/>
              <a:t>: 17 / 57 (30%)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responded</a:t>
            </a:r>
            <a:r>
              <a:rPr lang="tr-TR" dirty="0" smtClean="0"/>
              <a:t>: </a:t>
            </a:r>
            <a:r>
              <a:rPr lang="en-GB" dirty="0" smtClean="0"/>
              <a:t>-</a:t>
            </a:r>
            <a:endParaRPr lang="en-US" dirty="0"/>
          </a:p>
        </p:txBody>
      </p:sp>
      <p:sp>
        <p:nvSpPr>
          <p:cNvPr id="2" name="Metin kutusu 1"/>
          <p:cNvSpPr txBox="1"/>
          <p:nvPr/>
        </p:nvSpPr>
        <p:spPr>
          <a:xfrm>
            <a:off x="4749800" y="5842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Miller, Scott, and Okamoto. 2006. “Public Acceptance of Evolution” </a:t>
            </a:r>
            <a:r>
              <a:rPr lang="en-GB" i="1" dirty="0" smtClean="0"/>
              <a:t>Science</a:t>
            </a:r>
            <a:r>
              <a:rPr lang="en-GB" dirty="0" smtClean="0"/>
              <a:t> 313: 765-766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3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comparison of belief in evolution versus national wealth, revealing something interesting about one particular countr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53264"/>
            <a:ext cx="9194800" cy="60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12950" y="6283326"/>
            <a:ext cx="81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Calamities</a:t>
            </a:r>
            <a:r>
              <a:rPr lang="tr-TR" dirty="0" smtClean="0"/>
              <a:t> of Nature, April 2015:</a:t>
            </a:r>
            <a:r>
              <a:rPr lang="en-GB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://www.calamitiesofnature.com/archive/?</a:t>
            </a:r>
            <a:r>
              <a:rPr lang="en-US" dirty="0" smtClean="0">
                <a:hlinkClick r:id="rId3"/>
              </a:rPr>
              <a:t>c=559</a:t>
            </a: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Teknoloji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Yazı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Kuramlar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Türler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r>
              <a:rPr lang="en-GB" dirty="0" smtClean="0"/>
              <a:t>.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3873500" y="1825625"/>
            <a:ext cx="228600" cy="1524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Ayraç 4"/>
          <p:cNvSpPr/>
          <p:nvPr/>
        </p:nvSpPr>
        <p:spPr>
          <a:xfrm>
            <a:off x="3873500" y="3759994"/>
            <a:ext cx="190500" cy="482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4" idx="1"/>
          </p:cNvCxnSpPr>
          <p:nvPr/>
        </p:nvCxnSpPr>
        <p:spPr>
          <a:xfrm>
            <a:off x="4102100" y="2587625"/>
            <a:ext cx="1079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4064000" y="3998119"/>
            <a:ext cx="1079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5143500" y="3292872"/>
            <a:ext cx="1079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5143500" y="2587625"/>
            <a:ext cx="0" cy="1410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6565901" y="2415709"/>
            <a:ext cx="311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Argümanlar</a:t>
            </a:r>
            <a:r>
              <a:rPr lang="en-GB" sz="3600" dirty="0" smtClean="0"/>
              <a:t> </a:t>
            </a:r>
            <a:r>
              <a:rPr lang="en-GB" sz="3600" dirty="0" err="1" smtClean="0"/>
              <a:t>arasındaki</a:t>
            </a:r>
            <a:r>
              <a:rPr lang="en-GB" sz="3600" dirty="0" smtClean="0"/>
              <a:t> </a:t>
            </a:r>
            <a:r>
              <a:rPr lang="en-GB" sz="3600" dirty="0" err="1" smtClean="0"/>
              <a:t>asimetri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369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600" dirty="0" err="1" smtClean="0"/>
              <a:t>Yazı</a:t>
            </a:r>
            <a:r>
              <a:rPr lang="en-GB" sz="16600" dirty="0" smtClean="0"/>
              <a:t> </a:t>
            </a:r>
            <a:r>
              <a:rPr lang="en-GB" sz="16600" dirty="0" err="1" smtClean="0"/>
              <a:t>evrilir</a:t>
            </a:r>
            <a:r>
              <a:rPr lang="en-GB" sz="16600" dirty="0" smtClean="0"/>
              <a:t>.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7241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Kuramlar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Teknolojiler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Alfabet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smtClean="0"/>
              <a:t>Diller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Coğrafya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Moda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Sanat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/>
          </a:p>
          <a:p>
            <a:r>
              <a:rPr lang="en-GB" dirty="0" smtClean="0"/>
              <a:t>…	</a:t>
            </a:r>
            <a:endParaRPr lang="tr-TR" dirty="0"/>
          </a:p>
        </p:txBody>
      </p:sp>
      <p:sp>
        <p:nvSpPr>
          <p:cNvPr id="4" name="Sağ Ayraç 5"/>
          <p:cNvSpPr/>
          <p:nvPr/>
        </p:nvSpPr>
        <p:spPr>
          <a:xfrm>
            <a:off x="3946936" y="1917700"/>
            <a:ext cx="647700" cy="38735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9"/>
          <p:cNvSpPr txBox="1"/>
          <p:nvPr/>
        </p:nvSpPr>
        <p:spPr>
          <a:xfrm>
            <a:off x="5156199" y="2311400"/>
            <a:ext cx="437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Bir</a:t>
            </a:r>
            <a:r>
              <a:rPr lang="en-GB" sz="3600" dirty="0" smtClean="0"/>
              <a:t> </a:t>
            </a:r>
            <a:r>
              <a:rPr lang="en-GB" sz="3600" dirty="0" err="1" smtClean="0"/>
              <a:t>değişme</a:t>
            </a:r>
            <a:r>
              <a:rPr lang="en-GB" sz="3600" dirty="0" smtClean="0"/>
              <a:t> </a:t>
            </a:r>
            <a:r>
              <a:rPr lang="en-GB" sz="3600" dirty="0" err="1" smtClean="0"/>
              <a:t>süreci</a:t>
            </a:r>
            <a:r>
              <a:rPr lang="en-GB" sz="3600" dirty="0" smtClean="0"/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584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Kuramlar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Teknolojiler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Alfabet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smtClean="0"/>
              <a:t>Diller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Coğrafya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Moda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 smtClean="0"/>
          </a:p>
          <a:p>
            <a:r>
              <a:rPr lang="en-GB" dirty="0" err="1" smtClean="0"/>
              <a:t>Sanat</a:t>
            </a:r>
            <a:r>
              <a:rPr lang="en-GB" dirty="0" smtClean="0"/>
              <a:t> </a:t>
            </a:r>
            <a:r>
              <a:rPr lang="en-GB" dirty="0" err="1" smtClean="0"/>
              <a:t>evrilir</a:t>
            </a:r>
            <a:endParaRPr lang="en-GB" dirty="0"/>
          </a:p>
          <a:p>
            <a:r>
              <a:rPr lang="en-GB" dirty="0" smtClean="0"/>
              <a:t>…	</a:t>
            </a:r>
            <a:endParaRPr lang="tr-TR" dirty="0"/>
          </a:p>
        </p:txBody>
      </p:sp>
      <p:sp>
        <p:nvSpPr>
          <p:cNvPr id="4" name="Sağ Ayraç 5"/>
          <p:cNvSpPr/>
          <p:nvPr/>
        </p:nvSpPr>
        <p:spPr>
          <a:xfrm>
            <a:off x="3946936" y="1917700"/>
            <a:ext cx="647700" cy="38735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9"/>
          <p:cNvSpPr txBox="1"/>
          <p:nvPr/>
        </p:nvSpPr>
        <p:spPr>
          <a:xfrm>
            <a:off x="5156199" y="2311400"/>
            <a:ext cx="437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Bir</a:t>
            </a:r>
            <a:r>
              <a:rPr lang="en-GB" sz="3600" dirty="0" smtClean="0"/>
              <a:t> </a:t>
            </a:r>
            <a:r>
              <a:rPr lang="en-GB" sz="3600" dirty="0" err="1" smtClean="0"/>
              <a:t>değişme</a:t>
            </a:r>
            <a:r>
              <a:rPr lang="en-GB" sz="3600" dirty="0" smtClean="0"/>
              <a:t> </a:t>
            </a:r>
            <a:r>
              <a:rPr lang="en-GB" sz="3600" dirty="0" err="1" smtClean="0"/>
              <a:t>süreci</a:t>
            </a:r>
            <a:r>
              <a:rPr lang="en-GB" sz="3600" dirty="0" smtClean="0"/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tr-TR" sz="3600" dirty="0"/>
          </a:p>
        </p:txBody>
      </p:sp>
      <p:sp>
        <p:nvSpPr>
          <p:cNvPr id="6" name="Metin kutusu 9"/>
          <p:cNvSpPr txBox="1"/>
          <p:nvPr/>
        </p:nvSpPr>
        <p:spPr>
          <a:xfrm>
            <a:off x="5215834" y="4319104"/>
            <a:ext cx="525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Bir</a:t>
            </a:r>
            <a:r>
              <a:rPr lang="en-GB" sz="3600" dirty="0" smtClean="0"/>
              <a:t> </a:t>
            </a:r>
            <a:r>
              <a:rPr lang="en-GB" sz="3600" dirty="0" err="1" smtClean="0"/>
              <a:t>değişmeme</a:t>
            </a:r>
            <a:r>
              <a:rPr lang="en-GB" sz="3600" dirty="0" smtClean="0"/>
              <a:t> </a:t>
            </a:r>
            <a:r>
              <a:rPr lang="en-GB" sz="3600" dirty="0" err="1" smtClean="0"/>
              <a:t>süreci</a:t>
            </a:r>
            <a:r>
              <a:rPr lang="en-GB" sz="3600" dirty="0" smtClean="0"/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1448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2.bp.blogspot.com/-HKfWhDxxr7U/UAyGtQvHFCI/AAAAAAAAFKA/3Bzg0pHW7jo/s1600/civi_yazi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2" y="1258957"/>
            <a:ext cx="4928945" cy="49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getemoji.com/assets/og/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96" y="2063175"/>
            <a:ext cx="5840758" cy="30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cdn.apk-cloud.com/detail/screenshot/6fa0QGwSXZyYcFBSvtiPMVDQ5L50YnLbp5nqDg6LCuprA0CzTH8f7qguiOyR5Wbopg=h9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634875"/>
            <a:ext cx="3317052" cy="58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66191"/>
            <a:ext cx="6036679" cy="48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74" y="365125"/>
            <a:ext cx="9365452" cy="6238423"/>
          </a:xfrm>
        </p:spPr>
      </p:pic>
    </p:spTree>
    <p:extLst>
      <p:ext uri="{BB962C8B-B14F-4D97-AF65-F5344CB8AC3E}">
        <p14:creationId xmlns:p14="http://schemas.microsoft.com/office/powerpoint/2010/main" val="25863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" y="526912"/>
            <a:ext cx="4559609" cy="6082734"/>
          </a:xfrm>
        </p:spPr>
      </p:pic>
      <p:pic>
        <p:nvPicPr>
          <p:cNvPr id="1026" name="Picture 2" descr="https://3.imimg.com/data3/TD/CU/MY-3885680/xerox-work-center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92" y="690768"/>
            <a:ext cx="6194323" cy="590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Map of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65" y="745780"/>
            <a:ext cx="9823799" cy="50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3564558">
            <a:off x="2186608" y="3564836"/>
            <a:ext cx="556592" cy="18420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008" y="365125"/>
            <a:ext cx="5204791" cy="1325563"/>
          </a:xfrm>
        </p:spPr>
        <p:txBody>
          <a:bodyPr/>
          <a:lstStyle/>
          <a:p>
            <a:r>
              <a:rPr lang="en-GB" dirty="0" smtClean="0"/>
              <a:t>Heraclitus (c. 500 BC)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026" y="1825625"/>
            <a:ext cx="5098774" cy="4351338"/>
          </a:xfrm>
        </p:spPr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nehirde</a:t>
            </a:r>
            <a:r>
              <a:rPr lang="en-GB" dirty="0" smtClean="0"/>
              <a:t> </a:t>
            </a:r>
            <a:r>
              <a:rPr lang="en-GB" dirty="0" err="1" smtClean="0"/>
              <a:t>iki</a:t>
            </a:r>
            <a:r>
              <a:rPr lang="en-GB" dirty="0" smtClean="0"/>
              <a:t> </a:t>
            </a:r>
            <a:r>
              <a:rPr lang="en-GB" dirty="0" err="1" smtClean="0"/>
              <a:t>kere</a:t>
            </a:r>
            <a:r>
              <a:rPr lang="en-GB" dirty="0" smtClean="0"/>
              <a:t> </a:t>
            </a:r>
            <a:r>
              <a:rPr lang="en-GB" dirty="0" err="1" smtClean="0"/>
              <a:t>yıkanılmaz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Değişmeyen</a:t>
            </a:r>
            <a:r>
              <a:rPr lang="en-GB" dirty="0" smtClean="0"/>
              <a:t> </a:t>
            </a:r>
            <a:r>
              <a:rPr lang="en-GB" dirty="0" err="1" smtClean="0"/>
              <a:t>tek</a:t>
            </a:r>
            <a:r>
              <a:rPr lang="en-GB" dirty="0" smtClean="0"/>
              <a:t> </a:t>
            </a:r>
            <a:r>
              <a:rPr lang="en-GB" dirty="0" err="1" smtClean="0"/>
              <a:t>şey</a:t>
            </a:r>
            <a:r>
              <a:rPr lang="en-GB" dirty="0" smtClean="0"/>
              <a:t> </a:t>
            </a:r>
            <a:r>
              <a:rPr lang="en-GB" dirty="0" err="1" smtClean="0"/>
              <a:t>değişimdir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7170" name="Picture 2" descr="Heraclitus of Eph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9" y="437322"/>
            <a:ext cx="4775730" cy="61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Gerçekten</a:t>
            </a:r>
            <a:r>
              <a:rPr lang="en-GB" dirty="0" smtClean="0"/>
              <a:t> </a:t>
            </a:r>
            <a:r>
              <a:rPr lang="en-GB" dirty="0" err="1" smtClean="0"/>
              <a:t>değişmeyen</a:t>
            </a:r>
            <a:r>
              <a:rPr lang="en-GB" dirty="0" smtClean="0"/>
              <a:t> </a:t>
            </a:r>
            <a:r>
              <a:rPr lang="en-GB" dirty="0" err="1" smtClean="0"/>
              <a:t>tek</a:t>
            </a:r>
            <a:r>
              <a:rPr lang="en-GB" dirty="0" smtClean="0"/>
              <a:t> </a:t>
            </a:r>
            <a:r>
              <a:rPr lang="en-GB" dirty="0" err="1" smtClean="0"/>
              <a:t>şey</a:t>
            </a:r>
            <a:r>
              <a:rPr lang="en-GB" dirty="0" smtClean="0"/>
              <a:t> </a:t>
            </a:r>
            <a:r>
              <a:rPr lang="en-GB" dirty="0" err="1" smtClean="0"/>
              <a:t>değişim</a:t>
            </a:r>
            <a:r>
              <a:rPr lang="en-GB" dirty="0" smtClean="0"/>
              <a:t> </a:t>
            </a:r>
            <a:r>
              <a:rPr lang="en-GB" dirty="0" err="1" smtClean="0"/>
              <a:t>midir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4688"/>
          </a:xfrm>
        </p:spPr>
        <p:txBody>
          <a:bodyPr>
            <a:normAutofit/>
          </a:bodyPr>
          <a:lstStyle/>
          <a:p>
            <a:r>
              <a:rPr lang="en-GB" dirty="0" err="1" smtClean="0"/>
              <a:t>Hayır</a:t>
            </a:r>
            <a:r>
              <a:rPr lang="en-GB" dirty="0" smtClean="0"/>
              <a:t>, tam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Bazı</a:t>
            </a:r>
            <a:r>
              <a:rPr lang="en-GB" dirty="0" smtClean="0"/>
              <a:t> “</a:t>
            </a:r>
            <a:r>
              <a:rPr lang="en-GB" dirty="0" err="1" smtClean="0"/>
              <a:t>şeyler</a:t>
            </a:r>
            <a:r>
              <a:rPr lang="en-GB" dirty="0" smtClean="0"/>
              <a:t>” </a:t>
            </a:r>
            <a:r>
              <a:rPr lang="en-GB" b="1" u="sng" dirty="0" err="1" smtClean="0"/>
              <a:t>uzun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zaman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periyotları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boyunca</a:t>
            </a:r>
            <a:r>
              <a:rPr lang="en-GB" b="1" u="sng" dirty="0" smtClean="0"/>
              <a:t> </a:t>
            </a:r>
            <a:r>
              <a:rPr lang="en-GB" dirty="0" err="1" smtClean="0"/>
              <a:t>değişmeden</a:t>
            </a:r>
            <a:r>
              <a:rPr lang="en-GB" dirty="0" smtClean="0"/>
              <a:t> </a:t>
            </a:r>
            <a:r>
              <a:rPr lang="en-GB" dirty="0" err="1" smtClean="0"/>
              <a:t>kalırlar</a:t>
            </a:r>
            <a:r>
              <a:rPr lang="en-GB" dirty="0" smtClean="0"/>
              <a:t>.</a:t>
            </a:r>
            <a:endParaRPr lang="en-GB" u="sng" dirty="0" smtClean="0"/>
          </a:p>
          <a:p>
            <a:endParaRPr lang="en-GB" dirty="0"/>
          </a:p>
          <a:p>
            <a:r>
              <a:rPr lang="en-GB" dirty="0" err="1" smtClean="0"/>
              <a:t>Örneğin</a:t>
            </a:r>
            <a:r>
              <a:rPr lang="en-GB" dirty="0" smtClean="0"/>
              <a:t>: </a:t>
            </a:r>
          </a:p>
          <a:p>
            <a:pPr lvl="1"/>
            <a:r>
              <a:rPr lang="en-GB" dirty="0" err="1" smtClean="0"/>
              <a:t>Termitler</a:t>
            </a:r>
            <a:r>
              <a:rPr lang="en-GB" dirty="0" smtClean="0"/>
              <a:t> (130 </a:t>
            </a:r>
            <a:r>
              <a:rPr lang="en-GB" dirty="0" err="1" smtClean="0"/>
              <a:t>milyon</a:t>
            </a:r>
            <a:r>
              <a:rPr lang="en-GB" dirty="0" smtClean="0"/>
              <a:t> </a:t>
            </a:r>
            <a:r>
              <a:rPr lang="en-GB" dirty="0" err="1" smtClean="0"/>
              <a:t>yıl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Kelebekler</a:t>
            </a:r>
            <a:r>
              <a:rPr lang="en-GB" dirty="0" smtClean="0"/>
              <a:t> (190 </a:t>
            </a:r>
            <a:r>
              <a:rPr lang="en-GB" dirty="0" err="1" smtClean="0"/>
              <a:t>milyon</a:t>
            </a:r>
            <a:r>
              <a:rPr lang="en-GB" dirty="0" smtClean="0"/>
              <a:t> </a:t>
            </a:r>
            <a:r>
              <a:rPr lang="en-GB" dirty="0" err="1" smtClean="0"/>
              <a:t>yıl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Süngerler</a:t>
            </a:r>
            <a:r>
              <a:rPr lang="en-GB" dirty="0" smtClean="0"/>
              <a:t> (580 </a:t>
            </a:r>
            <a:r>
              <a:rPr lang="en-GB" dirty="0" err="1" smtClean="0"/>
              <a:t>milyon</a:t>
            </a:r>
            <a:r>
              <a:rPr lang="en-GB" dirty="0" smtClean="0"/>
              <a:t> </a:t>
            </a:r>
            <a:r>
              <a:rPr lang="en-GB" dirty="0" err="1" smtClean="0"/>
              <a:t>yıl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Cyanobacteria (2.8 </a:t>
            </a:r>
            <a:r>
              <a:rPr lang="en-GB" dirty="0" err="1" smtClean="0"/>
              <a:t>milyar</a:t>
            </a:r>
            <a:r>
              <a:rPr lang="en-GB" dirty="0" smtClean="0"/>
              <a:t> </a:t>
            </a:r>
            <a:r>
              <a:rPr lang="en-GB" dirty="0" err="1" smtClean="0"/>
              <a:t>yıl</a:t>
            </a:r>
            <a:r>
              <a:rPr lang="en-GB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3565" y="4187686"/>
            <a:ext cx="253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INERTIA / ATALET</a:t>
            </a:r>
          </a:p>
          <a:p>
            <a:pPr algn="ctr"/>
            <a:r>
              <a:rPr lang="en-GB" dirty="0" smtClean="0"/>
              <a:t>(</a:t>
            </a:r>
            <a:r>
              <a:rPr lang="en-GB" dirty="0" err="1" smtClean="0"/>
              <a:t>değişmeme</a:t>
            </a:r>
            <a:r>
              <a:rPr lang="en-GB" dirty="0" smtClean="0"/>
              <a:t> </a:t>
            </a:r>
            <a:r>
              <a:rPr lang="en-GB" dirty="0" err="1" smtClean="0"/>
              <a:t>hali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 rot="7904658">
            <a:off x="6366962" y="2655655"/>
            <a:ext cx="477078" cy="166298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Gerçekten</a:t>
            </a:r>
            <a:r>
              <a:rPr lang="en-GB" dirty="0" smtClean="0"/>
              <a:t> </a:t>
            </a:r>
            <a:r>
              <a:rPr lang="en-GB" dirty="0" err="1" smtClean="0"/>
              <a:t>değişmeyen</a:t>
            </a:r>
            <a:r>
              <a:rPr lang="en-GB" dirty="0" smtClean="0"/>
              <a:t> </a:t>
            </a:r>
            <a:r>
              <a:rPr lang="en-GB" dirty="0" err="1" smtClean="0"/>
              <a:t>tek</a:t>
            </a:r>
            <a:r>
              <a:rPr lang="en-GB" dirty="0" smtClean="0"/>
              <a:t> </a:t>
            </a:r>
            <a:r>
              <a:rPr lang="en-GB" dirty="0" err="1" smtClean="0"/>
              <a:t>şey</a:t>
            </a:r>
            <a:r>
              <a:rPr lang="en-GB" dirty="0" smtClean="0"/>
              <a:t> </a:t>
            </a:r>
            <a:r>
              <a:rPr lang="en-GB" dirty="0" err="1" smtClean="0"/>
              <a:t>değişim</a:t>
            </a:r>
            <a:r>
              <a:rPr lang="en-GB" dirty="0" smtClean="0"/>
              <a:t> </a:t>
            </a:r>
            <a:r>
              <a:rPr lang="en-GB" dirty="0" err="1" smtClean="0"/>
              <a:t>midir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4688"/>
          </a:xfrm>
        </p:spPr>
        <p:txBody>
          <a:bodyPr>
            <a:normAutofit/>
          </a:bodyPr>
          <a:lstStyle/>
          <a:p>
            <a:r>
              <a:rPr lang="en-GB" dirty="0" err="1" smtClean="0"/>
              <a:t>Hayır</a:t>
            </a:r>
            <a:r>
              <a:rPr lang="en-GB" dirty="0" smtClean="0"/>
              <a:t>, tam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Bazı</a:t>
            </a:r>
            <a:r>
              <a:rPr lang="en-GB" dirty="0" smtClean="0"/>
              <a:t> “</a:t>
            </a:r>
            <a:r>
              <a:rPr lang="en-GB" dirty="0" err="1" smtClean="0"/>
              <a:t>şeyler</a:t>
            </a:r>
            <a:r>
              <a:rPr lang="en-GB" dirty="0" smtClean="0"/>
              <a:t>” </a:t>
            </a:r>
            <a:r>
              <a:rPr lang="en-GB" b="1" u="sng" dirty="0" err="1" smtClean="0"/>
              <a:t>uzun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zaman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periyotları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boyunca</a:t>
            </a:r>
            <a:r>
              <a:rPr lang="en-GB" b="1" u="sng" dirty="0" smtClean="0"/>
              <a:t> </a:t>
            </a:r>
            <a:r>
              <a:rPr lang="en-GB" dirty="0" err="1" smtClean="0"/>
              <a:t>değişmeden</a:t>
            </a:r>
            <a:r>
              <a:rPr lang="en-GB" dirty="0" smtClean="0"/>
              <a:t> </a:t>
            </a:r>
            <a:r>
              <a:rPr lang="en-GB" dirty="0" err="1" smtClean="0"/>
              <a:t>kalırlar</a:t>
            </a:r>
            <a:r>
              <a:rPr lang="en-GB" dirty="0" smtClean="0"/>
              <a:t>.</a:t>
            </a:r>
            <a:endParaRPr lang="en-GB" u="sng" dirty="0" smtClean="0"/>
          </a:p>
          <a:p>
            <a:endParaRPr lang="en-GB" dirty="0"/>
          </a:p>
          <a:p>
            <a:r>
              <a:rPr lang="en-GB" dirty="0" err="1" smtClean="0"/>
              <a:t>Örneğin</a:t>
            </a:r>
            <a:r>
              <a:rPr lang="en-GB" dirty="0" smtClean="0"/>
              <a:t>: </a:t>
            </a:r>
          </a:p>
          <a:p>
            <a:pPr lvl="1"/>
            <a:r>
              <a:rPr lang="en-GB" dirty="0" err="1" smtClean="0"/>
              <a:t>Azgelişmişlik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Eşitsizlik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Adaletsizlik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r>
              <a:rPr lang="en-GB" dirty="0" err="1" smtClean="0"/>
              <a:t>Sabit</a:t>
            </a:r>
            <a:r>
              <a:rPr lang="en-GB" dirty="0" smtClean="0"/>
              <a:t> </a:t>
            </a:r>
            <a:r>
              <a:rPr lang="en-GB" smtClean="0"/>
              <a:t>fikirlilik</a:t>
            </a:r>
            <a:r>
              <a:rPr lang="en-GB" smtClean="0"/>
              <a:t>?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93565" y="4187686"/>
            <a:ext cx="253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INERTIA / ATALET</a:t>
            </a:r>
          </a:p>
          <a:p>
            <a:pPr algn="ctr"/>
            <a:r>
              <a:rPr lang="en-GB" dirty="0" smtClean="0"/>
              <a:t>(</a:t>
            </a:r>
            <a:r>
              <a:rPr lang="en-GB" dirty="0" err="1" smtClean="0"/>
              <a:t>değişmeme</a:t>
            </a:r>
            <a:r>
              <a:rPr lang="en-GB" dirty="0" smtClean="0"/>
              <a:t> </a:t>
            </a:r>
            <a:r>
              <a:rPr lang="en-GB" dirty="0" err="1" smtClean="0"/>
              <a:t>hali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 rot="7904658">
            <a:off x="6366962" y="2655655"/>
            <a:ext cx="477078" cy="166298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2.bp.blogspot.com/-HKfWhDxxr7U/UAyGtQvHFCI/AAAAAAAAFKA/3Bzg0pHW7jo/s1600/civi_yazi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7" y="582232"/>
            <a:ext cx="5844209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2.bp.blogspot.com/-HKfWhDxxr7U/UAyGtQvHFCI/AAAAAAAAFKA/3Bzg0pHW7jo/s1600/civi_yazi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2" y="1483380"/>
            <a:ext cx="4374081" cy="43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irst page of wealth of 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80" y="516834"/>
            <a:ext cx="4529404" cy="59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2.bp.blogspot.com/-HKfWhDxxr7U/UAyGtQvHFCI/AAAAAAAAFKA/3Bzg0pHW7jo/s1600/civi_yazi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2" y="1258957"/>
            <a:ext cx="4928945" cy="49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getemoji.com/assets/og/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96" y="2063175"/>
            <a:ext cx="5840758" cy="30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cdn8.openculture.com/2019/01/30210127/evolution-alphab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51" y="365125"/>
            <a:ext cx="7521898" cy="56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106" y="6006548"/>
            <a:ext cx="1082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www.openculture.com/2019/01/the-evolution-of-the-alphabet.html?utm_content=buffereb282&amp;utm_medium=social&amp;utm_source=twitter.com&amp;utm_campaign=buffer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6" y="500407"/>
            <a:ext cx="4828406" cy="6157214"/>
          </a:xfrm>
        </p:spPr>
      </p:pic>
      <p:pic>
        <p:nvPicPr>
          <p:cNvPr id="3074" name="Picture 2" descr="https://www.acikogretim.org/wp-content/uploads/ders-notlari/iktisat/db-u-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45" y="513866"/>
            <a:ext cx="4522442" cy="60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" y="526912"/>
            <a:ext cx="4559609" cy="6082734"/>
          </a:xfrm>
        </p:spPr>
      </p:pic>
      <p:pic>
        <p:nvPicPr>
          <p:cNvPr id="1026" name="Picture 2" descr="https://3.imimg.com/data3/TD/CU/MY-3885680/xerox-work-center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92" y="690768"/>
            <a:ext cx="6194323" cy="590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552</Words>
  <Application>Microsoft Office PowerPoint</Application>
  <PresentationFormat>Geniş ekran</PresentationFormat>
  <Paragraphs>117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Teması</vt:lpstr>
      <vt:lpstr>İKT 216 İktisadi Düşünceler Tarihi Ankara Üniversitesi SBF II. Sınıf İktisat  Ders 1a  Altuğ Yalçıntaş altug.yalcintas@politics.ankara.edu.tr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Kuramlar Evrilir</vt:lpstr>
      <vt:lpstr>Kuramlar Evrilir</vt:lpstr>
      <vt:lpstr>Kuramlar Evrilir</vt:lpstr>
      <vt:lpstr>Kuramlar Evrilir</vt:lpstr>
      <vt:lpstr>Kuramlar Evrilir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Heraclitus (c. 500 BC)</vt:lpstr>
      <vt:lpstr>Gerçekten değişmeyen tek şey değişim midir?</vt:lpstr>
      <vt:lpstr>Gerçekten değişmeyen tek şey değişim midir?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İKT 216 İktisadi Düşünceler Tarihi AÜ SBF II. Sınıf İktisat  http://iktisadidusuncelertarihi.blogspot.com.tr/</dc:title>
  <dc:creator>Altug Yalcintas</dc:creator>
  <cp:lastModifiedBy>Altug Yalcintas</cp:lastModifiedBy>
  <cp:revision>85</cp:revision>
  <dcterms:created xsi:type="dcterms:W3CDTF">2015-02-23T10:50:56Z</dcterms:created>
  <dcterms:modified xsi:type="dcterms:W3CDTF">2020-02-19T11:40:26Z</dcterms:modified>
</cp:coreProperties>
</file>