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9" r:id="rId3"/>
    <p:sldId id="257" r:id="rId4"/>
    <p:sldId id="260" r:id="rId5"/>
    <p:sldId id="261" r:id="rId6"/>
    <p:sldId id="262" r:id="rId7"/>
    <p:sldId id="263" r:id="rId8"/>
    <p:sldId id="264" r:id="rId9"/>
    <p:sldId id="258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18.10.2018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18.10.2018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18.10.2018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18.10.2018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18.10.2018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18.10.2018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18.10.2018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18.10.2018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18.10.2018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18.10.2018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18.10.2018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18.10.2018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571604" y="2643182"/>
            <a:ext cx="7406640" cy="1472184"/>
          </a:xfrm>
        </p:spPr>
        <p:txBody>
          <a:bodyPr>
            <a:noAutofit/>
          </a:bodyPr>
          <a:lstStyle/>
          <a:p>
            <a:pPr algn="ctr"/>
            <a:r>
              <a:rPr lang="tr-TR" sz="9000" dirty="0" smtClean="0"/>
              <a:t>BIY 435 ENZİMOLOJİ</a:t>
            </a:r>
            <a:endParaRPr lang="tr-TR" sz="9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37360" y="5105400"/>
            <a:ext cx="7406640" cy="1752600"/>
          </a:xfrm>
        </p:spPr>
        <p:txBody>
          <a:bodyPr>
            <a:normAutofit fontScale="92500" lnSpcReduction="10000"/>
          </a:bodyPr>
          <a:lstStyle/>
          <a:p>
            <a:pPr algn="r"/>
            <a:endParaRPr lang="tr-TR" sz="6000" dirty="0" smtClean="0"/>
          </a:p>
          <a:p>
            <a:pPr algn="r"/>
            <a:r>
              <a:rPr lang="tr-TR" sz="6000" dirty="0" smtClean="0"/>
              <a:t>1. HAFTA</a:t>
            </a:r>
            <a:endParaRPr lang="tr-TR" sz="6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ENZİM SINIFLANDIRMASI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OKSİDOREDÜKTAZLAR</a:t>
            </a:r>
          </a:p>
          <a:p>
            <a:r>
              <a:rPr lang="tr-TR" dirty="0" smtClean="0"/>
              <a:t>TRANSFERAZLAR</a:t>
            </a:r>
          </a:p>
          <a:p>
            <a:r>
              <a:rPr lang="tr-TR" dirty="0" smtClean="0"/>
              <a:t>HİDROLAZLAR</a:t>
            </a:r>
          </a:p>
          <a:p>
            <a:r>
              <a:rPr lang="tr-TR" dirty="0" smtClean="0"/>
              <a:t>LİYAZLAR</a:t>
            </a:r>
          </a:p>
          <a:p>
            <a:r>
              <a:rPr lang="tr-TR" dirty="0" smtClean="0"/>
              <a:t>İZOMERAZLAR</a:t>
            </a:r>
          </a:p>
          <a:p>
            <a:r>
              <a:rPr lang="tr-TR" dirty="0" smtClean="0"/>
              <a:t>LİGAZLAR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OKSİDOREDÜKTAZLAR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71538" y="1447800"/>
            <a:ext cx="7862150" cy="4800600"/>
          </a:xfrm>
        </p:spPr>
        <p:txBody>
          <a:bodyPr>
            <a:normAutofit/>
          </a:bodyPr>
          <a:lstStyle/>
          <a:p>
            <a:pPr marL="90488" indent="-7938">
              <a:buNone/>
            </a:pPr>
            <a:r>
              <a:rPr lang="tr-TR" dirty="0" err="1" smtClean="0"/>
              <a:t>Substratların</a:t>
            </a:r>
            <a:r>
              <a:rPr lang="tr-TR" dirty="0" smtClean="0"/>
              <a:t> </a:t>
            </a:r>
            <a:r>
              <a:rPr lang="tr-TR" dirty="0" err="1" smtClean="0"/>
              <a:t>oksidasyon</a:t>
            </a:r>
            <a:r>
              <a:rPr lang="tr-TR" dirty="0" smtClean="0"/>
              <a:t> </a:t>
            </a:r>
            <a:r>
              <a:rPr lang="tr-TR" dirty="0" smtClean="0"/>
              <a:t>veya redüksiyonunu </a:t>
            </a:r>
            <a:r>
              <a:rPr lang="tr-TR" dirty="0" smtClean="0"/>
              <a:t>katalizler..</a:t>
            </a:r>
          </a:p>
          <a:p>
            <a:endParaRPr lang="tr-TR" dirty="0" smtClean="0"/>
          </a:p>
          <a:p>
            <a:r>
              <a:rPr lang="tr-TR" dirty="0" err="1" smtClean="0"/>
              <a:t>Dehidrogenazlar</a:t>
            </a:r>
            <a:endParaRPr lang="tr-TR" dirty="0" smtClean="0"/>
          </a:p>
          <a:p>
            <a:r>
              <a:rPr lang="tr-TR" dirty="0" err="1" smtClean="0"/>
              <a:t>Oksijenazlar</a:t>
            </a:r>
            <a:endParaRPr lang="tr-TR" dirty="0" smtClean="0"/>
          </a:p>
          <a:p>
            <a:r>
              <a:rPr lang="tr-TR" dirty="0" err="1" smtClean="0"/>
              <a:t>Peroksidazlar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TRANSFERAZLAR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488" indent="-7938">
              <a:buNone/>
            </a:pPr>
            <a:r>
              <a:rPr lang="tr-TR" dirty="0" smtClean="0"/>
              <a:t>Fonksiyonel grupların </a:t>
            </a:r>
            <a:r>
              <a:rPr lang="tr-TR" dirty="0" smtClean="0"/>
              <a:t>bir </a:t>
            </a:r>
            <a:r>
              <a:rPr lang="tr-TR" dirty="0" smtClean="0"/>
              <a:t>molekülden diğerine </a:t>
            </a:r>
            <a:r>
              <a:rPr lang="tr-TR" dirty="0" smtClean="0"/>
              <a:t>transferini </a:t>
            </a:r>
            <a:r>
              <a:rPr lang="tr-TR" dirty="0" smtClean="0"/>
              <a:t>katalizler</a:t>
            </a:r>
            <a:r>
              <a:rPr lang="tr-TR" dirty="0" smtClean="0"/>
              <a:t>..</a:t>
            </a:r>
          </a:p>
          <a:p>
            <a:pPr marL="90488" indent="-7938">
              <a:buNone/>
            </a:pPr>
            <a:endParaRPr lang="tr-TR" dirty="0" smtClean="0"/>
          </a:p>
          <a:p>
            <a:pPr marL="90488" indent="-7938"/>
            <a:r>
              <a:rPr lang="tr-TR" dirty="0" err="1" smtClean="0"/>
              <a:t>Kinaz</a:t>
            </a:r>
            <a:endParaRPr lang="tr-TR" dirty="0" smtClean="0"/>
          </a:p>
          <a:p>
            <a:pPr marL="90488" indent="-7938"/>
            <a:r>
              <a:rPr lang="tr-TR" dirty="0" err="1" smtClean="0"/>
              <a:t>Fosforilazlar</a:t>
            </a:r>
            <a:endParaRPr lang="tr-TR" dirty="0" smtClean="0"/>
          </a:p>
          <a:p>
            <a:pPr marL="90488" indent="-7938"/>
            <a:r>
              <a:rPr lang="tr-TR" dirty="0" err="1" smtClean="0"/>
              <a:t>Transaminazlar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HİDROLAZLAR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/>
              <a:t>Substratların</a:t>
            </a:r>
            <a:r>
              <a:rPr lang="tr-TR" sz="4000" dirty="0" smtClean="0"/>
              <a:t> </a:t>
            </a:r>
            <a:r>
              <a:rPr lang="tr-TR" sz="4000" dirty="0" smtClean="0"/>
              <a:t>hidrolizini katalizler…</a:t>
            </a:r>
            <a:endParaRPr lang="tr-TR" sz="4000" dirty="0" smtClean="0"/>
          </a:p>
          <a:p>
            <a:endParaRPr lang="tr-TR" sz="4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LİYAZLAR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 err="1" smtClean="0"/>
              <a:t>Oksidasyon</a:t>
            </a:r>
            <a:r>
              <a:rPr lang="tr-TR" sz="4000" dirty="0" smtClean="0"/>
              <a:t> veya hidrolizden başka yollarla bağları </a:t>
            </a:r>
            <a:r>
              <a:rPr lang="tr-TR" sz="4000" dirty="0" smtClean="0"/>
              <a:t>YIKMA yada OLUŞTURMA…</a:t>
            </a:r>
            <a:endParaRPr lang="tr-TR" sz="4000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İZOMERAZLAR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 smtClean="0"/>
              <a:t>Molekül içi yeniden </a:t>
            </a:r>
            <a:r>
              <a:rPr lang="tr-TR" sz="4000" dirty="0" smtClean="0"/>
              <a:t>dönüşümleri katalizler</a:t>
            </a:r>
            <a:r>
              <a:rPr lang="tr-TR" sz="4000" dirty="0" smtClean="0"/>
              <a:t>…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LİGAZLAR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Molekülün </a:t>
            </a:r>
            <a:r>
              <a:rPr lang="tr-TR" sz="4000" dirty="0" smtClean="0"/>
              <a:t>birbirine bağlanmasını katalizler</a:t>
            </a:r>
            <a:endParaRPr lang="tr-TR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DERSİN AMACI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Enzimlerin </a:t>
            </a:r>
            <a:r>
              <a:rPr lang="tr-TR" dirty="0" smtClean="0"/>
              <a:t>biyokimyasal önemi, reaksiyonlardaki görevleri ve çalışma prensiplerinin kavranması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İÇERİĞİ</a:t>
            </a:r>
            <a:endParaRPr lang="tr-TR" dirty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714480" y="1643050"/>
          <a:ext cx="6870094" cy="4538670"/>
        </p:xfrm>
        <a:graphic>
          <a:graphicData uri="http://schemas.openxmlformats.org/drawingml/2006/table">
            <a:tbl>
              <a:tblPr/>
              <a:tblGrid>
                <a:gridCol w="2139840"/>
                <a:gridCol w="4730254"/>
              </a:tblGrid>
              <a:tr h="286704">
                <a:tc>
                  <a:txBody>
                    <a:bodyPr/>
                    <a:lstStyle/>
                    <a:p>
                      <a:pPr marL="91440" algn="just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943100" algn="l"/>
                        </a:tabLst>
                      </a:pPr>
                      <a:r>
                        <a:rPr lang="tr-TR" sz="1500" b="1" i="1" dirty="0">
                          <a:latin typeface="+mj-lt"/>
                          <a:ea typeface="Times New Roman"/>
                          <a:cs typeface="Times New Roman"/>
                        </a:rPr>
                        <a:t>Hafta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91440" algn="just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tr-TR" sz="1500" b="1">
                          <a:latin typeface="+mj-lt"/>
                          <a:ea typeface="Times New Roman"/>
                          <a:cs typeface="Times New Roman"/>
                        </a:rPr>
                        <a:t>Konular</a:t>
                      </a:r>
                      <a:endParaRPr lang="tr-TR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70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latin typeface="+mj-lt"/>
                          <a:ea typeface="Times New Roman"/>
                          <a:cs typeface="Times New Roman"/>
                        </a:rPr>
                        <a:t>1. Hafta </a:t>
                      </a:r>
                      <a:endParaRPr lang="tr-TR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11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>
                          <a:latin typeface="+mj-lt"/>
                          <a:ea typeface="Times New Roman"/>
                          <a:cs typeface="Times New Roman"/>
                        </a:rPr>
                        <a:t>Enzimlere Genel Bakış 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70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latin typeface="+mj-lt"/>
                          <a:ea typeface="Times New Roman"/>
                          <a:cs typeface="Times New Roman"/>
                        </a:rPr>
                        <a:t>2. Hafta </a:t>
                      </a:r>
                      <a:endParaRPr lang="tr-TR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91440" algn="just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tr-TR" sz="1500">
                          <a:latin typeface="+mj-lt"/>
                          <a:ea typeface="Times New Roman"/>
                          <a:cs typeface="Times New Roman"/>
                        </a:rPr>
                        <a:t>Katalitik Aktifliğin Düzenlenmesi Ve Enerji Dönüştürmesi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70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latin typeface="+mj-lt"/>
                          <a:ea typeface="Times New Roman"/>
                          <a:cs typeface="Times New Roman"/>
                        </a:rPr>
                        <a:t>3. Hafta </a:t>
                      </a:r>
                      <a:endParaRPr lang="tr-TR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91440" algn="just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tr-TR" sz="1500">
                          <a:latin typeface="+mj-lt"/>
                          <a:ea typeface="Times New Roman"/>
                          <a:cs typeface="Times New Roman"/>
                        </a:rPr>
                        <a:t>Enzim Özgüllüğü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70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latin typeface="+mj-lt"/>
                          <a:ea typeface="Times New Roman"/>
                          <a:cs typeface="Times New Roman"/>
                        </a:rPr>
                        <a:t>4. Hafta </a:t>
                      </a:r>
                      <a:endParaRPr lang="tr-TR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91440" algn="just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tr-TR" sz="1500">
                          <a:latin typeface="+mj-lt"/>
                          <a:ea typeface="Times New Roman"/>
                          <a:cs typeface="Times New Roman"/>
                        </a:rPr>
                        <a:t>Enzimsel Katalizleme Mekanizmaları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70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latin typeface="+mj-lt"/>
                          <a:ea typeface="Times New Roman"/>
                          <a:cs typeface="Times New Roman"/>
                        </a:rPr>
                        <a:t>5. Hafta </a:t>
                      </a:r>
                      <a:endParaRPr lang="tr-TR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91440" algn="just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tr-TR" sz="1500">
                          <a:latin typeface="+mj-lt"/>
                          <a:ea typeface="Times New Roman"/>
                          <a:cs typeface="Times New Roman"/>
                        </a:rPr>
                        <a:t>Enzimsel Katalizleme Mekanizmaları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70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latin typeface="+mj-lt"/>
                          <a:ea typeface="Times New Roman"/>
                          <a:cs typeface="Times New Roman"/>
                        </a:rPr>
                        <a:t>6. Hafta </a:t>
                      </a:r>
                      <a:endParaRPr lang="tr-TR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91440" algn="just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tr-TR" sz="1500">
                          <a:latin typeface="+mj-lt"/>
                          <a:ea typeface="Times New Roman"/>
                          <a:cs typeface="Times New Roman"/>
                        </a:rPr>
                        <a:t>Enzim Kinetikleri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70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latin typeface="+mj-lt"/>
                          <a:ea typeface="Times New Roman"/>
                          <a:cs typeface="Times New Roman"/>
                        </a:rPr>
                        <a:t>7. Hafta </a:t>
                      </a:r>
                      <a:endParaRPr lang="tr-TR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91440" algn="just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tr-TR" sz="1500">
                          <a:latin typeface="+mj-lt"/>
                          <a:ea typeface="Times New Roman"/>
                          <a:cs typeface="Times New Roman"/>
                        </a:rPr>
                        <a:t>Enzim Kinetikleri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70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latin typeface="+mj-lt"/>
                          <a:ea typeface="Times New Roman"/>
                          <a:cs typeface="Times New Roman"/>
                        </a:rPr>
                        <a:t>8. Hafta </a:t>
                      </a:r>
                      <a:endParaRPr lang="tr-TR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91440" algn="just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tr-TR" sz="1500">
                          <a:latin typeface="+mj-lt"/>
                          <a:ea typeface="Times New Roman"/>
                          <a:cs typeface="Times New Roman"/>
                        </a:rPr>
                        <a:t>Bisubstratlı Tepkimeler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70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latin typeface="+mj-lt"/>
                          <a:ea typeface="Times New Roman"/>
                          <a:cs typeface="Times New Roman"/>
                        </a:rPr>
                        <a:t>9. Hafta </a:t>
                      </a:r>
                      <a:endParaRPr lang="tr-TR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91440" algn="just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tr-TR" sz="1500">
                          <a:latin typeface="+mj-lt"/>
                          <a:ea typeface="Times New Roman"/>
                          <a:cs typeface="Times New Roman"/>
                        </a:rPr>
                        <a:t>Enzim İnhibisyonları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70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latin typeface="+mj-lt"/>
                          <a:ea typeface="Times New Roman"/>
                          <a:cs typeface="Times New Roman"/>
                        </a:rPr>
                        <a:t>10. Hafta </a:t>
                      </a:r>
                      <a:endParaRPr lang="tr-TR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74320" indent="-182880" algn="just">
                        <a:lnSpc>
                          <a:spcPct val="15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500">
                          <a:latin typeface="+mj-lt"/>
                          <a:ea typeface="Times New Roman"/>
                          <a:cs typeface="Times New Roman"/>
                        </a:rPr>
                        <a:t>Enzim İnhibisyonları</a:t>
                      </a:r>
                      <a:endParaRPr lang="tr-TR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70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latin typeface="+mj-lt"/>
                          <a:ea typeface="Times New Roman"/>
                          <a:cs typeface="Times New Roman"/>
                        </a:rPr>
                        <a:t>11. Hafta </a:t>
                      </a:r>
                      <a:endParaRPr lang="tr-TR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91440" algn="just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tr-TR" sz="1500">
                          <a:latin typeface="+mj-lt"/>
                          <a:ea typeface="Times New Roman"/>
                          <a:cs typeface="Times New Roman"/>
                        </a:rPr>
                        <a:t>Enzimatik Tepkimelere Örnekler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70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latin typeface="+mj-lt"/>
                          <a:ea typeface="Times New Roman"/>
                          <a:cs typeface="Times New Roman"/>
                        </a:rPr>
                        <a:t>12. Hafta </a:t>
                      </a:r>
                      <a:endParaRPr lang="tr-TR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91440" algn="just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tr-TR" sz="1500">
                          <a:latin typeface="+mj-lt"/>
                          <a:ea typeface="Times New Roman"/>
                          <a:cs typeface="Times New Roman"/>
                        </a:rPr>
                        <a:t>Düzenleyici Enzimler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70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latin typeface="+mj-lt"/>
                          <a:ea typeface="Times New Roman"/>
                          <a:cs typeface="Times New Roman"/>
                        </a:rPr>
                        <a:t>13. Hafta </a:t>
                      </a:r>
                      <a:endParaRPr lang="tr-TR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91440" algn="just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tr-TR" sz="1500">
                          <a:latin typeface="+mj-lt"/>
                          <a:ea typeface="Times New Roman"/>
                          <a:cs typeface="Times New Roman"/>
                        </a:rPr>
                        <a:t>Endüstriyel Alanlarda Enzimlerin Kullanımları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70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latin typeface="+mj-lt"/>
                          <a:ea typeface="Times New Roman"/>
                          <a:cs typeface="Times New Roman"/>
                        </a:rPr>
                        <a:t>14. Hafta </a:t>
                      </a:r>
                      <a:endParaRPr lang="tr-TR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91440" algn="just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tr-TR" sz="1500" dirty="0">
                          <a:latin typeface="+mj-lt"/>
                          <a:ea typeface="Times New Roman"/>
                          <a:cs typeface="Times New Roman"/>
                        </a:rPr>
                        <a:t>Endüstriyel Alanlarda Enzimlerin Kullanımları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DERSİN İŞLENİŞİ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Anlatım</a:t>
            </a:r>
          </a:p>
          <a:p>
            <a:r>
              <a:rPr lang="tr-TR" dirty="0" smtClean="0"/>
              <a:t>Görsel ve video temelli </a:t>
            </a:r>
            <a:r>
              <a:rPr lang="tr-TR" dirty="0" smtClean="0"/>
              <a:t>sunumlar</a:t>
            </a:r>
          </a:p>
          <a:p>
            <a:r>
              <a:rPr lang="tr-TR" dirty="0" smtClean="0"/>
              <a:t>Soru Yanıt</a:t>
            </a:r>
          </a:p>
          <a:p>
            <a:r>
              <a:rPr lang="tr-TR" dirty="0" smtClean="0"/>
              <a:t>Problem çözme</a:t>
            </a:r>
          </a:p>
          <a:p>
            <a:r>
              <a:rPr lang="tr-TR" dirty="0" smtClean="0"/>
              <a:t>Tartışma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DEĞERLENDİRME SİSTEMİ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ÖDEV DEĞERLENDİRMELERİ</a:t>
            </a:r>
          </a:p>
          <a:p>
            <a:r>
              <a:rPr lang="tr-TR" dirty="0" smtClean="0"/>
              <a:t>Bölüm tarafından sunulan tarihlerde </a:t>
            </a:r>
          </a:p>
          <a:p>
            <a:pPr>
              <a:buNone/>
            </a:pPr>
            <a:r>
              <a:rPr lang="tr-TR" dirty="0" smtClean="0"/>
              <a:t>      1 ADET VİZE+1 ADET FİNAL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KULLANILACAK 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smtClean="0"/>
              <a:t>1) </a:t>
            </a:r>
            <a:r>
              <a:rPr lang="tr-TR" dirty="0" err="1" smtClean="0"/>
              <a:t>Enzyme</a:t>
            </a:r>
            <a:r>
              <a:rPr lang="tr-TR" dirty="0" smtClean="0"/>
              <a:t> </a:t>
            </a:r>
            <a:r>
              <a:rPr lang="tr-TR" dirty="0" err="1" smtClean="0"/>
              <a:t>Technology</a:t>
            </a:r>
            <a:r>
              <a:rPr lang="tr-TR" dirty="0" smtClean="0"/>
              <a:t>, Martin Chaplin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Christopher</a:t>
            </a:r>
            <a:r>
              <a:rPr lang="tr-TR" dirty="0" smtClean="0"/>
              <a:t> </a:t>
            </a:r>
            <a:r>
              <a:rPr lang="tr-TR" dirty="0" err="1" smtClean="0"/>
              <a:t>Bucke</a:t>
            </a:r>
            <a:r>
              <a:rPr lang="tr-TR" dirty="0" smtClean="0"/>
              <a:t>, Cambridge </a:t>
            </a:r>
            <a:r>
              <a:rPr lang="tr-TR" dirty="0" err="1" smtClean="0"/>
              <a:t>University</a:t>
            </a:r>
            <a:r>
              <a:rPr lang="tr-TR" dirty="0" smtClean="0"/>
              <a:t> </a:t>
            </a:r>
            <a:r>
              <a:rPr lang="tr-TR" dirty="0" err="1" smtClean="0"/>
              <a:t>Press</a:t>
            </a:r>
            <a:r>
              <a:rPr lang="tr-TR" dirty="0" smtClean="0"/>
              <a:t>, 1990. </a:t>
            </a:r>
          </a:p>
          <a:p>
            <a:r>
              <a:rPr lang="tr-TR" dirty="0" smtClean="0"/>
              <a:t>2</a:t>
            </a:r>
            <a:r>
              <a:rPr lang="tr-TR" dirty="0" smtClean="0"/>
              <a:t>) </a:t>
            </a:r>
            <a:r>
              <a:rPr lang="tr-TR" dirty="0" err="1" smtClean="0"/>
              <a:t>Lehninger</a:t>
            </a:r>
            <a:r>
              <a:rPr lang="tr-TR" dirty="0" smtClean="0"/>
              <a:t> Biyokimyanın İlkeleri, 3. baskıdan çeviri; </a:t>
            </a:r>
            <a:r>
              <a:rPr lang="tr-TR" dirty="0" err="1" smtClean="0"/>
              <a:t>David</a:t>
            </a:r>
            <a:r>
              <a:rPr lang="tr-TR" dirty="0" smtClean="0"/>
              <a:t> L. Nelson ve Michael M. </a:t>
            </a:r>
            <a:r>
              <a:rPr lang="tr-TR" dirty="0" err="1" smtClean="0"/>
              <a:t>Cox</a:t>
            </a:r>
            <a:r>
              <a:rPr lang="tr-TR" dirty="0" smtClean="0"/>
              <a:t>, Çeviri Editörü: Prof. Dr. Nedret Kılıç, </a:t>
            </a:r>
            <a:r>
              <a:rPr lang="tr-TR" dirty="0" err="1" smtClean="0"/>
              <a:t>Palme</a:t>
            </a:r>
            <a:r>
              <a:rPr lang="tr-TR" dirty="0" smtClean="0"/>
              <a:t> Yayıncılık, 2004. </a:t>
            </a:r>
            <a:endParaRPr lang="tr-TR" dirty="0" smtClean="0"/>
          </a:p>
          <a:p>
            <a:r>
              <a:rPr lang="tr-TR" dirty="0" smtClean="0"/>
              <a:t>3</a:t>
            </a:r>
            <a:r>
              <a:rPr lang="tr-TR" dirty="0" smtClean="0"/>
              <a:t>) </a:t>
            </a:r>
            <a:r>
              <a:rPr lang="tr-TR" dirty="0" err="1" smtClean="0"/>
              <a:t>Principles</a:t>
            </a:r>
            <a:r>
              <a:rPr lang="tr-TR" dirty="0" smtClean="0"/>
              <a:t> of </a:t>
            </a:r>
            <a:r>
              <a:rPr lang="tr-TR" dirty="0" err="1" smtClean="0"/>
              <a:t>Biochemistry</a:t>
            </a:r>
            <a:r>
              <a:rPr lang="tr-TR" dirty="0" smtClean="0"/>
              <a:t>, H. R. </a:t>
            </a:r>
            <a:r>
              <a:rPr lang="tr-TR" dirty="0" err="1" smtClean="0"/>
              <a:t>Horton</a:t>
            </a:r>
            <a:r>
              <a:rPr lang="tr-TR" dirty="0" smtClean="0"/>
              <a:t>, L. A. </a:t>
            </a:r>
            <a:r>
              <a:rPr lang="tr-TR" dirty="0" err="1" smtClean="0"/>
              <a:t>Moran</a:t>
            </a:r>
            <a:r>
              <a:rPr lang="tr-TR" dirty="0" smtClean="0"/>
              <a:t>, K. G. </a:t>
            </a:r>
            <a:r>
              <a:rPr lang="tr-TR" dirty="0" err="1" smtClean="0"/>
              <a:t>Scrimgeour</a:t>
            </a:r>
            <a:r>
              <a:rPr lang="tr-TR" dirty="0" smtClean="0"/>
              <a:t>, M. D. </a:t>
            </a:r>
            <a:r>
              <a:rPr lang="tr-TR" dirty="0" err="1" smtClean="0"/>
              <a:t>Perry</a:t>
            </a:r>
            <a:r>
              <a:rPr lang="tr-TR" dirty="0" smtClean="0"/>
              <a:t>, J. D. </a:t>
            </a:r>
            <a:r>
              <a:rPr lang="tr-TR" dirty="0" err="1" smtClean="0"/>
              <a:t>Rawn</a:t>
            </a:r>
            <a:r>
              <a:rPr lang="tr-TR" dirty="0" smtClean="0"/>
              <a:t>, </a:t>
            </a:r>
            <a:r>
              <a:rPr lang="tr-TR" dirty="0" err="1" smtClean="0"/>
              <a:t>Pearson</a:t>
            </a:r>
            <a:r>
              <a:rPr lang="tr-TR" dirty="0" smtClean="0"/>
              <a:t> </a:t>
            </a:r>
            <a:r>
              <a:rPr lang="tr-TR" dirty="0" err="1" smtClean="0"/>
              <a:t>Prentis</a:t>
            </a:r>
            <a:r>
              <a:rPr lang="tr-TR" dirty="0" smtClean="0"/>
              <a:t> </a:t>
            </a:r>
            <a:r>
              <a:rPr lang="tr-TR" dirty="0" err="1" smtClean="0"/>
              <a:t>Hall</a:t>
            </a:r>
            <a:r>
              <a:rPr lang="tr-TR" dirty="0" smtClean="0"/>
              <a:t>, </a:t>
            </a:r>
            <a:r>
              <a:rPr lang="tr-TR" dirty="0" smtClean="0"/>
              <a:t>2006.</a:t>
            </a:r>
          </a:p>
          <a:p>
            <a:r>
              <a:rPr lang="tr-TR" dirty="0" smtClean="0"/>
              <a:t>4</a:t>
            </a:r>
            <a:r>
              <a:rPr lang="tr-TR" dirty="0" smtClean="0"/>
              <a:t>) </a:t>
            </a:r>
            <a:r>
              <a:rPr lang="tr-TR" dirty="0" err="1" smtClean="0"/>
              <a:t>Biochemistry</a:t>
            </a:r>
            <a:r>
              <a:rPr lang="tr-TR" dirty="0" smtClean="0"/>
              <a:t>, J. M. </a:t>
            </a:r>
            <a:r>
              <a:rPr lang="tr-TR" dirty="0" err="1" smtClean="0"/>
              <a:t>Berg</a:t>
            </a:r>
            <a:r>
              <a:rPr lang="tr-TR" dirty="0" smtClean="0"/>
              <a:t>, J. </a:t>
            </a:r>
            <a:r>
              <a:rPr lang="tr-TR" dirty="0" err="1" smtClean="0"/>
              <a:t>L.Tymoczko</a:t>
            </a:r>
            <a:r>
              <a:rPr lang="tr-TR" dirty="0" smtClean="0"/>
              <a:t>, L. </a:t>
            </a:r>
            <a:r>
              <a:rPr lang="tr-TR" dirty="0" err="1" smtClean="0"/>
              <a:t>Stryer</a:t>
            </a:r>
            <a:r>
              <a:rPr lang="tr-TR" dirty="0" smtClean="0"/>
              <a:t> W. H. </a:t>
            </a:r>
            <a:r>
              <a:rPr lang="tr-TR" dirty="0" err="1" smtClean="0"/>
              <a:t>Freeman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Company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Sumanas</a:t>
            </a:r>
            <a:r>
              <a:rPr lang="tr-TR" dirty="0" smtClean="0"/>
              <a:t>, </a:t>
            </a:r>
            <a:r>
              <a:rPr lang="tr-TR" dirty="0" err="1" smtClean="0"/>
              <a:t>Inc</a:t>
            </a:r>
            <a:r>
              <a:rPr lang="tr-TR" dirty="0" smtClean="0"/>
              <a:t>, 2005. </a:t>
            </a:r>
            <a:endParaRPr lang="tr-TR" dirty="0" smtClean="0"/>
          </a:p>
          <a:p>
            <a:r>
              <a:rPr lang="tr-TR" dirty="0" smtClean="0"/>
              <a:t>5</a:t>
            </a:r>
            <a:r>
              <a:rPr lang="tr-TR" dirty="0" smtClean="0"/>
              <a:t>) </a:t>
            </a:r>
            <a:r>
              <a:rPr lang="tr-TR" dirty="0" err="1" smtClean="0"/>
              <a:t>Color</a:t>
            </a:r>
            <a:r>
              <a:rPr lang="tr-TR" dirty="0" smtClean="0"/>
              <a:t> Atlas of </a:t>
            </a:r>
            <a:r>
              <a:rPr lang="tr-TR" dirty="0" err="1" smtClean="0"/>
              <a:t>Biochemistry</a:t>
            </a:r>
            <a:r>
              <a:rPr lang="tr-TR" dirty="0" smtClean="0"/>
              <a:t>, J. </a:t>
            </a:r>
            <a:r>
              <a:rPr lang="tr-TR" dirty="0" err="1" smtClean="0"/>
              <a:t>Koolman</a:t>
            </a:r>
            <a:r>
              <a:rPr lang="tr-TR" dirty="0" smtClean="0"/>
              <a:t>, K. H. </a:t>
            </a:r>
            <a:r>
              <a:rPr lang="tr-TR" dirty="0" err="1" smtClean="0"/>
              <a:t>Roehm</a:t>
            </a:r>
            <a:r>
              <a:rPr lang="tr-TR" dirty="0" smtClean="0"/>
              <a:t>, </a:t>
            </a:r>
            <a:r>
              <a:rPr lang="tr-TR" dirty="0" err="1" smtClean="0"/>
              <a:t>Georg</a:t>
            </a:r>
            <a:r>
              <a:rPr lang="tr-TR" dirty="0" smtClean="0"/>
              <a:t> </a:t>
            </a:r>
            <a:r>
              <a:rPr lang="tr-TR" dirty="0" err="1" smtClean="0"/>
              <a:t>Thieme</a:t>
            </a:r>
            <a:r>
              <a:rPr lang="tr-TR" dirty="0" smtClean="0"/>
              <a:t> </a:t>
            </a:r>
            <a:r>
              <a:rPr lang="tr-TR" dirty="0" err="1" smtClean="0"/>
              <a:t>Verlag</a:t>
            </a:r>
            <a:r>
              <a:rPr lang="tr-TR" dirty="0" smtClean="0"/>
              <a:t>, 2005. </a:t>
            </a:r>
            <a:r>
              <a:rPr lang="tr-TR" dirty="0" err="1" smtClean="0"/>
              <a:t>Harper’s</a:t>
            </a:r>
            <a:r>
              <a:rPr lang="tr-TR" dirty="0" smtClean="0"/>
              <a:t> </a:t>
            </a:r>
            <a:r>
              <a:rPr lang="tr-TR" dirty="0" err="1" smtClean="0"/>
              <a:t>Illustrated</a:t>
            </a:r>
            <a:r>
              <a:rPr lang="tr-TR" dirty="0" smtClean="0"/>
              <a:t> </a:t>
            </a:r>
            <a:r>
              <a:rPr lang="tr-TR" dirty="0" err="1" smtClean="0"/>
              <a:t>Biochemistry</a:t>
            </a:r>
            <a:r>
              <a:rPr lang="tr-TR" dirty="0" smtClean="0"/>
              <a:t>, R. K. </a:t>
            </a:r>
            <a:r>
              <a:rPr lang="tr-TR" dirty="0" err="1" smtClean="0"/>
              <a:t>Murray</a:t>
            </a:r>
            <a:r>
              <a:rPr lang="tr-TR" dirty="0" smtClean="0"/>
              <a:t>, D. K. </a:t>
            </a:r>
            <a:r>
              <a:rPr lang="tr-TR" dirty="0" err="1" smtClean="0"/>
              <a:t>Granner</a:t>
            </a:r>
            <a:r>
              <a:rPr lang="tr-TR" dirty="0" smtClean="0"/>
              <a:t>, P. A. </a:t>
            </a:r>
            <a:r>
              <a:rPr lang="tr-TR" dirty="0" err="1" smtClean="0"/>
              <a:t>Mayes</a:t>
            </a:r>
            <a:r>
              <a:rPr lang="tr-TR" dirty="0" smtClean="0"/>
              <a:t>, V. W. </a:t>
            </a:r>
            <a:r>
              <a:rPr lang="tr-TR" dirty="0" err="1" smtClean="0"/>
              <a:t>Rodwell</a:t>
            </a:r>
            <a:r>
              <a:rPr lang="tr-TR" dirty="0" smtClean="0"/>
              <a:t>, </a:t>
            </a:r>
            <a:r>
              <a:rPr lang="tr-TR" dirty="0" err="1" smtClean="0"/>
              <a:t>Lange</a:t>
            </a:r>
            <a:r>
              <a:rPr lang="tr-TR" dirty="0" smtClean="0"/>
              <a:t> </a:t>
            </a:r>
            <a:r>
              <a:rPr lang="tr-TR" dirty="0" err="1" smtClean="0"/>
              <a:t>Medical</a:t>
            </a:r>
            <a:r>
              <a:rPr lang="tr-TR" dirty="0" smtClean="0"/>
              <a:t> </a:t>
            </a:r>
            <a:r>
              <a:rPr lang="tr-TR" dirty="0" err="1" smtClean="0"/>
              <a:t>Books</a:t>
            </a:r>
            <a:r>
              <a:rPr lang="tr-TR" dirty="0" smtClean="0"/>
              <a:t>/</a:t>
            </a:r>
            <a:r>
              <a:rPr lang="tr-TR" dirty="0" err="1" smtClean="0"/>
              <a:t>McGraw</a:t>
            </a:r>
            <a:r>
              <a:rPr lang="tr-TR" dirty="0" smtClean="0"/>
              <a:t>-</a:t>
            </a:r>
            <a:r>
              <a:rPr lang="tr-TR" dirty="0" err="1" smtClean="0"/>
              <a:t>Hill</a:t>
            </a:r>
            <a:r>
              <a:rPr lang="tr-TR" dirty="0" smtClean="0"/>
              <a:t> </a:t>
            </a:r>
            <a:r>
              <a:rPr lang="tr-TR" dirty="0" err="1" smtClean="0"/>
              <a:t>Medical</a:t>
            </a:r>
            <a:r>
              <a:rPr lang="tr-TR" dirty="0" smtClean="0"/>
              <a:t> </a:t>
            </a:r>
            <a:r>
              <a:rPr lang="tr-TR" dirty="0" err="1" smtClean="0"/>
              <a:t>Publishing</a:t>
            </a:r>
            <a:r>
              <a:rPr lang="tr-TR" dirty="0" smtClean="0"/>
              <a:t> </a:t>
            </a:r>
            <a:r>
              <a:rPr lang="tr-TR" dirty="0" err="1" smtClean="0"/>
              <a:t>Division</a:t>
            </a:r>
            <a:r>
              <a:rPr lang="tr-TR" dirty="0" smtClean="0"/>
              <a:t>, 2003. </a:t>
            </a:r>
            <a:endParaRPr lang="tr-TR" dirty="0" smtClean="0"/>
          </a:p>
          <a:p>
            <a:r>
              <a:rPr lang="tr-TR" dirty="0" smtClean="0"/>
              <a:t>6</a:t>
            </a:r>
            <a:r>
              <a:rPr lang="tr-TR" dirty="0" smtClean="0"/>
              <a:t>) </a:t>
            </a:r>
            <a:r>
              <a:rPr lang="tr-TR" dirty="0" err="1" smtClean="0"/>
              <a:t>Basic</a:t>
            </a:r>
            <a:r>
              <a:rPr lang="tr-TR" dirty="0" smtClean="0"/>
              <a:t> </a:t>
            </a:r>
            <a:r>
              <a:rPr lang="tr-TR" dirty="0" err="1" smtClean="0"/>
              <a:t>Concepts</a:t>
            </a:r>
            <a:r>
              <a:rPr lang="tr-TR" dirty="0" smtClean="0"/>
              <a:t> in </a:t>
            </a:r>
            <a:r>
              <a:rPr lang="tr-TR" dirty="0" err="1" smtClean="0"/>
              <a:t>Biochemistry</a:t>
            </a:r>
            <a:r>
              <a:rPr lang="tr-TR" dirty="0" smtClean="0"/>
              <a:t>, A </a:t>
            </a:r>
            <a:r>
              <a:rPr lang="tr-TR" dirty="0" err="1" smtClean="0"/>
              <a:t>Student’s</a:t>
            </a:r>
            <a:r>
              <a:rPr lang="tr-TR" dirty="0" smtClean="0"/>
              <a:t> </a:t>
            </a:r>
            <a:r>
              <a:rPr lang="tr-TR" dirty="0" err="1" smtClean="0"/>
              <a:t>Survival</a:t>
            </a:r>
            <a:r>
              <a:rPr lang="tr-TR" dirty="0" smtClean="0"/>
              <a:t> </a:t>
            </a:r>
            <a:r>
              <a:rPr lang="tr-TR" dirty="0" err="1" smtClean="0"/>
              <a:t>Guide</a:t>
            </a:r>
            <a:r>
              <a:rPr lang="tr-TR" dirty="0" smtClean="0"/>
              <a:t>, H. F. </a:t>
            </a:r>
            <a:r>
              <a:rPr lang="tr-TR" dirty="0" err="1" smtClean="0"/>
              <a:t>Gilbert</a:t>
            </a:r>
            <a:r>
              <a:rPr lang="tr-TR" dirty="0" smtClean="0"/>
              <a:t>, </a:t>
            </a:r>
            <a:r>
              <a:rPr lang="tr-TR" dirty="0" err="1" smtClean="0"/>
              <a:t>McGraw</a:t>
            </a:r>
            <a:r>
              <a:rPr lang="tr-TR" dirty="0" smtClean="0"/>
              <a:t>-</a:t>
            </a:r>
            <a:r>
              <a:rPr lang="tr-TR" dirty="0" err="1" smtClean="0"/>
              <a:t>Hill</a:t>
            </a:r>
            <a:r>
              <a:rPr lang="tr-TR" dirty="0" smtClean="0"/>
              <a:t> </a:t>
            </a:r>
            <a:r>
              <a:rPr lang="tr-TR" dirty="0" err="1" smtClean="0"/>
              <a:t>Health</a:t>
            </a:r>
            <a:r>
              <a:rPr lang="tr-TR" dirty="0" smtClean="0"/>
              <a:t> </a:t>
            </a:r>
            <a:r>
              <a:rPr lang="tr-TR" dirty="0" err="1" smtClean="0"/>
              <a:t>Proffesions</a:t>
            </a:r>
            <a:r>
              <a:rPr lang="tr-TR" dirty="0" smtClean="0"/>
              <a:t> </a:t>
            </a:r>
            <a:r>
              <a:rPr lang="tr-TR" dirty="0" err="1" smtClean="0"/>
              <a:t>Division</a:t>
            </a:r>
            <a:r>
              <a:rPr lang="tr-TR" dirty="0" smtClean="0"/>
              <a:t>, 2000.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4414" y="857232"/>
            <a:ext cx="7498080" cy="48006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tr-TR" sz="7500" dirty="0" smtClean="0"/>
          </a:p>
          <a:p>
            <a:pPr algn="ctr">
              <a:buNone/>
            </a:pPr>
            <a:r>
              <a:rPr lang="tr-TR" sz="7500" dirty="0" smtClean="0"/>
              <a:t>ENZİMLERE GENEL BAKIŞ</a:t>
            </a:r>
            <a:endParaRPr lang="tr-TR" sz="7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ENZİMLERİN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+mj-lt"/>
              </a:rPr>
              <a:t>Louis </a:t>
            </a:r>
            <a:r>
              <a:rPr lang="tr-TR" dirty="0" smtClean="0">
                <a:latin typeface="+mj-lt"/>
              </a:rPr>
              <a:t>PASTEUR, FERMENTLER</a:t>
            </a:r>
          </a:p>
          <a:p>
            <a:r>
              <a:rPr lang="tr-TR" dirty="0" smtClean="0">
                <a:latin typeface="+mj-lt"/>
              </a:rPr>
              <a:t>Wilhelm </a:t>
            </a:r>
            <a:r>
              <a:rPr lang="tr-TR" dirty="0" smtClean="0">
                <a:latin typeface="+mj-lt"/>
              </a:rPr>
              <a:t>KUHNE, ENZİMLER</a:t>
            </a:r>
          </a:p>
          <a:p>
            <a:r>
              <a:rPr lang="tr-TR" dirty="0" err="1" smtClean="0">
                <a:latin typeface="+mj-lt"/>
              </a:rPr>
              <a:t>Eduard</a:t>
            </a:r>
            <a:r>
              <a:rPr lang="tr-TR" dirty="0" smtClean="0">
                <a:latin typeface="+mj-lt"/>
              </a:rPr>
              <a:t> </a:t>
            </a:r>
            <a:r>
              <a:rPr lang="tr-TR" dirty="0" smtClean="0">
                <a:latin typeface="+mj-lt"/>
              </a:rPr>
              <a:t>BUCHNER, ZYMASE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ENZİM ADLANDIRMASI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Etkili </a:t>
            </a:r>
            <a:r>
              <a:rPr lang="tr-TR" dirty="0" smtClean="0"/>
              <a:t>oldukları </a:t>
            </a:r>
            <a:r>
              <a:rPr lang="tr-TR" dirty="0" err="1" smtClean="0"/>
              <a:t>substratın</a:t>
            </a:r>
            <a:r>
              <a:rPr lang="tr-TR" dirty="0" smtClean="0"/>
              <a:t> sonuna </a:t>
            </a:r>
            <a:r>
              <a:rPr lang="tr-TR" dirty="0" smtClean="0"/>
              <a:t>–</a:t>
            </a:r>
            <a:r>
              <a:rPr lang="tr-TR" dirty="0" smtClean="0"/>
              <a:t>az eki </a:t>
            </a:r>
            <a:r>
              <a:rPr lang="tr-TR" dirty="0" smtClean="0"/>
              <a:t>getirilerek: AMİLAZ</a:t>
            </a:r>
          </a:p>
          <a:p>
            <a:r>
              <a:rPr lang="tr-TR" dirty="0" smtClean="0"/>
              <a:t>B</a:t>
            </a:r>
            <a:r>
              <a:rPr lang="tr-TR" dirty="0" smtClean="0"/>
              <a:t>ağımsız isimlendirme: TRİPSİN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</TotalTime>
  <Words>436</Words>
  <PresentationFormat>Ekran Gösterisi (4:3)</PresentationFormat>
  <Paragraphs>89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Gündönümü</vt:lpstr>
      <vt:lpstr>BIY 435 ENZİMOLOJİ</vt:lpstr>
      <vt:lpstr>DERSİN AMACI</vt:lpstr>
      <vt:lpstr>DERS İÇERİĞİ</vt:lpstr>
      <vt:lpstr>DERSİN İŞLENİŞİ</vt:lpstr>
      <vt:lpstr>DEĞERLENDİRME SİSTEMİ</vt:lpstr>
      <vt:lpstr>KULLANILACAK KAYNAKLAR</vt:lpstr>
      <vt:lpstr>Slayt 7</vt:lpstr>
      <vt:lpstr>ENZİMLERİN TARİHİ</vt:lpstr>
      <vt:lpstr>ENZİM ADLANDIRMASI</vt:lpstr>
      <vt:lpstr>ENZİM SINIFLANDIRMASI</vt:lpstr>
      <vt:lpstr>OKSİDOREDÜKTAZLAR </vt:lpstr>
      <vt:lpstr>TRANSFERAZLAR </vt:lpstr>
      <vt:lpstr>HİDROLAZLAR </vt:lpstr>
      <vt:lpstr>LİYAZLAR </vt:lpstr>
      <vt:lpstr>İZOMERAZLAR </vt:lpstr>
      <vt:lpstr>LİGAZLAR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BIY 435 ENZİMOLOJİ</dc:title>
  <dc:creator>User</dc:creator>
  <cp:lastModifiedBy>User</cp:lastModifiedBy>
  <cp:revision>3</cp:revision>
  <dcterms:created xsi:type="dcterms:W3CDTF">2018-10-18T16:26:39Z</dcterms:created>
  <dcterms:modified xsi:type="dcterms:W3CDTF">2018-10-18T16:54:30Z</dcterms:modified>
</cp:coreProperties>
</file>