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91" r:id="rId2"/>
    <p:sldId id="300" r:id="rId3"/>
    <p:sldId id="293" r:id="rId4"/>
    <p:sldId id="295" r:id="rId5"/>
    <p:sldId id="301" r:id="rId6"/>
    <p:sldId id="302" r:id="rId7"/>
    <p:sldId id="303" r:id="rId8"/>
    <p:sldId id="304" r:id="rId9"/>
    <p:sldId id="305" r:id="rId10"/>
    <p:sldId id="290"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5" d="100"/>
          <a:sy n="75" d="100"/>
        </p:scale>
        <p:origin x="-784"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interSettings" Target="printerSettings/printerSettings1.bin"/><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F2E72D3-F024-9847-88BA-13E21EA38ACE}" type="datetimeFigureOut">
              <a:rPr lang="en-US" smtClean="0"/>
              <a:t>05/05/20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82B8E31-420D-A445-AE82-657DFC7E5E2D}" type="slidenum">
              <a:rPr lang="en-US" smtClean="0"/>
              <a:t>‹#›</a:t>
            </a:fld>
            <a:endParaRPr lang="en-US"/>
          </a:p>
        </p:txBody>
      </p:sp>
    </p:spTree>
    <p:extLst>
      <p:ext uri="{BB962C8B-B14F-4D97-AF65-F5344CB8AC3E}">
        <p14:creationId xmlns:p14="http://schemas.microsoft.com/office/powerpoint/2010/main" val="253486379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charset="0"/>
                <a:ea typeface="ＭＳ Ｐゴシック" charset="0"/>
              </a:defRPr>
            </a:lvl1pPr>
            <a:lvl2pPr marL="742950" indent="-285750">
              <a:defRPr sz="1200">
                <a:solidFill>
                  <a:schemeClr val="tx1"/>
                </a:solidFill>
                <a:latin typeface="Calibri" charset="0"/>
                <a:ea typeface="ＭＳ Ｐゴシック" charset="0"/>
              </a:defRPr>
            </a:lvl2pPr>
            <a:lvl3pPr marL="1143000" indent="-228600">
              <a:defRPr sz="1200">
                <a:solidFill>
                  <a:schemeClr val="tx1"/>
                </a:solidFill>
                <a:latin typeface="Calibri" charset="0"/>
                <a:ea typeface="ＭＳ Ｐゴシック" charset="0"/>
              </a:defRPr>
            </a:lvl3pPr>
            <a:lvl4pPr marL="1600200" indent="-228600">
              <a:defRPr sz="1200">
                <a:solidFill>
                  <a:schemeClr val="tx1"/>
                </a:solidFill>
                <a:latin typeface="Calibri" charset="0"/>
                <a:ea typeface="ＭＳ Ｐゴシック" charset="0"/>
              </a:defRPr>
            </a:lvl4pPr>
            <a:lvl5pPr marL="2057400" indent="-228600">
              <a:defRPr sz="1200">
                <a:solidFill>
                  <a:schemeClr val="tx1"/>
                </a:solidFill>
                <a:latin typeface="Calibri" charset="0"/>
                <a:ea typeface="ＭＳ Ｐゴシック" charset="0"/>
              </a:defRPr>
            </a:lvl5pPr>
            <a:lvl6pPr marL="2514600" indent="-2286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eaLnBrk="0" fontAlgn="base" hangingPunct="0">
              <a:spcBef>
                <a:spcPct val="30000"/>
              </a:spcBef>
              <a:spcAft>
                <a:spcPct val="0"/>
              </a:spcAft>
              <a:defRPr sz="1200">
                <a:solidFill>
                  <a:schemeClr val="tx1"/>
                </a:solidFill>
                <a:latin typeface="Calibri" charset="0"/>
                <a:ea typeface="ＭＳ Ｐゴシック" charset="0"/>
              </a:defRPr>
            </a:lvl9pPr>
          </a:lstStyle>
          <a:p>
            <a:fld id="{1B6624B6-BB1D-914D-A89B-327FA74EC365}" type="slidenum">
              <a:rPr lang="tr-TR"/>
              <a:pPr/>
              <a:t>1</a:t>
            </a:fld>
            <a:endParaRPr lang="tr-TR"/>
          </a:p>
        </p:txBody>
      </p:sp>
      <p:sp>
        <p:nvSpPr>
          <p:cNvPr id="9421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94212" name="Rectangle 3"/>
          <p:cNvSpPr>
            <a:spLocks noGrp="1" noChangeArrowheads="1"/>
          </p:cNvSpPr>
          <p:nvPr>
            <p:ph type="body" idx="1"/>
          </p:nvPr>
        </p:nvSpPr>
        <p:spPr bwMode="auto">
          <a:xfrm>
            <a:off x="457093" y="4344534"/>
            <a:ext cx="6028817" cy="457419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eaLnBrk="1" hangingPunct="1">
              <a:spcBef>
                <a:spcPct val="0"/>
              </a:spcBef>
            </a:pPr>
            <a:endParaRPr lang="tr-TR">
              <a:latin typeface="Calibri" charset="0"/>
            </a:endParaRPr>
          </a:p>
          <a:p>
            <a:pPr marL="228600" indent="-228600" eaLnBrk="1" hangingPunct="1">
              <a:spcBef>
                <a:spcPct val="0"/>
              </a:spcBef>
              <a:buFontTx/>
              <a:buChar char="•"/>
            </a:pPr>
            <a:endParaRPr lang="tr-TR">
              <a:latin typeface="Calibri" charset="0"/>
            </a:endParaRPr>
          </a:p>
        </p:txBody>
      </p:sp>
      <p:sp>
        <p:nvSpPr>
          <p:cNvPr id="94213" name="Text Box 4"/>
          <p:cNvSpPr txBox="1">
            <a:spLocks noChangeArrowheads="1"/>
          </p:cNvSpPr>
          <p:nvPr/>
        </p:nvSpPr>
        <p:spPr bwMode="auto">
          <a:xfrm>
            <a:off x="763425" y="4726326"/>
            <a:ext cx="5493137" cy="14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95" tIns="45747" rIns="91495" bIns="45747">
            <a:spAutoFit/>
          </a:bodyPr>
          <a:lstStyle>
            <a:lvl1pPr>
              <a:defRPr sz="1200">
                <a:solidFill>
                  <a:schemeClr val="tx1"/>
                </a:solidFill>
                <a:latin typeface="Calibri" charset="0"/>
                <a:ea typeface="ＭＳ Ｐゴシック" charset="0"/>
              </a:defRPr>
            </a:lvl1pPr>
            <a:lvl2pPr marL="742950" indent="-285750">
              <a:defRPr sz="1200">
                <a:solidFill>
                  <a:schemeClr val="tx1"/>
                </a:solidFill>
                <a:latin typeface="Calibri" charset="0"/>
                <a:ea typeface="ＭＳ Ｐゴシック" charset="0"/>
              </a:defRPr>
            </a:lvl2pPr>
            <a:lvl3pPr marL="1143000" indent="-228600">
              <a:defRPr sz="1200">
                <a:solidFill>
                  <a:schemeClr val="tx1"/>
                </a:solidFill>
                <a:latin typeface="Calibri" charset="0"/>
                <a:ea typeface="ＭＳ Ｐゴシック" charset="0"/>
              </a:defRPr>
            </a:lvl3pPr>
            <a:lvl4pPr marL="1600200" indent="-228600">
              <a:defRPr sz="1200">
                <a:solidFill>
                  <a:schemeClr val="tx1"/>
                </a:solidFill>
                <a:latin typeface="Calibri" charset="0"/>
                <a:ea typeface="ＭＳ Ｐゴシック" charset="0"/>
              </a:defRPr>
            </a:lvl4pPr>
            <a:lvl5pPr marL="2057400" indent="-228600">
              <a:defRPr sz="1200">
                <a:solidFill>
                  <a:schemeClr val="tx1"/>
                </a:solidFill>
                <a:latin typeface="Calibri" charset="0"/>
                <a:ea typeface="ＭＳ Ｐゴシック" charset="0"/>
              </a:defRPr>
            </a:lvl5pPr>
            <a:lvl6pPr marL="2514600" indent="-228600" eaLnBrk="0" fontAlgn="base" hangingPunct="0">
              <a:spcBef>
                <a:spcPct val="30000"/>
              </a:spcBef>
              <a:spcAft>
                <a:spcPct val="0"/>
              </a:spcAft>
              <a:defRPr sz="1200">
                <a:solidFill>
                  <a:schemeClr val="tx1"/>
                </a:solidFill>
                <a:latin typeface="Calibri" charset="0"/>
                <a:ea typeface="ＭＳ Ｐゴシック" charset="0"/>
              </a:defRPr>
            </a:lvl6pPr>
            <a:lvl7pPr marL="2971800" indent="-228600" eaLnBrk="0" fontAlgn="base" hangingPunct="0">
              <a:spcBef>
                <a:spcPct val="30000"/>
              </a:spcBef>
              <a:spcAft>
                <a:spcPct val="0"/>
              </a:spcAft>
              <a:defRPr sz="1200">
                <a:solidFill>
                  <a:schemeClr val="tx1"/>
                </a:solidFill>
                <a:latin typeface="Calibri" charset="0"/>
                <a:ea typeface="ＭＳ Ｐゴシック" charset="0"/>
              </a:defRPr>
            </a:lvl7pPr>
            <a:lvl8pPr marL="3429000" indent="-228600" eaLnBrk="0" fontAlgn="base" hangingPunct="0">
              <a:spcBef>
                <a:spcPct val="30000"/>
              </a:spcBef>
              <a:spcAft>
                <a:spcPct val="0"/>
              </a:spcAft>
              <a:defRPr sz="1200">
                <a:solidFill>
                  <a:schemeClr val="tx1"/>
                </a:solidFill>
                <a:latin typeface="Calibri" charset="0"/>
                <a:ea typeface="ＭＳ Ｐゴシック" charset="0"/>
              </a:defRPr>
            </a:lvl8pPr>
            <a:lvl9pPr marL="3886200" indent="-228600" eaLnBrk="0" fontAlgn="base" hangingPunct="0">
              <a:spcBef>
                <a:spcPct val="30000"/>
              </a:spcBef>
              <a:spcAft>
                <a:spcPct val="0"/>
              </a:spcAft>
              <a:defRPr sz="1200">
                <a:solidFill>
                  <a:schemeClr val="tx1"/>
                </a:solidFill>
                <a:latin typeface="Calibri" charset="0"/>
                <a:ea typeface="ＭＳ Ｐゴシック" charset="0"/>
              </a:defRPr>
            </a:lvl9pPr>
          </a:lstStyle>
          <a:p>
            <a:pPr eaLnBrk="1" hangingPunct="1">
              <a:spcBef>
                <a:spcPct val="50000"/>
              </a:spcBef>
            </a:pPr>
            <a:r>
              <a:rPr lang="tr-TR"/>
              <a:t>Ohio modelini temel alan Reddin, iki boyut (göreve ve ilişkilere dönüklük) üzerinde “ilgili”, “bütünleşmiş”, “kopuk” ve “adamış” olmak üzere dört yaklaşım belirlemiştir. </a:t>
            </a:r>
          </a:p>
          <a:p>
            <a:pPr eaLnBrk="1" hangingPunct="1">
              <a:spcBef>
                <a:spcPct val="50000"/>
              </a:spcBef>
            </a:pPr>
            <a:r>
              <a:rPr lang="tr-TR"/>
              <a:t>Daha sonra ise üçüncü boyut olarak </a:t>
            </a:r>
            <a:r>
              <a:rPr lang="tr-TR" u="sng"/>
              <a:t>etkililiği</a:t>
            </a:r>
            <a:r>
              <a:rPr lang="tr-TR"/>
              <a:t> (İşlerin başarılma derecesi) eklemiştir.Böylece  önceki dört temel yaklaşıma ilave olarak “terk eden”, “görevci”, “uzlaştırmacı”, “otoriter”, “bürokrat”, “geliştirici”, “yürütmeci”, “babacan”  modelleri ortaya konulmuştur.</a:t>
            </a:r>
            <a:r>
              <a:rPr lang="tr-TR" sz="1800"/>
              <a:t>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A78AE6E1-111C-A341-BDBE-7A611C22CD45}"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8FD11E-CBFD-E846-B07C-3A635F37E14D}" type="slidenum">
              <a:rPr lang="en-US" smtClean="0"/>
              <a:t>‹#›</a:t>
            </a:fld>
            <a:endParaRPr lang="en-US"/>
          </a:p>
        </p:txBody>
      </p:sp>
    </p:spTree>
    <p:extLst>
      <p:ext uri="{BB962C8B-B14F-4D97-AF65-F5344CB8AC3E}">
        <p14:creationId xmlns:p14="http://schemas.microsoft.com/office/powerpoint/2010/main" val="16617887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A78AE6E1-111C-A341-BDBE-7A611C22CD45}"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8FD11E-CBFD-E846-B07C-3A635F37E14D}" type="slidenum">
              <a:rPr lang="en-US" smtClean="0"/>
              <a:t>‹#›</a:t>
            </a:fld>
            <a:endParaRPr lang="en-US"/>
          </a:p>
        </p:txBody>
      </p:sp>
    </p:spTree>
    <p:extLst>
      <p:ext uri="{BB962C8B-B14F-4D97-AF65-F5344CB8AC3E}">
        <p14:creationId xmlns:p14="http://schemas.microsoft.com/office/powerpoint/2010/main" val="39402951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A78AE6E1-111C-A341-BDBE-7A611C22CD45}"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8FD11E-CBFD-E846-B07C-3A635F37E14D}" type="slidenum">
              <a:rPr lang="en-US" smtClean="0"/>
              <a:t>‹#›</a:t>
            </a:fld>
            <a:endParaRPr lang="en-US"/>
          </a:p>
        </p:txBody>
      </p:sp>
    </p:spTree>
    <p:extLst>
      <p:ext uri="{BB962C8B-B14F-4D97-AF65-F5344CB8AC3E}">
        <p14:creationId xmlns:p14="http://schemas.microsoft.com/office/powerpoint/2010/main" val="1676665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A78AE6E1-111C-A341-BDBE-7A611C22CD45}"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8FD11E-CBFD-E846-B07C-3A635F37E14D}" type="slidenum">
              <a:rPr lang="en-US" smtClean="0"/>
              <a:t>‹#›</a:t>
            </a:fld>
            <a:endParaRPr lang="en-US"/>
          </a:p>
        </p:txBody>
      </p:sp>
    </p:spTree>
    <p:extLst>
      <p:ext uri="{BB962C8B-B14F-4D97-AF65-F5344CB8AC3E}">
        <p14:creationId xmlns:p14="http://schemas.microsoft.com/office/powerpoint/2010/main" val="17896815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A78AE6E1-111C-A341-BDBE-7A611C22CD45}" type="datetimeFigureOut">
              <a:rPr lang="en-US" smtClean="0"/>
              <a:t>05/05/20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8FD11E-CBFD-E846-B07C-3A635F37E14D}" type="slidenum">
              <a:rPr lang="en-US" smtClean="0"/>
              <a:t>‹#›</a:t>
            </a:fld>
            <a:endParaRPr lang="en-US"/>
          </a:p>
        </p:txBody>
      </p:sp>
    </p:spTree>
    <p:extLst>
      <p:ext uri="{BB962C8B-B14F-4D97-AF65-F5344CB8AC3E}">
        <p14:creationId xmlns:p14="http://schemas.microsoft.com/office/powerpoint/2010/main" val="2732537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A78AE6E1-111C-A341-BDBE-7A611C22CD45}" type="datetimeFigureOut">
              <a:rPr lang="en-US" smtClean="0"/>
              <a:t>05/05/20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8FD11E-CBFD-E846-B07C-3A635F37E14D}" type="slidenum">
              <a:rPr lang="en-US" smtClean="0"/>
              <a:t>‹#›</a:t>
            </a:fld>
            <a:endParaRPr lang="en-US"/>
          </a:p>
        </p:txBody>
      </p:sp>
    </p:spTree>
    <p:extLst>
      <p:ext uri="{BB962C8B-B14F-4D97-AF65-F5344CB8AC3E}">
        <p14:creationId xmlns:p14="http://schemas.microsoft.com/office/powerpoint/2010/main" val="26387193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A78AE6E1-111C-A341-BDBE-7A611C22CD45}" type="datetimeFigureOut">
              <a:rPr lang="en-US" smtClean="0"/>
              <a:t>05/05/20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B8FD11E-CBFD-E846-B07C-3A635F37E14D}" type="slidenum">
              <a:rPr lang="en-US" smtClean="0"/>
              <a:t>‹#›</a:t>
            </a:fld>
            <a:endParaRPr lang="en-US"/>
          </a:p>
        </p:txBody>
      </p:sp>
    </p:spTree>
    <p:extLst>
      <p:ext uri="{BB962C8B-B14F-4D97-AF65-F5344CB8AC3E}">
        <p14:creationId xmlns:p14="http://schemas.microsoft.com/office/powerpoint/2010/main" val="19059428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A78AE6E1-111C-A341-BDBE-7A611C22CD45}" type="datetimeFigureOut">
              <a:rPr lang="en-US" smtClean="0"/>
              <a:t>05/05/20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B8FD11E-CBFD-E846-B07C-3A635F37E14D}" type="slidenum">
              <a:rPr lang="en-US" smtClean="0"/>
              <a:t>‹#›</a:t>
            </a:fld>
            <a:endParaRPr lang="en-US"/>
          </a:p>
        </p:txBody>
      </p:sp>
    </p:spTree>
    <p:extLst>
      <p:ext uri="{BB962C8B-B14F-4D97-AF65-F5344CB8AC3E}">
        <p14:creationId xmlns:p14="http://schemas.microsoft.com/office/powerpoint/2010/main" val="30139478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8AE6E1-111C-A341-BDBE-7A611C22CD45}" type="datetimeFigureOut">
              <a:rPr lang="en-US" smtClean="0"/>
              <a:t>05/05/20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B8FD11E-CBFD-E846-B07C-3A635F37E14D}" type="slidenum">
              <a:rPr lang="en-US" smtClean="0"/>
              <a:t>‹#›</a:t>
            </a:fld>
            <a:endParaRPr lang="en-US"/>
          </a:p>
        </p:txBody>
      </p:sp>
    </p:spTree>
    <p:extLst>
      <p:ext uri="{BB962C8B-B14F-4D97-AF65-F5344CB8AC3E}">
        <p14:creationId xmlns:p14="http://schemas.microsoft.com/office/powerpoint/2010/main" val="11924370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A78AE6E1-111C-A341-BDBE-7A611C22CD45}" type="datetimeFigureOut">
              <a:rPr lang="en-US" smtClean="0"/>
              <a:t>05/05/20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8FD11E-CBFD-E846-B07C-3A635F37E14D}" type="slidenum">
              <a:rPr lang="en-US" smtClean="0"/>
              <a:t>‹#›</a:t>
            </a:fld>
            <a:endParaRPr lang="en-US"/>
          </a:p>
        </p:txBody>
      </p:sp>
    </p:spTree>
    <p:extLst>
      <p:ext uri="{BB962C8B-B14F-4D97-AF65-F5344CB8AC3E}">
        <p14:creationId xmlns:p14="http://schemas.microsoft.com/office/powerpoint/2010/main" val="4143629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A78AE6E1-111C-A341-BDBE-7A611C22CD45}" type="datetimeFigureOut">
              <a:rPr lang="en-US" smtClean="0"/>
              <a:t>05/05/20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8FD11E-CBFD-E846-B07C-3A635F37E14D}" type="slidenum">
              <a:rPr lang="en-US" smtClean="0"/>
              <a:t>‹#›</a:t>
            </a:fld>
            <a:endParaRPr lang="en-US"/>
          </a:p>
        </p:txBody>
      </p:sp>
    </p:spTree>
    <p:extLst>
      <p:ext uri="{BB962C8B-B14F-4D97-AF65-F5344CB8AC3E}">
        <p14:creationId xmlns:p14="http://schemas.microsoft.com/office/powerpoint/2010/main" val="413325919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8AE6E1-111C-A341-BDBE-7A611C22CD45}" type="datetimeFigureOut">
              <a:rPr lang="en-US" smtClean="0"/>
              <a:t>05/05/20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8FD11E-CBFD-E846-B07C-3A635F37E14D}" type="slidenum">
              <a:rPr lang="en-US" smtClean="0"/>
              <a:t>‹#›</a:t>
            </a:fld>
            <a:endParaRPr lang="en-US"/>
          </a:p>
        </p:txBody>
      </p:sp>
    </p:spTree>
    <p:extLst>
      <p:ext uri="{BB962C8B-B14F-4D97-AF65-F5344CB8AC3E}">
        <p14:creationId xmlns:p14="http://schemas.microsoft.com/office/powerpoint/2010/main" val="7972985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285750" y="4763"/>
            <a:ext cx="8229600" cy="1239837"/>
          </a:xfrm>
        </p:spPr>
        <p:txBody>
          <a:bodyPr/>
          <a:lstStyle/>
          <a:p>
            <a:r>
              <a:rPr lang="tr-TR" sz="3600" dirty="0" smtClean="0">
                <a:latin typeface="Franklin Gothic Book" charset="0"/>
              </a:rPr>
              <a:t>DÖNÜŞÜMCÜ LİDERLİK </a:t>
            </a:r>
            <a:endParaRPr lang="tr-TR" sz="3600" dirty="0">
              <a:latin typeface="Franklin Gothic Book" charset="0"/>
            </a:endParaRPr>
          </a:p>
        </p:txBody>
      </p:sp>
      <p:sp>
        <p:nvSpPr>
          <p:cNvPr id="93187" name="Rectangle 3"/>
          <p:cNvSpPr>
            <a:spLocks noGrp="1" noChangeArrowheads="1"/>
          </p:cNvSpPr>
          <p:nvPr>
            <p:ph idx="1"/>
          </p:nvPr>
        </p:nvSpPr>
        <p:spPr>
          <a:xfrm>
            <a:off x="395288" y="1628775"/>
            <a:ext cx="8497887" cy="4497388"/>
          </a:xfrm>
        </p:spPr>
        <p:txBody>
          <a:bodyPr/>
          <a:lstStyle/>
          <a:p>
            <a:r>
              <a:rPr lang="tr-TR" sz="2800" dirty="0" err="1"/>
              <a:t>İlk</a:t>
            </a:r>
            <a:r>
              <a:rPr lang="tr-TR" sz="2800" dirty="0"/>
              <a:t> defa 1978 yılında </a:t>
            </a:r>
            <a:r>
              <a:rPr lang="tr-TR" sz="2800" dirty="0" err="1"/>
              <a:t>Mc</a:t>
            </a:r>
            <a:r>
              <a:rPr lang="tr-TR" sz="2800" dirty="0"/>
              <a:t> </a:t>
            </a:r>
            <a:r>
              <a:rPr lang="tr-TR" sz="2800" dirty="0" err="1"/>
              <a:t>Gregor</a:t>
            </a:r>
            <a:r>
              <a:rPr lang="tr-TR" sz="2800" dirty="0"/>
              <a:t> </a:t>
            </a:r>
            <a:r>
              <a:rPr lang="tr-TR" sz="2800" dirty="0" err="1"/>
              <a:t>Burns’ın</a:t>
            </a:r>
            <a:r>
              <a:rPr lang="tr-TR" sz="2800" dirty="0"/>
              <a:t> </a:t>
            </a:r>
            <a:r>
              <a:rPr lang="tr-TR" sz="2800" i="1" dirty="0"/>
              <a:t>Liderlik </a:t>
            </a:r>
            <a:r>
              <a:rPr lang="tr-TR" sz="2800" dirty="0" smtClean="0"/>
              <a:t>kitabında değinilen </a:t>
            </a:r>
            <a:r>
              <a:rPr lang="tr-TR" sz="2800" dirty="0" err="1" smtClean="0"/>
              <a:t>dönüşümcu</a:t>
            </a:r>
            <a:r>
              <a:rPr lang="tr-TR" sz="2800" dirty="0" smtClean="0"/>
              <a:t>̈ </a:t>
            </a:r>
            <a:r>
              <a:rPr lang="tr-TR" sz="2800" dirty="0"/>
              <a:t>liderlik kavramı </a:t>
            </a:r>
            <a:r>
              <a:rPr lang="tr-TR" sz="2800" dirty="0" smtClean="0"/>
              <a:t>daha </a:t>
            </a:r>
            <a:r>
              <a:rPr lang="tr-TR" sz="2800" dirty="0"/>
              <a:t>sonra Bernard </a:t>
            </a:r>
            <a:r>
              <a:rPr lang="tr-TR" sz="2800" dirty="0" err="1"/>
              <a:t>Bass</a:t>
            </a:r>
            <a:r>
              <a:rPr lang="tr-TR" sz="2800" dirty="0"/>
              <a:t> ve </a:t>
            </a:r>
            <a:r>
              <a:rPr lang="tr-TR" sz="2800" dirty="0" err="1"/>
              <a:t>arkadaşları</a:t>
            </a:r>
            <a:r>
              <a:rPr lang="tr-TR" sz="2800" dirty="0"/>
              <a:t> tarafından dö- </a:t>
            </a:r>
            <a:r>
              <a:rPr lang="tr-TR" sz="2800" dirty="0" err="1"/>
              <a:t>nüşümcu</a:t>
            </a:r>
            <a:r>
              <a:rPr lang="tr-TR" sz="2800" dirty="0"/>
              <a:t>̈ liderlik teorisi olarak </a:t>
            </a:r>
            <a:r>
              <a:rPr lang="tr-TR" sz="2800" dirty="0" err="1" smtClean="0"/>
              <a:t>geliştirilmiştir</a:t>
            </a:r>
            <a:r>
              <a:rPr lang="tr-TR" sz="2800" dirty="0" smtClean="0"/>
              <a:t>. </a:t>
            </a:r>
            <a:endParaRPr lang="tr-TR" sz="2800" dirty="0"/>
          </a:p>
          <a:p>
            <a:endParaRPr lang="tr-TR" sz="2800" dirty="0">
              <a:latin typeface="Perpetua" charset="0"/>
            </a:endParaRPr>
          </a:p>
          <a:p>
            <a:pPr marL="0" indent="0">
              <a:buNone/>
            </a:pPr>
            <a:endParaRPr lang="tr-TR" sz="2800" b="1" dirty="0">
              <a:latin typeface="Perpetua" charset="0"/>
            </a:endParaRPr>
          </a:p>
        </p:txBody>
      </p:sp>
    </p:spTree>
    <p:extLst>
      <p:ext uri="{BB962C8B-B14F-4D97-AF65-F5344CB8AC3E}">
        <p14:creationId xmlns:p14="http://schemas.microsoft.com/office/powerpoint/2010/main" val="3352111897"/>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Kaynaklar</a:t>
            </a:r>
            <a:endParaRPr lang="en-US" dirty="0"/>
          </a:p>
        </p:txBody>
      </p:sp>
      <p:sp>
        <p:nvSpPr>
          <p:cNvPr id="3" name="Content Placeholder 2"/>
          <p:cNvSpPr>
            <a:spLocks noGrp="1"/>
          </p:cNvSpPr>
          <p:nvPr>
            <p:ph idx="1"/>
          </p:nvPr>
        </p:nvSpPr>
        <p:spPr>
          <a:xfrm>
            <a:off x="457200" y="1600200"/>
            <a:ext cx="8229600" cy="5257800"/>
          </a:xfrm>
        </p:spPr>
        <p:txBody>
          <a:bodyPr>
            <a:normAutofit fontScale="32500" lnSpcReduction="20000"/>
          </a:bodyPr>
          <a:lstStyle/>
          <a:p>
            <a:pPr lvl="0"/>
            <a:r>
              <a:rPr lang="tr-TR" sz="3700" dirty="0"/>
              <a:t>KOÇEL, T., (2011). İŞLETME YÖNETİCİLİĞİ. 8. BASKI. BETA BASIM, İSTANBUL.</a:t>
            </a:r>
            <a:endParaRPr lang="en-US" sz="3700" dirty="0"/>
          </a:p>
          <a:p>
            <a:pPr lvl="0"/>
            <a:r>
              <a:rPr lang="tr-TR" sz="3700" dirty="0"/>
              <a:t>KREITNER, R. KINICKI, A.(2008) ORGANİZATİONAL BEHAVİOR, 9. BS., ARİZONA: MC GRAW HİLL,  S.467.</a:t>
            </a:r>
            <a:endParaRPr lang="en-US" sz="3700" dirty="0"/>
          </a:p>
          <a:p>
            <a:pPr lvl="0"/>
            <a:r>
              <a:rPr lang="tr-TR" sz="3700" dirty="0"/>
              <a:t>ARSLAN, Ş. (2013), DUYGUSAL ZEKA (DÖNÜŞÜMCÜ VE ETKİLEŞİMCİ LİDERLİK), EĞİTİM KİTABEVİ YAYINLARI, KONYA, 2013</a:t>
            </a:r>
            <a:endParaRPr lang="en-US" sz="3700" dirty="0"/>
          </a:p>
          <a:p>
            <a:pPr lvl="0"/>
            <a:r>
              <a:rPr lang="en-US" sz="3700" dirty="0"/>
              <a:t>D</a:t>
            </a:r>
            <a:r>
              <a:rPr lang="tr-TR" sz="3700" dirty="0"/>
              <a:t>AFT</a:t>
            </a:r>
            <a:r>
              <a:rPr lang="en-US" sz="3700" dirty="0"/>
              <a:t>, RICHARD </a:t>
            </a:r>
            <a:r>
              <a:rPr lang="tr-TR" sz="3700" dirty="0"/>
              <a:t>L. </a:t>
            </a:r>
            <a:r>
              <a:rPr lang="en-US" sz="3700" dirty="0"/>
              <a:t>LEADERSHIP THEORY AND PRACTICE, ORLANDO, DRYDEN PRESS,1999, S.</a:t>
            </a:r>
            <a:r>
              <a:rPr lang="tr-TR" sz="3700" dirty="0"/>
              <a:t>39</a:t>
            </a:r>
            <a:endParaRPr lang="en-US" sz="3700" dirty="0"/>
          </a:p>
          <a:p>
            <a:pPr lvl="0"/>
            <a:r>
              <a:rPr lang="en-US" sz="3700" dirty="0"/>
              <a:t>TEKİN Y.</a:t>
            </a:r>
            <a:r>
              <a:rPr lang="tr-TR" sz="3700" dirty="0"/>
              <a:t>,</a:t>
            </a:r>
            <a:r>
              <a:rPr lang="en-US" sz="3700" dirty="0"/>
              <a:t> EHTİYAR R. / JOURNAL OF YAŞAR UNIVERSITY 2011 24(6) 4007-4023 </a:t>
            </a:r>
            <a:r>
              <a:rPr lang="tr-TR" sz="3700" dirty="0"/>
              <a:t> BAŞARININ TEMEL AKTÖRLERİ: VİZYONER LİDERLER </a:t>
            </a:r>
            <a:endParaRPr lang="en-US" sz="3700" dirty="0"/>
          </a:p>
          <a:p>
            <a:pPr lvl="0"/>
            <a:r>
              <a:rPr lang="tr-TR" sz="3700" dirty="0"/>
              <a:t>AYKANAT, Z., KARAMANOĞLU MEHMETBEY ÜNİVERSİTESİ SOSYAL BİLİMLER ENSTİTÜSÜKARİZMATİK LİDERLİK VE ÖRGÜT KÜLTÜRÜ İLİŞKİSİ ÜZERİNE BİR UYGULAMA</a:t>
            </a:r>
            <a:endParaRPr lang="en-US" sz="3700" dirty="0"/>
          </a:p>
          <a:p>
            <a:pPr lvl="0"/>
            <a:r>
              <a:rPr lang="tr-TR" sz="3700" dirty="0"/>
              <a:t>KAYA, S. (2013), SAĞLIK KURUMLARINDA KALİTE YÖNETİMİ T.C. ANADOLU ÜNİVERSİTESİ YAYINI N: 2858, AÇIKÖĞRETİM FAKÜLTESİ YAYINI NO: 1821</a:t>
            </a:r>
            <a:endParaRPr lang="en-US" sz="3700" dirty="0"/>
          </a:p>
          <a:p>
            <a:pPr lvl="0"/>
            <a:r>
              <a:rPr lang="tr-TR" sz="3700" dirty="0"/>
              <a:t>ÇELİK, Y. (2013), SAĞLIK KURUMLARI YÖNETİMİ T.C. ANADOLU ÜNİVERSİTESİ YAYINI N: 2858, AÇIKÖĞRETİM FAKÜLTESİ YAYINI NO: 1818</a:t>
            </a:r>
            <a:endParaRPr lang="en-US" sz="3700" dirty="0"/>
          </a:p>
          <a:p>
            <a:pPr lvl="0"/>
            <a:r>
              <a:rPr lang="tr-TR" sz="3700" dirty="0"/>
              <a:t>SELEN DOGAN, ÖZGE DEMRAL KURUMLARIN BASARISINDA DUYGUSAL ZEKANIN ROLÜ VE ÖNEMİ </a:t>
            </a:r>
            <a:r>
              <a:rPr lang="tr-TR" sz="3700" i="1" dirty="0"/>
              <a:t>YÖNETİM VE EKONOMİ</a:t>
            </a:r>
            <a:r>
              <a:rPr lang="tr-TR" sz="3700" dirty="0"/>
              <a:t> </a:t>
            </a:r>
            <a:r>
              <a:rPr lang="tr-TR" sz="3700" i="1" dirty="0"/>
              <a:t>YIL:2007 CİLT:14 SAYI:1 CELAL BAYAR ÜNİVERSİTESİ ..B.F. MANSA</a:t>
            </a:r>
            <a:endParaRPr lang="en-US" sz="3700" dirty="0"/>
          </a:p>
          <a:p>
            <a:pPr lvl="0"/>
            <a:r>
              <a:rPr lang="tr-TR" sz="3700" dirty="0"/>
              <a:t>MERYEM ÖZDEMİR EĞİTİM FAKÜLTESİ ÖĞRENCİLERİNİN DUYGUSAL ZEKALARI İLE YAŞAM DOYUMLARININ İNCELENMESİ YÜKSEK LİSANS TEZİ  T.C.  ATATÜRK ÜNİVERSİTESİ EĞİTİM BİLİMLERİ       ENSTİTÜSÜ  İLKÖĞRETİM ANA BİLİM DALI SINIF ÖĞRETMENLİĞİ BİLİM DALI  ERZURUM OCAK, 2015 </a:t>
            </a:r>
            <a:endParaRPr lang="en-US" sz="3700" dirty="0"/>
          </a:p>
          <a:p>
            <a:pPr lvl="0"/>
            <a:r>
              <a:rPr lang="tr-TR" sz="3700" dirty="0"/>
              <a:t>CAN H., 1999, ORGANİZASYON VE YÖNETİM, SİYASAL KİTAP EVİ, ANKARA</a:t>
            </a:r>
            <a:endParaRPr lang="en-US" sz="3700" dirty="0"/>
          </a:p>
          <a:p>
            <a:pPr lvl="0"/>
            <a:r>
              <a:rPr lang="tr-TR" sz="3700" dirty="0"/>
              <a:t>TÜRKMEN, İ., 2001,YÖNETİCİLER İÇİN İLETİŞİM MODELİ, MPM BASIM EVİ, ANKARA</a:t>
            </a:r>
            <a:endParaRPr lang="en-US" sz="3700" dirty="0"/>
          </a:p>
          <a:p>
            <a:pPr lvl="0"/>
            <a:r>
              <a:rPr lang="tr-TR" sz="3700" dirty="0"/>
              <a:t>TENGİLİMOĞLU, D. VE ÖZTÜRK, Y. 2004, İŞLETMELERDE HALKLA İLİŞKİLER, ANKARA:SEÇKİN YAYINCILIK. </a:t>
            </a:r>
            <a:endParaRPr lang="en-US" sz="3700" dirty="0"/>
          </a:p>
          <a:p>
            <a:pPr lvl="0"/>
            <a:r>
              <a:rPr lang="tr-TR" sz="3700" dirty="0"/>
              <a:t>BİTER, A. 2007, İŞLETMELERDE İLETİŞİMİN İŞLETME VERİMLİLİĞİNE ETKİLERİ KAHRAMANMARAŞ SÜTÇÜ İMAM ÜNİVERSİTESİ SOSYAL BİLİMLER ENSTİTÜSÜ İŞLETME ANABİLİM DALI YÜKSEK LİSANS </a:t>
            </a:r>
            <a:r>
              <a:rPr lang="tr-TR" sz="3700" dirty="0" smtClean="0"/>
              <a:t>PROJESİ</a:t>
            </a:r>
          </a:p>
          <a:p>
            <a:r>
              <a:rPr lang="tr-TR" sz="3700" dirty="0"/>
              <a:t>Mahmut AKBOLAT, </a:t>
            </a:r>
            <a:r>
              <a:rPr lang="tr-TR" sz="3700" dirty="0" err="1"/>
              <a:t>Oğuz</a:t>
            </a:r>
            <a:r>
              <a:rPr lang="tr-TR" sz="3700" dirty="0"/>
              <a:t> IŞIK, Ali YILMAZ (2013) </a:t>
            </a:r>
            <a:r>
              <a:rPr lang="de-DE" sz="3700" dirty="0"/>
              <a:t>DÖNÜŞÜMCÜ LİDERLİK DAVRANIŞININ MOTİVASYON VE DUYGUSAL BAĞLILIĞA ETKİSİ </a:t>
            </a:r>
            <a:r>
              <a:rPr lang="tr-TR" sz="3700" dirty="0"/>
              <a:t>Uluslararası </a:t>
            </a:r>
            <a:r>
              <a:rPr lang="tr-TR" sz="3700" dirty="0" err="1"/>
              <a:t>İktisadi</a:t>
            </a:r>
            <a:r>
              <a:rPr lang="tr-TR" sz="3700" dirty="0"/>
              <a:t> ve </a:t>
            </a:r>
            <a:r>
              <a:rPr lang="tr-TR" sz="3700" dirty="0" err="1"/>
              <a:t>İdari</a:t>
            </a:r>
            <a:r>
              <a:rPr lang="tr-TR" sz="3700" dirty="0"/>
              <a:t> </a:t>
            </a:r>
            <a:r>
              <a:rPr lang="tr-TR" sz="3700" dirty="0" err="1"/>
              <a:t>İncelemeler</a:t>
            </a:r>
            <a:r>
              <a:rPr lang="tr-TR" sz="3700" dirty="0"/>
              <a:t> </a:t>
            </a:r>
            <a:r>
              <a:rPr lang="tr-TR" sz="3700"/>
              <a:t>Dergisi </a:t>
            </a:r>
            <a:r>
              <a:rPr lang="tr-TR" sz="3700" smtClean="0"/>
              <a:t> </a:t>
            </a:r>
            <a:r>
              <a:rPr lang="en-US" sz="3700" i="1" smtClean="0"/>
              <a:t>Year</a:t>
            </a:r>
            <a:r>
              <a:rPr lang="en-US" sz="3700" i="1" dirty="0"/>
              <a:t>:6 Number 11, </a:t>
            </a:r>
            <a:r>
              <a:rPr lang="en-US" sz="3700" i="1" dirty="0" smtClean="0"/>
              <a:t>Summer</a:t>
            </a:r>
          </a:p>
          <a:p>
            <a:r>
              <a:rPr lang="tr-TR" sz="3700" dirty="0"/>
              <a:t>Şeyda Seren </a:t>
            </a:r>
            <a:r>
              <a:rPr lang="tr-TR" sz="3700" dirty="0" err="1"/>
              <a:t>İntepeler</a:t>
            </a:r>
            <a:r>
              <a:rPr lang="tr-TR" sz="3700" dirty="0"/>
              <a:t>, Veysel </a:t>
            </a:r>
            <a:r>
              <a:rPr lang="tr-TR" sz="3700" dirty="0" err="1"/>
              <a:t>Karani</a:t>
            </a:r>
            <a:r>
              <a:rPr lang="tr-TR" sz="3700" dirty="0"/>
              <a:t> </a:t>
            </a:r>
            <a:r>
              <a:rPr lang="tr-TR" sz="3700" dirty="0" err="1"/>
              <a:t>Barıs</a:t>
            </a:r>
            <a:r>
              <a:rPr lang="tr-TR" sz="3700" dirty="0"/>
              <a:t>̧ </a:t>
            </a:r>
            <a:r>
              <a:rPr lang="tr-TR" sz="3700" dirty="0" err="1" smtClean="0"/>
              <a:t>Dönüşümcu</a:t>
            </a:r>
            <a:r>
              <a:rPr lang="tr-TR" sz="3700" dirty="0" smtClean="0"/>
              <a:t>̈ </a:t>
            </a:r>
            <a:r>
              <a:rPr lang="tr-TR" sz="3700" dirty="0"/>
              <a:t>ve </a:t>
            </a:r>
            <a:r>
              <a:rPr lang="tr-TR" sz="3700" dirty="0" err="1"/>
              <a:t>Etkileşimci</a:t>
            </a:r>
            <a:r>
              <a:rPr lang="tr-TR" sz="3700" dirty="0"/>
              <a:t> Lider- </a:t>
            </a:r>
            <a:r>
              <a:rPr lang="tr-TR" sz="3700" dirty="0" err="1"/>
              <a:t>İzleyen</a:t>
            </a:r>
            <a:r>
              <a:rPr lang="tr-TR" sz="3700" dirty="0"/>
              <a:t> </a:t>
            </a:r>
            <a:r>
              <a:rPr lang="tr-TR" sz="3700" dirty="0" err="1"/>
              <a:t>İlişkilerinin</a:t>
            </a:r>
            <a:r>
              <a:rPr lang="tr-TR" sz="3700" dirty="0"/>
              <a:t> </a:t>
            </a:r>
            <a:r>
              <a:rPr lang="tr-TR" sz="3700" dirty="0" err="1"/>
              <a:t>Hemşirelik</a:t>
            </a:r>
            <a:r>
              <a:rPr lang="tr-TR" sz="3700" dirty="0"/>
              <a:t> ve </a:t>
            </a:r>
            <a:r>
              <a:rPr lang="tr-TR" sz="3700" dirty="0" err="1"/>
              <a:t>Sağlık</a:t>
            </a:r>
            <a:r>
              <a:rPr lang="tr-TR" sz="3700" dirty="0"/>
              <a:t> Hizmetlerine Etkisi  ACU </a:t>
            </a:r>
            <a:r>
              <a:rPr lang="tr-TR" sz="3700" dirty="0" err="1"/>
              <a:t>Sağlık</a:t>
            </a:r>
            <a:r>
              <a:rPr lang="tr-TR" sz="3700" dirty="0"/>
              <a:t> Bil </a:t>
            </a:r>
            <a:r>
              <a:rPr lang="tr-TR" sz="3700" dirty="0" err="1"/>
              <a:t>Derg</a:t>
            </a:r>
            <a:r>
              <a:rPr lang="tr-TR" sz="3700" dirty="0"/>
              <a:t> 2018; 9(2):97-104 </a:t>
            </a:r>
          </a:p>
          <a:p>
            <a:endParaRPr lang="en-US" dirty="0"/>
          </a:p>
          <a:p>
            <a:pPr lvl="0"/>
            <a:endParaRPr lang="en-US" dirty="0"/>
          </a:p>
          <a:p>
            <a:endParaRPr lang="en-US" dirty="0"/>
          </a:p>
        </p:txBody>
      </p:sp>
    </p:spTree>
    <p:extLst>
      <p:ext uri="{BB962C8B-B14F-4D97-AF65-F5344CB8AC3E}">
        <p14:creationId xmlns:p14="http://schemas.microsoft.com/office/powerpoint/2010/main" val="2133355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Dönüşümcü</a:t>
            </a:r>
            <a:r>
              <a:rPr lang="en-US" dirty="0" smtClean="0"/>
              <a:t> </a:t>
            </a:r>
            <a:r>
              <a:rPr lang="en-US" dirty="0" err="1" smtClean="0"/>
              <a:t>liderler</a:t>
            </a:r>
            <a:endParaRPr lang="en-US" dirty="0"/>
          </a:p>
        </p:txBody>
      </p:sp>
      <p:sp>
        <p:nvSpPr>
          <p:cNvPr id="3" name="Content Placeholder 2"/>
          <p:cNvSpPr>
            <a:spLocks noGrp="1"/>
          </p:cNvSpPr>
          <p:nvPr>
            <p:ph idx="1"/>
          </p:nvPr>
        </p:nvSpPr>
        <p:spPr/>
        <p:txBody>
          <a:bodyPr/>
          <a:lstStyle/>
          <a:p>
            <a:r>
              <a:rPr lang="tr-TR" dirty="0" smtClean="0">
                <a:latin typeface="Constantia" charset="0"/>
              </a:rPr>
              <a:t>Dönüşümcü liderlerin izleyicileri </a:t>
            </a:r>
            <a:r>
              <a:rPr lang="tr-TR" dirty="0">
                <a:latin typeface="Constantia" charset="0"/>
              </a:rPr>
              <a:t>üzerinde </a:t>
            </a:r>
            <a:r>
              <a:rPr lang="tr-TR" dirty="0" smtClean="0">
                <a:latin typeface="Constantia" charset="0"/>
              </a:rPr>
              <a:t>önemli </a:t>
            </a:r>
            <a:r>
              <a:rPr lang="tr-TR" dirty="0" smtClean="0">
                <a:latin typeface="Constantia" charset="0"/>
              </a:rPr>
              <a:t>etkileri </a:t>
            </a:r>
            <a:r>
              <a:rPr lang="tr-TR" dirty="0">
                <a:latin typeface="Constantia" charset="0"/>
              </a:rPr>
              <a:t>vardır, izleyicilerin kişisel amaçlarıyla örgütsel amaçları </a:t>
            </a:r>
            <a:r>
              <a:rPr lang="tr-TR" dirty="0" err="1">
                <a:latin typeface="Constantia" charset="0"/>
              </a:rPr>
              <a:t>bağdaşlaştırır</a:t>
            </a:r>
            <a:r>
              <a:rPr lang="tr-TR" dirty="0">
                <a:latin typeface="Constantia" charset="0"/>
              </a:rPr>
              <a:t>.</a:t>
            </a:r>
          </a:p>
          <a:p>
            <a:endParaRPr lang="en-US" dirty="0"/>
          </a:p>
        </p:txBody>
      </p:sp>
    </p:spTree>
    <p:extLst>
      <p:ext uri="{BB962C8B-B14F-4D97-AF65-F5344CB8AC3E}">
        <p14:creationId xmlns:p14="http://schemas.microsoft.com/office/powerpoint/2010/main" val="11724885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Dönüşümcü</a:t>
            </a:r>
            <a:r>
              <a:rPr lang="en-US" dirty="0" smtClean="0"/>
              <a:t> </a:t>
            </a:r>
            <a:r>
              <a:rPr lang="en-US" dirty="0" err="1" smtClean="0"/>
              <a:t>Liderler</a:t>
            </a:r>
            <a:endParaRPr lang="en-US" dirty="0"/>
          </a:p>
        </p:txBody>
      </p:sp>
      <p:sp>
        <p:nvSpPr>
          <p:cNvPr id="3" name="Content Placeholder 2"/>
          <p:cNvSpPr>
            <a:spLocks noGrp="1"/>
          </p:cNvSpPr>
          <p:nvPr>
            <p:ph idx="1"/>
          </p:nvPr>
        </p:nvSpPr>
        <p:spPr/>
        <p:txBody>
          <a:bodyPr/>
          <a:lstStyle/>
          <a:p>
            <a:r>
              <a:rPr lang="tr-TR" dirty="0"/>
              <a:t>Sorumluluk alma, </a:t>
            </a:r>
            <a:r>
              <a:rPr lang="tr-TR" dirty="0" err="1"/>
              <a:t>doğruluk</a:t>
            </a:r>
            <a:r>
              <a:rPr lang="tr-TR" dirty="0"/>
              <a:t>, </a:t>
            </a:r>
            <a:r>
              <a:rPr lang="tr-TR" dirty="0" err="1"/>
              <a:t>bağlılık</a:t>
            </a:r>
            <a:r>
              <a:rPr lang="tr-TR" dirty="0"/>
              <a:t> gibi </a:t>
            </a:r>
            <a:r>
              <a:rPr lang="tr-TR" dirty="0" smtClean="0"/>
              <a:t>özellikleri bulunur, </a:t>
            </a:r>
            <a:r>
              <a:rPr lang="tr-TR" dirty="0"/>
              <a:t>izleyenlerin </a:t>
            </a:r>
            <a:r>
              <a:rPr lang="tr-TR" dirty="0" err="1"/>
              <a:t>değer</a:t>
            </a:r>
            <a:r>
              <a:rPr lang="tr-TR" dirty="0"/>
              <a:t> yargılarına hitap </a:t>
            </a:r>
            <a:r>
              <a:rPr lang="tr-TR" dirty="0" smtClean="0"/>
              <a:t>eder </a:t>
            </a:r>
            <a:r>
              <a:rPr lang="tr-TR" dirty="0"/>
              <a:t>ve onlar arasındaki iş </a:t>
            </a:r>
            <a:r>
              <a:rPr lang="tr-TR" dirty="0" err="1"/>
              <a:t>birliği</a:t>
            </a:r>
            <a:r>
              <a:rPr lang="tr-TR" dirty="0"/>
              <a:t> ve takım ruhunu </a:t>
            </a:r>
            <a:r>
              <a:rPr lang="tr-TR" dirty="0" smtClean="0"/>
              <a:t>arttırırlar. </a:t>
            </a:r>
            <a:endParaRPr lang="tr-TR" dirty="0"/>
          </a:p>
          <a:p>
            <a:endParaRPr lang="en-US" dirty="0"/>
          </a:p>
        </p:txBody>
      </p:sp>
    </p:spTree>
    <p:extLst>
      <p:ext uri="{BB962C8B-B14F-4D97-AF65-F5344CB8AC3E}">
        <p14:creationId xmlns:p14="http://schemas.microsoft.com/office/powerpoint/2010/main" val="7989865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tr-TR" dirty="0"/>
              <a:t>Lider-izleyen </a:t>
            </a:r>
            <a:r>
              <a:rPr lang="tr-TR" dirty="0" err="1"/>
              <a:t>etkileşiminde</a:t>
            </a:r>
            <a:r>
              <a:rPr lang="tr-TR" dirty="0"/>
              <a:t>, </a:t>
            </a:r>
            <a:r>
              <a:rPr lang="tr-TR" dirty="0" err="1"/>
              <a:t>dönüşümcu</a:t>
            </a:r>
            <a:r>
              <a:rPr lang="tr-TR" dirty="0"/>
              <a:t>̈ </a:t>
            </a:r>
            <a:r>
              <a:rPr lang="tr-TR" dirty="0" smtClean="0"/>
              <a:t>liderlik </a:t>
            </a:r>
            <a:r>
              <a:rPr lang="tr-TR" dirty="0" err="1" smtClean="0"/>
              <a:t>dört</a:t>
            </a:r>
            <a:r>
              <a:rPr lang="tr-TR" dirty="0" smtClean="0"/>
              <a:t> </a:t>
            </a:r>
            <a:r>
              <a:rPr lang="tr-TR" dirty="0"/>
              <a:t>farklı </a:t>
            </a:r>
            <a:r>
              <a:rPr lang="tr-TR" dirty="0" err="1"/>
              <a:t>bileşen</a:t>
            </a:r>
            <a:r>
              <a:rPr lang="tr-TR" dirty="0"/>
              <a:t> </a:t>
            </a:r>
            <a:r>
              <a:rPr lang="tr-TR" dirty="0" smtClean="0"/>
              <a:t>açısından incelenmektedir: </a:t>
            </a:r>
            <a:endParaRPr lang="tr-TR" dirty="0"/>
          </a:p>
          <a:p>
            <a:endParaRPr lang="en-US" dirty="0"/>
          </a:p>
        </p:txBody>
      </p:sp>
    </p:spTree>
    <p:extLst>
      <p:ext uri="{BB962C8B-B14F-4D97-AF65-F5344CB8AC3E}">
        <p14:creationId xmlns:p14="http://schemas.microsoft.com/office/powerpoint/2010/main" val="11626249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tr-TR" b="1" i="1" dirty="0" smtClean="0"/>
              <a:t>Karizma</a:t>
            </a:r>
            <a:r>
              <a:rPr lang="tr-TR" b="1" i="1" dirty="0"/>
              <a:t> </a:t>
            </a:r>
            <a:r>
              <a:rPr lang="tr-TR" b="1" i="1" dirty="0" smtClean="0"/>
              <a:t>ya da ideal etki: </a:t>
            </a:r>
            <a:r>
              <a:rPr lang="tr-TR" dirty="0" smtClean="0"/>
              <a:t>Lider izleyenleri ile </a:t>
            </a:r>
            <a:r>
              <a:rPr lang="tr-TR" dirty="0"/>
              <a:t>bir vizyon ve misyonun anlamını </a:t>
            </a:r>
            <a:r>
              <a:rPr lang="tr-TR" dirty="0" err="1"/>
              <a:t>paylaşır</a:t>
            </a:r>
            <a:r>
              <a:rPr lang="tr-TR" dirty="0"/>
              <a:t>; </a:t>
            </a:r>
            <a:r>
              <a:rPr lang="tr-TR" dirty="0" smtClean="0"/>
              <a:t>izleyenlerin </a:t>
            </a:r>
            <a:r>
              <a:rPr lang="tr-TR" dirty="0"/>
              <a:t>sorunlarını </a:t>
            </a:r>
            <a:r>
              <a:rPr lang="tr-TR" dirty="0" err="1"/>
              <a:t>çözme</a:t>
            </a:r>
            <a:r>
              <a:rPr lang="tr-TR" dirty="0"/>
              <a:t> tarzı ile ilgili olarak, kritik sorunlar </a:t>
            </a:r>
            <a:r>
              <a:rPr lang="tr-TR" dirty="0" err="1"/>
              <a:t>için</a:t>
            </a:r>
            <a:r>
              <a:rPr lang="tr-TR" dirty="0"/>
              <a:t> </a:t>
            </a:r>
            <a:r>
              <a:rPr lang="tr-TR" dirty="0" err="1" smtClean="0"/>
              <a:t>yenilikçi</a:t>
            </a:r>
            <a:r>
              <a:rPr lang="tr-TR" dirty="0" smtClean="0"/>
              <a:t> </a:t>
            </a:r>
            <a:r>
              <a:rPr lang="tr-TR" dirty="0" err="1"/>
              <a:t>çözümler</a:t>
            </a:r>
            <a:r>
              <a:rPr lang="tr-TR" dirty="0"/>
              <a:t> </a:t>
            </a:r>
            <a:r>
              <a:rPr lang="tr-TR" dirty="0" err="1"/>
              <a:t>önerir</a:t>
            </a:r>
            <a:r>
              <a:rPr lang="tr-TR" dirty="0"/>
              <a:t>. </a:t>
            </a:r>
            <a:r>
              <a:rPr lang="tr-TR" dirty="0" err="1"/>
              <a:t>M</a:t>
            </a:r>
            <a:r>
              <a:rPr lang="tr-TR" dirty="0" err="1" smtClean="0"/>
              <a:t>üzakere</a:t>
            </a:r>
            <a:r>
              <a:rPr lang="tr-TR" dirty="0" smtClean="0"/>
              <a:t> </a:t>
            </a:r>
            <a:r>
              <a:rPr lang="tr-TR" dirty="0"/>
              <a:t>ve ikna </a:t>
            </a:r>
            <a:r>
              <a:rPr lang="tr-TR" dirty="0" err="1"/>
              <a:t>yeteneği</a:t>
            </a:r>
            <a:r>
              <a:rPr lang="tr-TR" dirty="0"/>
              <a:t> ile teknik </a:t>
            </a:r>
            <a:r>
              <a:rPr lang="tr-TR" dirty="0" err="1"/>
              <a:t>uzmanlığa</a:t>
            </a:r>
            <a:r>
              <a:rPr lang="tr-TR" dirty="0"/>
              <a:t> sahiptir. </a:t>
            </a:r>
          </a:p>
          <a:p>
            <a:endParaRPr lang="en-US" dirty="0"/>
          </a:p>
        </p:txBody>
      </p:sp>
    </p:spTree>
    <p:extLst>
      <p:ext uri="{BB962C8B-B14F-4D97-AF65-F5344CB8AC3E}">
        <p14:creationId xmlns:p14="http://schemas.microsoft.com/office/powerpoint/2010/main" val="25340561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tr-TR" b="1" i="1" dirty="0"/>
              <a:t>İlham verici Motivasyon: </a:t>
            </a:r>
            <a:r>
              <a:rPr lang="tr-TR" dirty="0"/>
              <a:t>Lider </a:t>
            </a:r>
            <a:r>
              <a:rPr lang="tr-TR" dirty="0" smtClean="0"/>
              <a:t>izleyenlerinin </a:t>
            </a:r>
            <a:r>
              <a:rPr lang="tr-TR" dirty="0"/>
              <a:t>iyimserlik ve </a:t>
            </a:r>
            <a:r>
              <a:rPr lang="tr-TR" dirty="0" err="1"/>
              <a:t>coşkusunu</a:t>
            </a:r>
            <a:r>
              <a:rPr lang="tr-TR" dirty="0"/>
              <a:t> artırır. </a:t>
            </a:r>
            <a:r>
              <a:rPr lang="tr-TR" dirty="0" smtClean="0"/>
              <a:t>İzleyenlerini enerji ve cesaret verici konuşmalarla destekler</a:t>
            </a:r>
            <a:endParaRPr lang="tr-TR" dirty="0"/>
          </a:p>
          <a:p>
            <a:endParaRPr lang="en-US" dirty="0"/>
          </a:p>
        </p:txBody>
      </p:sp>
    </p:spTree>
    <p:extLst>
      <p:ext uri="{BB962C8B-B14F-4D97-AF65-F5344CB8AC3E}">
        <p14:creationId xmlns:p14="http://schemas.microsoft.com/office/powerpoint/2010/main" val="33852229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tr-TR" b="1" i="1" dirty="0" err="1"/>
              <a:t>Entelektüel</a:t>
            </a:r>
            <a:r>
              <a:rPr lang="tr-TR" b="1" i="1" dirty="0"/>
              <a:t> Uyarım</a:t>
            </a:r>
            <a:r>
              <a:rPr lang="tr-TR" i="1" dirty="0"/>
              <a:t>: </a:t>
            </a:r>
            <a:r>
              <a:rPr lang="tr-TR" dirty="0" smtClean="0"/>
              <a:t>Astlarının </a:t>
            </a:r>
            <a:r>
              <a:rPr lang="tr-TR" dirty="0" err="1" smtClean="0"/>
              <a:t>yaratıcılığını</a:t>
            </a:r>
            <a:r>
              <a:rPr lang="tr-TR" dirty="0" smtClean="0"/>
              <a:t> </a:t>
            </a:r>
            <a:r>
              <a:rPr lang="tr-TR" dirty="0" err="1"/>
              <a:t>geliştirmeye</a:t>
            </a:r>
            <a:r>
              <a:rPr lang="tr-TR" dirty="0"/>
              <a:t> </a:t>
            </a:r>
            <a:r>
              <a:rPr lang="tr-TR" dirty="0" err="1"/>
              <a:t>yönelik</a:t>
            </a:r>
            <a:r>
              <a:rPr lang="tr-TR" dirty="0"/>
              <a:t> olarak gerekli ortamı </a:t>
            </a:r>
            <a:r>
              <a:rPr lang="tr-TR" dirty="0" err="1"/>
              <a:t>sağlar</a:t>
            </a:r>
            <a:r>
              <a:rPr lang="tr-TR" dirty="0"/>
              <a:t> ve onları </a:t>
            </a:r>
            <a:r>
              <a:rPr lang="tr-TR" dirty="0" err="1"/>
              <a:t>teşvik</a:t>
            </a:r>
            <a:r>
              <a:rPr lang="tr-TR" dirty="0"/>
              <a:t> eder. </a:t>
            </a:r>
            <a:r>
              <a:rPr lang="tr-TR" dirty="0" smtClean="0"/>
              <a:t>İzleyenlerini yeni </a:t>
            </a:r>
            <a:r>
              <a:rPr lang="tr-TR" dirty="0" err="1"/>
              <a:t>yaklaşımlar</a:t>
            </a:r>
            <a:r>
              <a:rPr lang="tr-TR" dirty="0"/>
              <a:t> </a:t>
            </a:r>
            <a:r>
              <a:rPr lang="tr-TR" dirty="0" err="1"/>
              <a:t>için</a:t>
            </a:r>
            <a:r>
              <a:rPr lang="tr-TR" dirty="0"/>
              <a:t> </a:t>
            </a:r>
            <a:r>
              <a:rPr lang="tr-TR" dirty="0" err="1"/>
              <a:t>teşvik</a:t>
            </a:r>
            <a:r>
              <a:rPr lang="tr-TR" dirty="0"/>
              <a:t> eder. </a:t>
            </a:r>
            <a:r>
              <a:rPr lang="tr-TR" dirty="0" smtClean="0"/>
              <a:t>İzleyenlerini sorunları </a:t>
            </a:r>
            <a:r>
              <a:rPr lang="tr-TR" dirty="0"/>
              <a:t>yeni ve </a:t>
            </a:r>
            <a:r>
              <a:rPr lang="tr-TR" dirty="0" err="1"/>
              <a:t>değişik</a:t>
            </a:r>
            <a:r>
              <a:rPr lang="tr-TR" dirty="0"/>
              <a:t> </a:t>
            </a:r>
            <a:r>
              <a:rPr lang="tr-TR" dirty="0" err="1"/>
              <a:t>yöntemlerle</a:t>
            </a:r>
            <a:r>
              <a:rPr lang="tr-TR" dirty="0"/>
              <a:t> </a:t>
            </a:r>
            <a:r>
              <a:rPr lang="tr-TR" dirty="0" err="1"/>
              <a:t>çözmelerini</a:t>
            </a:r>
            <a:r>
              <a:rPr lang="tr-TR" dirty="0"/>
              <a:t> </a:t>
            </a:r>
            <a:r>
              <a:rPr lang="tr-TR" dirty="0" err="1"/>
              <a:t>sağlar</a:t>
            </a:r>
            <a:r>
              <a:rPr lang="tr-TR" dirty="0"/>
              <a:t>. </a:t>
            </a:r>
          </a:p>
          <a:p>
            <a:endParaRPr lang="en-US" dirty="0"/>
          </a:p>
        </p:txBody>
      </p:sp>
    </p:spTree>
    <p:extLst>
      <p:ext uri="{BB962C8B-B14F-4D97-AF65-F5344CB8AC3E}">
        <p14:creationId xmlns:p14="http://schemas.microsoft.com/office/powerpoint/2010/main" val="1800486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tr-TR" b="1" i="1" dirty="0" err="1"/>
              <a:t>Bireyselleştirilmis</a:t>
            </a:r>
            <a:r>
              <a:rPr lang="tr-TR" b="1" i="1" dirty="0"/>
              <a:t>̧ </a:t>
            </a:r>
            <a:r>
              <a:rPr lang="tr-TR" i="1" dirty="0" err="1"/>
              <a:t>İlgi</a:t>
            </a:r>
            <a:r>
              <a:rPr lang="tr-TR" i="1" dirty="0"/>
              <a:t>: </a:t>
            </a:r>
            <a:r>
              <a:rPr lang="tr-TR" dirty="0"/>
              <a:t>Lider </a:t>
            </a:r>
            <a:r>
              <a:rPr lang="tr-TR" dirty="0" smtClean="0"/>
              <a:t>izleyenlerinin bireysel gereksinimlerine </a:t>
            </a:r>
            <a:r>
              <a:rPr lang="tr-TR" dirty="0" err="1" smtClean="0"/>
              <a:t>özel</a:t>
            </a:r>
            <a:r>
              <a:rPr lang="tr-TR" dirty="0" smtClean="0"/>
              <a:t> </a:t>
            </a:r>
            <a:r>
              <a:rPr lang="tr-TR" dirty="0" err="1"/>
              <a:t>önem</a:t>
            </a:r>
            <a:r>
              <a:rPr lang="tr-TR" dirty="0"/>
              <a:t> verir ve her birinin kendisini </a:t>
            </a:r>
            <a:r>
              <a:rPr lang="tr-TR" dirty="0" err="1"/>
              <a:t>değerli</a:t>
            </a:r>
            <a:r>
              <a:rPr lang="tr-TR" dirty="0"/>
              <a:t> ve </a:t>
            </a:r>
            <a:r>
              <a:rPr lang="tr-TR" dirty="0" err="1"/>
              <a:t>önemli</a:t>
            </a:r>
            <a:r>
              <a:rPr lang="tr-TR" dirty="0"/>
              <a:t> hissetmesini </a:t>
            </a:r>
            <a:r>
              <a:rPr lang="tr-TR" dirty="0" err="1"/>
              <a:t>sağlar</a:t>
            </a:r>
            <a:r>
              <a:rPr lang="tr-TR" dirty="0"/>
              <a:t>. Lider </a:t>
            </a:r>
            <a:r>
              <a:rPr lang="tr-TR" dirty="0" smtClean="0"/>
              <a:t>izleyenlerinin </a:t>
            </a:r>
            <a:r>
              <a:rPr lang="tr-TR" dirty="0" err="1"/>
              <a:t>kişisel</a:t>
            </a:r>
            <a:r>
              <a:rPr lang="tr-TR" dirty="0"/>
              <a:t> </a:t>
            </a:r>
            <a:r>
              <a:rPr lang="tr-TR" dirty="0" err="1"/>
              <a:t>gelişimi</a:t>
            </a:r>
            <a:r>
              <a:rPr lang="tr-TR" dirty="0"/>
              <a:t> </a:t>
            </a:r>
            <a:r>
              <a:rPr lang="tr-TR" dirty="0" err="1"/>
              <a:t>için</a:t>
            </a:r>
            <a:r>
              <a:rPr lang="tr-TR" dirty="0"/>
              <a:t> her birine </a:t>
            </a:r>
            <a:r>
              <a:rPr lang="tr-TR" dirty="0" err="1"/>
              <a:t>koçluk</a:t>
            </a:r>
            <a:r>
              <a:rPr lang="tr-TR" dirty="0"/>
              <a:t> yapar ve </a:t>
            </a:r>
            <a:r>
              <a:rPr lang="tr-TR" dirty="0" err="1"/>
              <a:t>önerilerde</a:t>
            </a:r>
            <a:r>
              <a:rPr lang="tr-TR" dirty="0"/>
              <a:t> bulunur. </a:t>
            </a:r>
          </a:p>
          <a:p>
            <a:endParaRPr lang="en-US" dirty="0"/>
          </a:p>
        </p:txBody>
      </p:sp>
    </p:spTree>
    <p:extLst>
      <p:ext uri="{BB962C8B-B14F-4D97-AF65-F5344CB8AC3E}">
        <p14:creationId xmlns:p14="http://schemas.microsoft.com/office/powerpoint/2010/main" val="1136408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tr-TR" dirty="0" err="1"/>
              <a:t>D</a:t>
            </a:r>
            <a:r>
              <a:rPr lang="tr-TR" dirty="0" err="1" smtClean="0"/>
              <a:t>önüşümcu</a:t>
            </a:r>
            <a:r>
              <a:rPr lang="tr-TR" dirty="0" smtClean="0"/>
              <a:t>̈ </a:t>
            </a:r>
            <a:r>
              <a:rPr lang="tr-TR" dirty="0"/>
              <a:t>lider, </a:t>
            </a:r>
            <a:r>
              <a:rPr lang="tr-TR" dirty="0" smtClean="0"/>
              <a:t>izleyenlerini anlayan</a:t>
            </a:r>
            <a:r>
              <a:rPr lang="tr-TR" dirty="0"/>
              <a:t>, onları </a:t>
            </a:r>
            <a:r>
              <a:rPr lang="tr-TR" dirty="0" err="1"/>
              <a:t>önemseyen</a:t>
            </a:r>
            <a:r>
              <a:rPr lang="tr-TR" dirty="0"/>
              <a:t>, </a:t>
            </a:r>
            <a:r>
              <a:rPr lang="tr-TR" dirty="0" err="1"/>
              <a:t>örgütün</a:t>
            </a:r>
            <a:r>
              <a:rPr lang="tr-TR" dirty="0"/>
              <a:t> </a:t>
            </a:r>
            <a:r>
              <a:rPr lang="tr-TR" dirty="0" err="1"/>
              <a:t>dıs</a:t>
            </a:r>
            <a:r>
              <a:rPr lang="tr-TR" dirty="0"/>
              <a:t>̧ ve </a:t>
            </a:r>
            <a:r>
              <a:rPr lang="tr-TR" dirty="0" err="1"/>
              <a:t>ic</a:t>
            </a:r>
            <a:r>
              <a:rPr lang="tr-TR" dirty="0"/>
              <a:t>̧ </a:t>
            </a:r>
            <a:r>
              <a:rPr lang="tr-TR" dirty="0" err="1"/>
              <a:t>çevresindeki</a:t>
            </a:r>
            <a:r>
              <a:rPr lang="tr-TR" dirty="0"/>
              <a:t> </a:t>
            </a:r>
            <a:r>
              <a:rPr lang="tr-TR" dirty="0" err="1"/>
              <a:t>değişimleri</a:t>
            </a:r>
            <a:r>
              <a:rPr lang="tr-TR" dirty="0"/>
              <a:t> yakından </a:t>
            </a:r>
            <a:r>
              <a:rPr lang="tr-TR" dirty="0" smtClean="0"/>
              <a:t>takip </a:t>
            </a:r>
            <a:r>
              <a:rPr lang="tr-TR" dirty="0"/>
              <a:t>eden; </a:t>
            </a:r>
            <a:r>
              <a:rPr lang="tr-TR" dirty="0" err="1"/>
              <a:t>gerektiğinde</a:t>
            </a:r>
            <a:r>
              <a:rPr lang="tr-TR"/>
              <a:t> </a:t>
            </a:r>
            <a:r>
              <a:rPr lang="tr-TR" smtClean="0"/>
              <a:t>değişimlere</a:t>
            </a:r>
            <a:r>
              <a:rPr lang="tr-TR" dirty="0" smtClean="0"/>
              <a:t> </a:t>
            </a:r>
            <a:r>
              <a:rPr lang="tr-TR" dirty="0"/>
              <a:t>gidebilen bir </a:t>
            </a:r>
            <a:r>
              <a:rPr lang="tr-TR" dirty="0" err="1"/>
              <a:t>yaklaşım</a:t>
            </a:r>
            <a:r>
              <a:rPr lang="tr-TR" dirty="0"/>
              <a:t> </a:t>
            </a:r>
            <a:r>
              <a:rPr lang="tr-TR" dirty="0" smtClean="0"/>
              <a:t>sergilemektedir. </a:t>
            </a:r>
            <a:endParaRPr lang="tr-TR" dirty="0"/>
          </a:p>
          <a:p>
            <a:endParaRPr lang="en-US" dirty="0"/>
          </a:p>
        </p:txBody>
      </p:sp>
    </p:spTree>
    <p:extLst>
      <p:ext uri="{BB962C8B-B14F-4D97-AF65-F5344CB8AC3E}">
        <p14:creationId xmlns:p14="http://schemas.microsoft.com/office/powerpoint/2010/main" val="5615633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40</TotalTime>
  <Words>685</Words>
  <Application>Microsoft Macintosh PowerPoint</Application>
  <PresentationFormat>On-screen Show (4:3)</PresentationFormat>
  <Paragraphs>33</Paragraphs>
  <Slides>10</Slides>
  <Notes>1</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DÖNÜŞÜMCÜ LİDERLİK </vt:lpstr>
      <vt:lpstr>Dönüşümcü liderler</vt:lpstr>
      <vt:lpstr>Dönüşümcü Liderler</vt:lpstr>
      <vt:lpstr>PowerPoint Presentation</vt:lpstr>
      <vt:lpstr>PowerPoint Presentation</vt:lpstr>
      <vt:lpstr>PowerPoint Presentation</vt:lpstr>
      <vt:lpstr>PowerPoint Presentation</vt:lpstr>
      <vt:lpstr>PowerPoint Presentation</vt:lpstr>
      <vt:lpstr>PowerPoint Presentation</vt:lpstr>
      <vt:lpstr>Kaynaklar</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Lider-Üye Değişim Modeli </dc:title>
  <dc:creator>ece</dc:creator>
  <cp:lastModifiedBy>ece</cp:lastModifiedBy>
  <cp:revision>17</cp:revision>
  <dcterms:created xsi:type="dcterms:W3CDTF">2019-11-21T19:54:07Z</dcterms:created>
  <dcterms:modified xsi:type="dcterms:W3CDTF">2020-05-05T16:48:58Z</dcterms:modified>
</cp:coreProperties>
</file>