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91" r:id="rId2"/>
    <p:sldId id="300" r:id="rId3"/>
    <p:sldId id="293" r:id="rId4"/>
    <p:sldId id="295" r:id="rId5"/>
    <p:sldId id="301" r:id="rId6"/>
    <p:sldId id="302" r:id="rId7"/>
    <p:sldId id="303" r:id="rId8"/>
    <p:sldId id="304" r:id="rId9"/>
    <p:sldId id="305" r:id="rId10"/>
    <p:sldId id="29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5" d="100"/>
          <a:sy n="75" d="100"/>
        </p:scale>
        <p:origin x="-78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2E72D3-F024-9847-88BA-13E21EA38ACE}"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2B8E31-420D-A445-AE82-657DFC7E5E2D}" type="slidenum">
              <a:rPr lang="en-US" smtClean="0"/>
              <a:t>‹#›</a:t>
            </a:fld>
            <a:endParaRPr lang="en-US"/>
          </a:p>
        </p:txBody>
      </p:sp>
    </p:spTree>
    <p:extLst>
      <p:ext uri="{BB962C8B-B14F-4D97-AF65-F5344CB8AC3E}">
        <p14:creationId xmlns:p14="http://schemas.microsoft.com/office/powerpoint/2010/main" val="253486379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1B6624B6-BB1D-914D-A89B-327FA74EC365}" type="slidenum">
              <a:rPr lang="tr-TR"/>
              <a:pPr/>
              <a:t>1</a:t>
            </a:fld>
            <a:endParaRPr lang="tr-TR"/>
          </a:p>
        </p:txBody>
      </p:sp>
      <p:sp>
        <p:nvSpPr>
          <p:cNvPr id="942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94212"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94213" name="Text Box 4"/>
          <p:cNvSpPr txBox="1">
            <a:spLocks noChangeArrowheads="1"/>
          </p:cNvSpPr>
          <p:nvPr/>
        </p:nvSpPr>
        <p:spPr bwMode="auto">
          <a:xfrm>
            <a:off x="763425" y="4726326"/>
            <a:ext cx="5493137" cy="14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r>
              <a:rPr lang="tr-TR"/>
              <a:t>Ohio modelini temel alan Reddin, iki boyut (göreve ve ilişkilere dönüklük) üzerinde “ilgili”, “bütünleşmiş”, “kopuk” ve “adamış” olmak üzere dört yaklaşım belirlemiştir. </a:t>
            </a:r>
          </a:p>
          <a:p>
            <a:pPr eaLnBrk="1" hangingPunct="1">
              <a:spcBef>
                <a:spcPct val="50000"/>
              </a:spcBef>
            </a:pPr>
            <a:r>
              <a:rPr lang="tr-TR"/>
              <a:t>Daha sonra ise üçüncü boyut olarak </a:t>
            </a:r>
            <a:r>
              <a:rPr lang="tr-TR" u="sng"/>
              <a:t>etkililiği</a:t>
            </a:r>
            <a:r>
              <a:rPr lang="tr-TR"/>
              <a:t> (İşlerin başarılma derecesi) eklemiştir.Böylece  önceki dört temel yaklaşıma ilave olarak “terk eden”, “görevci”, “uzlaştırmacı”, “otoriter”, “bürokrat”, “geliştirici”, “yürütmeci”, “babacan”  modelleri ortaya konulmuştur.</a:t>
            </a:r>
            <a:r>
              <a:rPr lang="tr-TR" sz="1800"/>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661788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3940295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676665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789681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273253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A78AE6E1-111C-A341-BDBE-7A611C22CD45}"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2638719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A78AE6E1-111C-A341-BDBE-7A611C22CD45}"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90594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A78AE6E1-111C-A341-BDBE-7A611C22CD45}"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3013947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8AE6E1-111C-A341-BDBE-7A611C22CD45}"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192437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78AE6E1-111C-A341-BDBE-7A611C22CD45}"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414362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78AE6E1-111C-A341-BDBE-7A611C22CD45}"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41332591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8AE6E1-111C-A341-BDBE-7A611C22CD45}"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8FD11E-CBFD-E846-B07C-3A635F37E14D}" type="slidenum">
              <a:rPr lang="en-US" smtClean="0"/>
              <a:t>‹#›</a:t>
            </a:fld>
            <a:endParaRPr lang="en-US"/>
          </a:p>
        </p:txBody>
      </p:sp>
    </p:spTree>
    <p:extLst>
      <p:ext uri="{BB962C8B-B14F-4D97-AF65-F5344CB8AC3E}">
        <p14:creationId xmlns:p14="http://schemas.microsoft.com/office/powerpoint/2010/main" val="797298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285750" y="4763"/>
            <a:ext cx="8229600" cy="1239837"/>
          </a:xfrm>
        </p:spPr>
        <p:txBody>
          <a:bodyPr/>
          <a:lstStyle/>
          <a:p>
            <a:r>
              <a:rPr lang="tr-TR" sz="3600" dirty="0" smtClean="0">
                <a:latin typeface="Franklin Gothic Book" charset="0"/>
              </a:rPr>
              <a:t>DÖNÜŞÜMCÜ LİDERLİK </a:t>
            </a:r>
            <a:endParaRPr lang="tr-TR" sz="3600" dirty="0">
              <a:latin typeface="Franklin Gothic Book" charset="0"/>
            </a:endParaRPr>
          </a:p>
        </p:txBody>
      </p:sp>
      <p:sp>
        <p:nvSpPr>
          <p:cNvPr id="93187" name="Rectangle 3"/>
          <p:cNvSpPr>
            <a:spLocks noGrp="1" noChangeArrowheads="1"/>
          </p:cNvSpPr>
          <p:nvPr>
            <p:ph idx="1"/>
          </p:nvPr>
        </p:nvSpPr>
        <p:spPr>
          <a:xfrm>
            <a:off x="395288" y="1628775"/>
            <a:ext cx="8497887" cy="4497388"/>
          </a:xfrm>
        </p:spPr>
        <p:txBody>
          <a:bodyPr/>
          <a:lstStyle/>
          <a:p>
            <a:r>
              <a:rPr lang="tr-TR" sz="2800" dirty="0" err="1"/>
              <a:t>İlk</a:t>
            </a:r>
            <a:r>
              <a:rPr lang="tr-TR" sz="2800" dirty="0"/>
              <a:t> defa 1978 yılında </a:t>
            </a:r>
            <a:r>
              <a:rPr lang="tr-TR" sz="2800" dirty="0" err="1"/>
              <a:t>Mc</a:t>
            </a:r>
            <a:r>
              <a:rPr lang="tr-TR" sz="2800" dirty="0"/>
              <a:t> </a:t>
            </a:r>
            <a:r>
              <a:rPr lang="tr-TR" sz="2800" dirty="0" err="1"/>
              <a:t>Gregor</a:t>
            </a:r>
            <a:r>
              <a:rPr lang="tr-TR" sz="2800" dirty="0"/>
              <a:t> </a:t>
            </a:r>
            <a:r>
              <a:rPr lang="tr-TR" sz="2800" dirty="0" err="1"/>
              <a:t>Burns’ın</a:t>
            </a:r>
            <a:r>
              <a:rPr lang="tr-TR" sz="2800" dirty="0"/>
              <a:t> </a:t>
            </a:r>
            <a:r>
              <a:rPr lang="tr-TR" sz="2800" i="1" dirty="0"/>
              <a:t>Liderlik </a:t>
            </a:r>
            <a:r>
              <a:rPr lang="tr-TR" sz="2800" dirty="0" smtClean="0"/>
              <a:t>kitabında değinilen </a:t>
            </a:r>
            <a:r>
              <a:rPr lang="tr-TR" sz="2800" dirty="0" err="1" smtClean="0"/>
              <a:t>dönüşümcu</a:t>
            </a:r>
            <a:r>
              <a:rPr lang="tr-TR" sz="2800" dirty="0" smtClean="0"/>
              <a:t>̈ </a:t>
            </a:r>
            <a:r>
              <a:rPr lang="tr-TR" sz="2800" dirty="0"/>
              <a:t>liderlik kavramı </a:t>
            </a:r>
            <a:r>
              <a:rPr lang="tr-TR" sz="2800" dirty="0" smtClean="0"/>
              <a:t>daha </a:t>
            </a:r>
            <a:r>
              <a:rPr lang="tr-TR" sz="2800" dirty="0"/>
              <a:t>sonra Bernard </a:t>
            </a:r>
            <a:r>
              <a:rPr lang="tr-TR" sz="2800" dirty="0" err="1"/>
              <a:t>Bass</a:t>
            </a:r>
            <a:r>
              <a:rPr lang="tr-TR" sz="2800" dirty="0"/>
              <a:t> ve </a:t>
            </a:r>
            <a:r>
              <a:rPr lang="tr-TR" sz="2800" dirty="0" err="1"/>
              <a:t>arkadaşları</a:t>
            </a:r>
            <a:r>
              <a:rPr lang="tr-TR" sz="2800" dirty="0"/>
              <a:t> tarafından dö- </a:t>
            </a:r>
            <a:r>
              <a:rPr lang="tr-TR" sz="2800" dirty="0" err="1"/>
              <a:t>nüşümcu</a:t>
            </a:r>
            <a:r>
              <a:rPr lang="tr-TR" sz="2800" dirty="0"/>
              <a:t>̈ liderlik teorisi olarak </a:t>
            </a:r>
            <a:r>
              <a:rPr lang="tr-TR" sz="2800" dirty="0" err="1" smtClean="0"/>
              <a:t>geliştirilmiştir</a:t>
            </a:r>
            <a:r>
              <a:rPr lang="tr-TR" sz="2800" dirty="0" smtClean="0"/>
              <a:t>. </a:t>
            </a:r>
            <a:endParaRPr lang="tr-TR" sz="2800" dirty="0"/>
          </a:p>
          <a:p>
            <a:endParaRPr lang="tr-TR" sz="2800" dirty="0">
              <a:latin typeface="Perpetua" charset="0"/>
            </a:endParaRPr>
          </a:p>
          <a:p>
            <a:pPr marL="0" indent="0">
              <a:buNone/>
            </a:pPr>
            <a:endParaRPr lang="tr-TR" sz="2800" b="1" dirty="0">
              <a:latin typeface="Perpetua" charset="0"/>
            </a:endParaRPr>
          </a:p>
        </p:txBody>
      </p:sp>
    </p:spTree>
    <p:extLst>
      <p:ext uri="{BB962C8B-B14F-4D97-AF65-F5344CB8AC3E}">
        <p14:creationId xmlns:p14="http://schemas.microsoft.com/office/powerpoint/2010/main" val="335211189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a:xfrm>
            <a:off x="457200" y="1600200"/>
            <a:ext cx="8229600" cy="5257800"/>
          </a:xfrm>
        </p:spPr>
        <p:txBody>
          <a:bodyPr>
            <a:normAutofit fontScale="32500" lnSpcReduction="20000"/>
          </a:bodyPr>
          <a:lstStyle/>
          <a:p>
            <a:pPr lvl="0"/>
            <a:r>
              <a:rPr lang="tr-TR" sz="3700" dirty="0"/>
              <a:t>KOÇEL, T., (2011). İŞLETME YÖNETİCİLİĞİ. 8. BASKI. BETA BASIM, İSTANBUL.</a:t>
            </a:r>
            <a:endParaRPr lang="en-US" sz="3700" dirty="0"/>
          </a:p>
          <a:p>
            <a:pPr lvl="0"/>
            <a:r>
              <a:rPr lang="tr-TR" sz="3700" dirty="0"/>
              <a:t>KREITNER, R. KINICKI, A.(2008) ORGANİZATİONAL BEHAVİOR, 9. BS., ARİZONA: MC GRAW HİLL,  S.467.</a:t>
            </a:r>
            <a:endParaRPr lang="en-US" sz="3700" dirty="0"/>
          </a:p>
          <a:p>
            <a:pPr lvl="0"/>
            <a:r>
              <a:rPr lang="tr-TR" sz="3700" dirty="0"/>
              <a:t>ARSLAN, Ş. (2013), DUYGUSAL ZEKA (DÖNÜŞÜMCÜ VE ETKİLEŞİMCİ LİDERLİK), EĞİTİM KİTABEVİ YAYINLARI, KONYA, 2013</a:t>
            </a:r>
            <a:endParaRPr lang="en-US" sz="3700" dirty="0"/>
          </a:p>
          <a:p>
            <a:pPr lvl="0"/>
            <a:r>
              <a:rPr lang="en-US" sz="3700" dirty="0"/>
              <a:t>D</a:t>
            </a:r>
            <a:r>
              <a:rPr lang="tr-TR" sz="3700" dirty="0"/>
              <a:t>AFT</a:t>
            </a:r>
            <a:r>
              <a:rPr lang="en-US" sz="3700" dirty="0"/>
              <a:t>, RICHARD </a:t>
            </a:r>
            <a:r>
              <a:rPr lang="tr-TR" sz="3700" dirty="0"/>
              <a:t>L. </a:t>
            </a:r>
            <a:r>
              <a:rPr lang="en-US" sz="3700" dirty="0"/>
              <a:t>LEADERSHIP THEORY AND PRACTICE, ORLANDO, DRYDEN PRESS,1999, S.</a:t>
            </a:r>
            <a:r>
              <a:rPr lang="tr-TR" sz="3700" dirty="0"/>
              <a:t>39</a:t>
            </a:r>
            <a:endParaRPr lang="en-US" sz="3700" dirty="0"/>
          </a:p>
          <a:p>
            <a:pPr lvl="0"/>
            <a:r>
              <a:rPr lang="en-US" sz="3700" dirty="0"/>
              <a:t>TEKİN Y.</a:t>
            </a:r>
            <a:r>
              <a:rPr lang="tr-TR" sz="3700" dirty="0"/>
              <a:t>,</a:t>
            </a:r>
            <a:r>
              <a:rPr lang="en-US" sz="3700" dirty="0"/>
              <a:t> EHTİYAR R. / JOURNAL OF YAŞAR UNIVERSITY 2011 24(6) 4007-4023 </a:t>
            </a:r>
            <a:r>
              <a:rPr lang="tr-TR" sz="3700" dirty="0"/>
              <a:t> BAŞARININ TEMEL AKTÖRLERİ: VİZYONER LİDERLER </a:t>
            </a:r>
            <a:endParaRPr lang="en-US" sz="3700" dirty="0"/>
          </a:p>
          <a:p>
            <a:pPr lvl="0"/>
            <a:r>
              <a:rPr lang="tr-TR" sz="3700" dirty="0"/>
              <a:t>AYKANAT, Z., KARAMANOĞLU MEHMETBEY ÜNİVERSİTESİ SOSYAL BİLİMLER ENSTİTÜSÜKARİZMATİK LİDERLİK VE ÖRGÜT KÜLTÜRÜ İLİŞKİSİ ÜZERİNE BİR UYGULAMA</a:t>
            </a:r>
            <a:endParaRPr lang="en-US" sz="3700" dirty="0"/>
          </a:p>
          <a:p>
            <a:pPr lvl="0"/>
            <a:r>
              <a:rPr lang="tr-TR" sz="3700" dirty="0"/>
              <a:t>KAYA, S. (2013), SAĞLIK KURUMLARINDA KALİTE YÖNETİMİ T.C. ANADOLU ÜNİVERSİTESİ YAYINI N: 2858, AÇIKÖĞRETİM FAKÜLTESİ YAYINI NO: 1821</a:t>
            </a:r>
            <a:endParaRPr lang="en-US" sz="3700" dirty="0"/>
          </a:p>
          <a:p>
            <a:pPr lvl="0"/>
            <a:r>
              <a:rPr lang="tr-TR" sz="3700" dirty="0"/>
              <a:t>ÇELİK, Y. (2013), SAĞLIK KURUMLARI YÖNETİMİ T.C. ANADOLU ÜNİVERSİTESİ YAYINI N: 2858, AÇIKÖĞRETİM FAKÜLTESİ YAYINI NO: 1818</a:t>
            </a:r>
            <a:endParaRPr lang="en-US" sz="3700" dirty="0"/>
          </a:p>
          <a:p>
            <a:pPr lvl="0"/>
            <a:r>
              <a:rPr lang="tr-TR" sz="3700" dirty="0"/>
              <a:t>SELEN DOGAN, ÖZGE DEMRAL KURUMLARIN BASARISINDA DUYGUSAL ZEKANIN ROLÜ VE ÖNEMİ </a:t>
            </a:r>
            <a:r>
              <a:rPr lang="tr-TR" sz="3700" i="1" dirty="0"/>
              <a:t>YÖNETİM VE EKONOMİ</a:t>
            </a:r>
            <a:r>
              <a:rPr lang="tr-TR" sz="3700" dirty="0"/>
              <a:t> </a:t>
            </a:r>
            <a:r>
              <a:rPr lang="tr-TR" sz="3700" i="1" dirty="0"/>
              <a:t>YIL:2007 CİLT:14 SAYI:1 CELAL BAYAR ÜNİVERSİTESİ ..B.F. MANSA</a:t>
            </a:r>
            <a:endParaRPr lang="en-US" sz="3700" dirty="0"/>
          </a:p>
          <a:p>
            <a:pPr lvl="0"/>
            <a:r>
              <a:rPr lang="tr-TR" sz="3700"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sz="3700" dirty="0"/>
          </a:p>
          <a:p>
            <a:pPr lvl="0"/>
            <a:r>
              <a:rPr lang="tr-TR" sz="3700" dirty="0"/>
              <a:t>CAN H., 1999, ORGANİZASYON VE YÖNETİM, SİYASAL KİTAP EVİ, ANKARA</a:t>
            </a:r>
            <a:endParaRPr lang="en-US" sz="3700" dirty="0"/>
          </a:p>
          <a:p>
            <a:pPr lvl="0"/>
            <a:r>
              <a:rPr lang="tr-TR" sz="3700" dirty="0"/>
              <a:t>TÜRKMEN, İ., 2001,YÖNETİCİLER İÇİN İLETİŞİM MODELİ, MPM BASIM EVİ, ANKARA</a:t>
            </a:r>
            <a:endParaRPr lang="en-US" sz="3700" dirty="0"/>
          </a:p>
          <a:p>
            <a:pPr lvl="0"/>
            <a:r>
              <a:rPr lang="tr-TR" sz="3700" dirty="0"/>
              <a:t>TENGİLİMOĞLU, D. VE ÖZTÜRK, Y. 2004, İŞLETMELERDE HALKLA İLİŞKİLER, ANKARA:SEÇKİN YAYINCILIK. </a:t>
            </a:r>
            <a:endParaRPr lang="en-US" sz="3700" dirty="0"/>
          </a:p>
          <a:p>
            <a:pPr lvl="0"/>
            <a:r>
              <a:rPr lang="tr-TR" sz="3700" dirty="0"/>
              <a:t>BİTER, A. 2007, İŞLETMELERDE İLETİŞİMİN İŞLETME VERİMLİLİĞİNE ETKİLERİ KAHRAMANMARAŞ SÜTÇÜ İMAM ÜNİVERSİTESİ SOSYAL BİLİMLER ENSTİTÜSÜ İŞLETME ANABİLİM DALI YÜKSEK LİSANS </a:t>
            </a:r>
            <a:r>
              <a:rPr lang="tr-TR" sz="3700" dirty="0" smtClean="0"/>
              <a:t>PROJESİ</a:t>
            </a:r>
          </a:p>
          <a:p>
            <a:r>
              <a:rPr lang="tr-TR" sz="3700" dirty="0"/>
              <a:t>Mahmut AKBOLAT, </a:t>
            </a:r>
            <a:r>
              <a:rPr lang="tr-TR" sz="3700" dirty="0" err="1"/>
              <a:t>Oğuz</a:t>
            </a:r>
            <a:r>
              <a:rPr lang="tr-TR" sz="3700" dirty="0"/>
              <a:t> IŞIK, Ali YILMAZ (2013) </a:t>
            </a:r>
            <a:r>
              <a:rPr lang="de-DE" sz="3700" dirty="0"/>
              <a:t>DÖNÜŞÜMCÜ LİDERLİK DAVRANIŞININ MOTİVASYON VE DUYGUSAL BAĞLILIĞA ETKİSİ </a:t>
            </a:r>
            <a:r>
              <a:rPr lang="tr-TR" sz="3700" dirty="0"/>
              <a:t>Uluslararası </a:t>
            </a:r>
            <a:r>
              <a:rPr lang="tr-TR" sz="3700" dirty="0" err="1"/>
              <a:t>İktisadi</a:t>
            </a:r>
            <a:r>
              <a:rPr lang="tr-TR" sz="3700" dirty="0"/>
              <a:t> ve </a:t>
            </a:r>
            <a:r>
              <a:rPr lang="tr-TR" sz="3700" dirty="0" err="1"/>
              <a:t>İdari</a:t>
            </a:r>
            <a:r>
              <a:rPr lang="tr-TR" sz="3700" dirty="0"/>
              <a:t> </a:t>
            </a:r>
            <a:r>
              <a:rPr lang="tr-TR" sz="3700" dirty="0" err="1"/>
              <a:t>İncelemeler</a:t>
            </a:r>
            <a:r>
              <a:rPr lang="tr-TR" sz="3700" dirty="0"/>
              <a:t> </a:t>
            </a:r>
            <a:r>
              <a:rPr lang="tr-TR" sz="3700"/>
              <a:t>Dergisi </a:t>
            </a:r>
            <a:r>
              <a:rPr lang="tr-TR" sz="3700" smtClean="0"/>
              <a:t> </a:t>
            </a:r>
            <a:r>
              <a:rPr lang="en-US" sz="3700" i="1" smtClean="0"/>
              <a:t>Year</a:t>
            </a:r>
            <a:r>
              <a:rPr lang="en-US" sz="3700" i="1" dirty="0"/>
              <a:t>:6 Number 11, </a:t>
            </a:r>
            <a:r>
              <a:rPr lang="en-US" sz="3700" i="1" dirty="0" smtClean="0"/>
              <a:t>Summer</a:t>
            </a:r>
          </a:p>
          <a:p>
            <a:r>
              <a:rPr lang="tr-TR" sz="3700" dirty="0"/>
              <a:t>Şeyda Seren </a:t>
            </a:r>
            <a:r>
              <a:rPr lang="tr-TR" sz="3700" dirty="0" err="1"/>
              <a:t>İntepeler</a:t>
            </a:r>
            <a:r>
              <a:rPr lang="tr-TR" sz="3700" dirty="0"/>
              <a:t>, Veysel </a:t>
            </a:r>
            <a:r>
              <a:rPr lang="tr-TR" sz="3700" dirty="0" err="1"/>
              <a:t>Karani</a:t>
            </a:r>
            <a:r>
              <a:rPr lang="tr-TR" sz="3700" dirty="0"/>
              <a:t> </a:t>
            </a:r>
            <a:r>
              <a:rPr lang="tr-TR" sz="3700" dirty="0" err="1"/>
              <a:t>Barıs</a:t>
            </a:r>
            <a:r>
              <a:rPr lang="tr-TR" sz="3700" dirty="0"/>
              <a:t>̧ </a:t>
            </a:r>
            <a:r>
              <a:rPr lang="tr-TR" sz="3700" dirty="0" err="1" smtClean="0"/>
              <a:t>Dönüşümcu</a:t>
            </a:r>
            <a:r>
              <a:rPr lang="tr-TR" sz="3700" dirty="0" smtClean="0"/>
              <a:t>̈ </a:t>
            </a:r>
            <a:r>
              <a:rPr lang="tr-TR" sz="3700" dirty="0"/>
              <a:t>ve </a:t>
            </a:r>
            <a:r>
              <a:rPr lang="tr-TR" sz="3700" dirty="0" err="1"/>
              <a:t>Etkileşimci</a:t>
            </a:r>
            <a:r>
              <a:rPr lang="tr-TR" sz="3700" dirty="0"/>
              <a:t> Lider- </a:t>
            </a:r>
            <a:r>
              <a:rPr lang="tr-TR" sz="3700" dirty="0" err="1"/>
              <a:t>İzleyen</a:t>
            </a:r>
            <a:r>
              <a:rPr lang="tr-TR" sz="3700" dirty="0"/>
              <a:t> </a:t>
            </a:r>
            <a:r>
              <a:rPr lang="tr-TR" sz="3700" dirty="0" err="1"/>
              <a:t>İlişkilerinin</a:t>
            </a:r>
            <a:r>
              <a:rPr lang="tr-TR" sz="3700" dirty="0"/>
              <a:t> </a:t>
            </a:r>
            <a:r>
              <a:rPr lang="tr-TR" sz="3700" dirty="0" err="1"/>
              <a:t>Hemşirelik</a:t>
            </a:r>
            <a:r>
              <a:rPr lang="tr-TR" sz="3700" dirty="0"/>
              <a:t> ve </a:t>
            </a:r>
            <a:r>
              <a:rPr lang="tr-TR" sz="3700" dirty="0" err="1"/>
              <a:t>Sağlık</a:t>
            </a:r>
            <a:r>
              <a:rPr lang="tr-TR" sz="3700" dirty="0"/>
              <a:t> Hizmetlerine Etkisi  ACU </a:t>
            </a:r>
            <a:r>
              <a:rPr lang="tr-TR" sz="3700" dirty="0" err="1"/>
              <a:t>Sağlık</a:t>
            </a:r>
            <a:r>
              <a:rPr lang="tr-TR" sz="3700" dirty="0"/>
              <a:t> Bil </a:t>
            </a:r>
            <a:r>
              <a:rPr lang="tr-TR" sz="3700" dirty="0" err="1"/>
              <a:t>Derg</a:t>
            </a:r>
            <a:r>
              <a:rPr lang="tr-TR" sz="3700" dirty="0"/>
              <a:t> 2018; 9(2):97-104 </a:t>
            </a:r>
          </a:p>
          <a:p>
            <a:endParaRPr lang="en-US" dirty="0"/>
          </a:p>
          <a:p>
            <a:pPr lvl="0"/>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Dönüşümcü</a:t>
            </a:r>
            <a:r>
              <a:rPr lang="en-US" dirty="0" smtClean="0"/>
              <a:t> </a:t>
            </a:r>
            <a:r>
              <a:rPr lang="en-US" dirty="0" err="1" smtClean="0"/>
              <a:t>liderler</a:t>
            </a:r>
            <a:endParaRPr lang="en-US" dirty="0"/>
          </a:p>
        </p:txBody>
      </p:sp>
      <p:sp>
        <p:nvSpPr>
          <p:cNvPr id="3" name="Content Placeholder 2"/>
          <p:cNvSpPr>
            <a:spLocks noGrp="1"/>
          </p:cNvSpPr>
          <p:nvPr>
            <p:ph idx="1"/>
          </p:nvPr>
        </p:nvSpPr>
        <p:spPr/>
        <p:txBody>
          <a:bodyPr/>
          <a:lstStyle/>
          <a:p>
            <a:r>
              <a:rPr lang="tr-TR" dirty="0" smtClean="0">
                <a:latin typeface="Constantia" charset="0"/>
              </a:rPr>
              <a:t>Dönüşümcü liderlerin izleyicileri </a:t>
            </a:r>
            <a:r>
              <a:rPr lang="tr-TR" dirty="0">
                <a:latin typeface="Constantia" charset="0"/>
              </a:rPr>
              <a:t>üzerinde </a:t>
            </a:r>
            <a:r>
              <a:rPr lang="tr-TR" dirty="0" smtClean="0">
                <a:latin typeface="Constantia" charset="0"/>
              </a:rPr>
              <a:t>önemli </a:t>
            </a:r>
            <a:r>
              <a:rPr lang="tr-TR" dirty="0" smtClean="0">
                <a:latin typeface="Constantia" charset="0"/>
              </a:rPr>
              <a:t>etkileri </a:t>
            </a:r>
            <a:r>
              <a:rPr lang="tr-TR" dirty="0">
                <a:latin typeface="Constantia" charset="0"/>
              </a:rPr>
              <a:t>vardır, izleyicilerin kişisel amaçlarıyla örgütsel amaçları </a:t>
            </a:r>
            <a:r>
              <a:rPr lang="tr-TR" dirty="0" err="1">
                <a:latin typeface="Constantia" charset="0"/>
              </a:rPr>
              <a:t>bağdaşlaştırır</a:t>
            </a:r>
            <a:r>
              <a:rPr lang="tr-TR" dirty="0">
                <a:latin typeface="Constantia" charset="0"/>
              </a:rPr>
              <a:t>.</a:t>
            </a:r>
          </a:p>
          <a:p>
            <a:endParaRPr lang="en-US" dirty="0"/>
          </a:p>
        </p:txBody>
      </p:sp>
    </p:spTree>
    <p:extLst>
      <p:ext uri="{BB962C8B-B14F-4D97-AF65-F5344CB8AC3E}">
        <p14:creationId xmlns:p14="http://schemas.microsoft.com/office/powerpoint/2010/main" val="1172488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Dönüşümcü</a:t>
            </a:r>
            <a:r>
              <a:rPr lang="en-US" dirty="0" smtClean="0"/>
              <a:t> </a:t>
            </a:r>
            <a:r>
              <a:rPr lang="en-US" dirty="0" err="1" smtClean="0"/>
              <a:t>Liderler</a:t>
            </a:r>
            <a:endParaRPr lang="en-US" dirty="0"/>
          </a:p>
        </p:txBody>
      </p:sp>
      <p:sp>
        <p:nvSpPr>
          <p:cNvPr id="3" name="Content Placeholder 2"/>
          <p:cNvSpPr>
            <a:spLocks noGrp="1"/>
          </p:cNvSpPr>
          <p:nvPr>
            <p:ph idx="1"/>
          </p:nvPr>
        </p:nvSpPr>
        <p:spPr/>
        <p:txBody>
          <a:bodyPr/>
          <a:lstStyle/>
          <a:p>
            <a:r>
              <a:rPr lang="tr-TR" dirty="0"/>
              <a:t>Sorumluluk alma, </a:t>
            </a:r>
            <a:r>
              <a:rPr lang="tr-TR" dirty="0" err="1"/>
              <a:t>doğruluk</a:t>
            </a:r>
            <a:r>
              <a:rPr lang="tr-TR" dirty="0"/>
              <a:t>, </a:t>
            </a:r>
            <a:r>
              <a:rPr lang="tr-TR" dirty="0" err="1"/>
              <a:t>bağlılık</a:t>
            </a:r>
            <a:r>
              <a:rPr lang="tr-TR" dirty="0"/>
              <a:t> gibi </a:t>
            </a:r>
            <a:r>
              <a:rPr lang="tr-TR" dirty="0" smtClean="0"/>
              <a:t>özellikleri bulunur, </a:t>
            </a:r>
            <a:r>
              <a:rPr lang="tr-TR" dirty="0"/>
              <a:t>izleyenlerin </a:t>
            </a:r>
            <a:r>
              <a:rPr lang="tr-TR" dirty="0" err="1"/>
              <a:t>değer</a:t>
            </a:r>
            <a:r>
              <a:rPr lang="tr-TR" dirty="0"/>
              <a:t> yargılarına hitap </a:t>
            </a:r>
            <a:r>
              <a:rPr lang="tr-TR" dirty="0" smtClean="0"/>
              <a:t>eder </a:t>
            </a:r>
            <a:r>
              <a:rPr lang="tr-TR" dirty="0"/>
              <a:t>ve onlar arasındaki iş </a:t>
            </a:r>
            <a:r>
              <a:rPr lang="tr-TR" dirty="0" err="1"/>
              <a:t>birliği</a:t>
            </a:r>
            <a:r>
              <a:rPr lang="tr-TR" dirty="0"/>
              <a:t> ve takım ruhunu </a:t>
            </a:r>
            <a:r>
              <a:rPr lang="tr-TR" dirty="0" smtClean="0"/>
              <a:t>arttırırlar. </a:t>
            </a:r>
            <a:endParaRPr lang="tr-TR" dirty="0"/>
          </a:p>
          <a:p>
            <a:endParaRPr lang="en-US" dirty="0"/>
          </a:p>
        </p:txBody>
      </p:sp>
    </p:spTree>
    <p:extLst>
      <p:ext uri="{BB962C8B-B14F-4D97-AF65-F5344CB8AC3E}">
        <p14:creationId xmlns:p14="http://schemas.microsoft.com/office/powerpoint/2010/main" val="798986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Lider-izleyen </a:t>
            </a:r>
            <a:r>
              <a:rPr lang="tr-TR" dirty="0" err="1"/>
              <a:t>etkileşiminde</a:t>
            </a:r>
            <a:r>
              <a:rPr lang="tr-TR" dirty="0"/>
              <a:t>, </a:t>
            </a:r>
            <a:r>
              <a:rPr lang="tr-TR" dirty="0" err="1"/>
              <a:t>dönüşümcu</a:t>
            </a:r>
            <a:r>
              <a:rPr lang="tr-TR" dirty="0"/>
              <a:t>̈ </a:t>
            </a:r>
            <a:r>
              <a:rPr lang="tr-TR" dirty="0" smtClean="0"/>
              <a:t>liderlik </a:t>
            </a:r>
            <a:r>
              <a:rPr lang="tr-TR" dirty="0" err="1" smtClean="0"/>
              <a:t>dört</a:t>
            </a:r>
            <a:r>
              <a:rPr lang="tr-TR" dirty="0" smtClean="0"/>
              <a:t> </a:t>
            </a:r>
            <a:r>
              <a:rPr lang="tr-TR" dirty="0"/>
              <a:t>farklı </a:t>
            </a:r>
            <a:r>
              <a:rPr lang="tr-TR" dirty="0" err="1"/>
              <a:t>bileşen</a:t>
            </a:r>
            <a:r>
              <a:rPr lang="tr-TR" dirty="0"/>
              <a:t> </a:t>
            </a:r>
            <a:r>
              <a:rPr lang="tr-TR" dirty="0" smtClean="0"/>
              <a:t>açısından incelenmektedir: </a:t>
            </a:r>
            <a:endParaRPr lang="tr-TR" dirty="0"/>
          </a:p>
          <a:p>
            <a:endParaRPr lang="en-US" dirty="0"/>
          </a:p>
        </p:txBody>
      </p:sp>
    </p:spTree>
    <p:extLst>
      <p:ext uri="{BB962C8B-B14F-4D97-AF65-F5344CB8AC3E}">
        <p14:creationId xmlns:p14="http://schemas.microsoft.com/office/powerpoint/2010/main" val="1162624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b="1" i="1" dirty="0" smtClean="0"/>
              <a:t>Karizma</a:t>
            </a:r>
            <a:r>
              <a:rPr lang="tr-TR" b="1" i="1" dirty="0"/>
              <a:t> </a:t>
            </a:r>
            <a:r>
              <a:rPr lang="tr-TR" b="1" i="1" dirty="0" smtClean="0"/>
              <a:t>ya da ideal etki: </a:t>
            </a:r>
            <a:r>
              <a:rPr lang="tr-TR" dirty="0" smtClean="0"/>
              <a:t>Lider izleyenleri ile </a:t>
            </a:r>
            <a:r>
              <a:rPr lang="tr-TR" dirty="0"/>
              <a:t>bir vizyon ve misyonun anlamını </a:t>
            </a:r>
            <a:r>
              <a:rPr lang="tr-TR" dirty="0" err="1"/>
              <a:t>paylaşır</a:t>
            </a:r>
            <a:r>
              <a:rPr lang="tr-TR" dirty="0"/>
              <a:t>; </a:t>
            </a:r>
            <a:r>
              <a:rPr lang="tr-TR" dirty="0" smtClean="0"/>
              <a:t>izleyenlerin </a:t>
            </a:r>
            <a:r>
              <a:rPr lang="tr-TR" dirty="0"/>
              <a:t>sorunlarını </a:t>
            </a:r>
            <a:r>
              <a:rPr lang="tr-TR" dirty="0" err="1"/>
              <a:t>çözme</a:t>
            </a:r>
            <a:r>
              <a:rPr lang="tr-TR" dirty="0"/>
              <a:t> tarzı ile ilgili olarak, kritik sorunlar </a:t>
            </a:r>
            <a:r>
              <a:rPr lang="tr-TR" dirty="0" err="1"/>
              <a:t>için</a:t>
            </a:r>
            <a:r>
              <a:rPr lang="tr-TR" dirty="0"/>
              <a:t> </a:t>
            </a:r>
            <a:r>
              <a:rPr lang="tr-TR" dirty="0" err="1" smtClean="0"/>
              <a:t>yenilikçi</a:t>
            </a:r>
            <a:r>
              <a:rPr lang="tr-TR" dirty="0" smtClean="0"/>
              <a:t> </a:t>
            </a:r>
            <a:r>
              <a:rPr lang="tr-TR" dirty="0" err="1"/>
              <a:t>çözümler</a:t>
            </a:r>
            <a:r>
              <a:rPr lang="tr-TR" dirty="0"/>
              <a:t> </a:t>
            </a:r>
            <a:r>
              <a:rPr lang="tr-TR" dirty="0" err="1"/>
              <a:t>önerir</a:t>
            </a:r>
            <a:r>
              <a:rPr lang="tr-TR" dirty="0"/>
              <a:t>. </a:t>
            </a:r>
            <a:r>
              <a:rPr lang="tr-TR" dirty="0" err="1"/>
              <a:t>M</a:t>
            </a:r>
            <a:r>
              <a:rPr lang="tr-TR" dirty="0" err="1" smtClean="0"/>
              <a:t>üzakere</a:t>
            </a:r>
            <a:r>
              <a:rPr lang="tr-TR" dirty="0" smtClean="0"/>
              <a:t> </a:t>
            </a:r>
            <a:r>
              <a:rPr lang="tr-TR" dirty="0"/>
              <a:t>ve ikna </a:t>
            </a:r>
            <a:r>
              <a:rPr lang="tr-TR" dirty="0" err="1"/>
              <a:t>yeteneği</a:t>
            </a:r>
            <a:r>
              <a:rPr lang="tr-TR" dirty="0"/>
              <a:t> ile teknik </a:t>
            </a:r>
            <a:r>
              <a:rPr lang="tr-TR" dirty="0" err="1"/>
              <a:t>uzmanlığa</a:t>
            </a:r>
            <a:r>
              <a:rPr lang="tr-TR" dirty="0"/>
              <a:t> sahiptir. </a:t>
            </a:r>
          </a:p>
          <a:p>
            <a:endParaRPr lang="en-US" dirty="0"/>
          </a:p>
        </p:txBody>
      </p:sp>
    </p:spTree>
    <p:extLst>
      <p:ext uri="{BB962C8B-B14F-4D97-AF65-F5344CB8AC3E}">
        <p14:creationId xmlns:p14="http://schemas.microsoft.com/office/powerpoint/2010/main" val="2534056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b="1" i="1" dirty="0"/>
              <a:t>İlham verici Motivasyon: </a:t>
            </a:r>
            <a:r>
              <a:rPr lang="tr-TR" dirty="0"/>
              <a:t>Lider </a:t>
            </a:r>
            <a:r>
              <a:rPr lang="tr-TR" dirty="0" smtClean="0"/>
              <a:t>izleyenlerinin </a:t>
            </a:r>
            <a:r>
              <a:rPr lang="tr-TR" dirty="0"/>
              <a:t>iyimserlik ve </a:t>
            </a:r>
            <a:r>
              <a:rPr lang="tr-TR" dirty="0" err="1"/>
              <a:t>coşkusunu</a:t>
            </a:r>
            <a:r>
              <a:rPr lang="tr-TR" dirty="0"/>
              <a:t> artırır. </a:t>
            </a:r>
            <a:r>
              <a:rPr lang="tr-TR" dirty="0" smtClean="0"/>
              <a:t>İzleyenlerini enerji ve cesaret verici konuşmalarla destekler</a:t>
            </a:r>
            <a:endParaRPr lang="tr-TR" dirty="0"/>
          </a:p>
          <a:p>
            <a:endParaRPr lang="en-US" dirty="0"/>
          </a:p>
        </p:txBody>
      </p:sp>
    </p:spTree>
    <p:extLst>
      <p:ext uri="{BB962C8B-B14F-4D97-AF65-F5344CB8AC3E}">
        <p14:creationId xmlns:p14="http://schemas.microsoft.com/office/powerpoint/2010/main" val="3385222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b="1" i="1" dirty="0" err="1"/>
              <a:t>Entelektüel</a:t>
            </a:r>
            <a:r>
              <a:rPr lang="tr-TR" b="1" i="1" dirty="0"/>
              <a:t> Uyarım</a:t>
            </a:r>
            <a:r>
              <a:rPr lang="tr-TR" i="1" dirty="0"/>
              <a:t>: </a:t>
            </a:r>
            <a:r>
              <a:rPr lang="tr-TR" dirty="0" smtClean="0"/>
              <a:t>Astlarının </a:t>
            </a:r>
            <a:r>
              <a:rPr lang="tr-TR" dirty="0" err="1" smtClean="0"/>
              <a:t>yaratıcılığını</a:t>
            </a:r>
            <a:r>
              <a:rPr lang="tr-TR" dirty="0" smtClean="0"/>
              <a:t> </a:t>
            </a:r>
            <a:r>
              <a:rPr lang="tr-TR" dirty="0" err="1"/>
              <a:t>geliştirmeye</a:t>
            </a:r>
            <a:r>
              <a:rPr lang="tr-TR" dirty="0"/>
              <a:t> </a:t>
            </a:r>
            <a:r>
              <a:rPr lang="tr-TR" dirty="0" err="1"/>
              <a:t>yönelik</a:t>
            </a:r>
            <a:r>
              <a:rPr lang="tr-TR" dirty="0"/>
              <a:t> olarak gerekli ortamı </a:t>
            </a:r>
            <a:r>
              <a:rPr lang="tr-TR" dirty="0" err="1"/>
              <a:t>sağlar</a:t>
            </a:r>
            <a:r>
              <a:rPr lang="tr-TR" dirty="0"/>
              <a:t> ve onları </a:t>
            </a:r>
            <a:r>
              <a:rPr lang="tr-TR" dirty="0" err="1"/>
              <a:t>teşvik</a:t>
            </a:r>
            <a:r>
              <a:rPr lang="tr-TR" dirty="0"/>
              <a:t> eder. </a:t>
            </a:r>
            <a:r>
              <a:rPr lang="tr-TR" dirty="0" smtClean="0"/>
              <a:t>İzleyenlerini yeni </a:t>
            </a:r>
            <a:r>
              <a:rPr lang="tr-TR" dirty="0" err="1"/>
              <a:t>yaklaşımlar</a:t>
            </a:r>
            <a:r>
              <a:rPr lang="tr-TR" dirty="0"/>
              <a:t> </a:t>
            </a:r>
            <a:r>
              <a:rPr lang="tr-TR" dirty="0" err="1"/>
              <a:t>için</a:t>
            </a:r>
            <a:r>
              <a:rPr lang="tr-TR" dirty="0"/>
              <a:t> </a:t>
            </a:r>
            <a:r>
              <a:rPr lang="tr-TR" dirty="0" err="1"/>
              <a:t>teşvik</a:t>
            </a:r>
            <a:r>
              <a:rPr lang="tr-TR" dirty="0"/>
              <a:t> eder. </a:t>
            </a:r>
            <a:r>
              <a:rPr lang="tr-TR" dirty="0" smtClean="0"/>
              <a:t>İzleyenlerini sorunları </a:t>
            </a:r>
            <a:r>
              <a:rPr lang="tr-TR" dirty="0"/>
              <a:t>yeni ve </a:t>
            </a:r>
            <a:r>
              <a:rPr lang="tr-TR" dirty="0" err="1"/>
              <a:t>değişik</a:t>
            </a:r>
            <a:r>
              <a:rPr lang="tr-TR" dirty="0"/>
              <a:t> </a:t>
            </a:r>
            <a:r>
              <a:rPr lang="tr-TR" dirty="0" err="1"/>
              <a:t>yöntemlerle</a:t>
            </a:r>
            <a:r>
              <a:rPr lang="tr-TR" dirty="0"/>
              <a:t> </a:t>
            </a:r>
            <a:r>
              <a:rPr lang="tr-TR" dirty="0" err="1"/>
              <a:t>çözmelerini</a:t>
            </a:r>
            <a:r>
              <a:rPr lang="tr-TR" dirty="0"/>
              <a:t> </a:t>
            </a:r>
            <a:r>
              <a:rPr lang="tr-TR" dirty="0" err="1"/>
              <a:t>sağlar</a:t>
            </a:r>
            <a:r>
              <a:rPr lang="tr-TR" dirty="0"/>
              <a:t>. </a:t>
            </a:r>
          </a:p>
          <a:p>
            <a:endParaRPr lang="en-US" dirty="0"/>
          </a:p>
        </p:txBody>
      </p:sp>
    </p:spTree>
    <p:extLst>
      <p:ext uri="{BB962C8B-B14F-4D97-AF65-F5344CB8AC3E}">
        <p14:creationId xmlns:p14="http://schemas.microsoft.com/office/powerpoint/2010/main" val="1800486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b="1" i="1" dirty="0" err="1"/>
              <a:t>Bireyselleştirilmis</a:t>
            </a:r>
            <a:r>
              <a:rPr lang="tr-TR" b="1" i="1" dirty="0"/>
              <a:t>̧ </a:t>
            </a:r>
            <a:r>
              <a:rPr lang="tr-TR" i="1" dirty="0" err="1"/>
              <a:t>İlgi</a:t>
            </a:r>
            <a:r>
              <a:rPr lang="tr-TR" i="1" dirty="0"/>
              <a:t>: </a:t>
            </a:r>
            <a:r>
              <a:rPr lang="tr-TR" dirty="0"/>
              <a:t>Lider </a:t>
            </a:r>
            <a:r>
              <a:rPr lang="tr-TR" dirty="0" smtClean="0"/>
              <a:t>izleyenlerinin bireysel gereksinimlerine </a:t>
            </a:r>
            <a:r>
              <a:rPr lang="tr-TR" dirty="0" err="1" smtClean="0"/>
              <a:t>özel</a:t>
            </a:r>
            <a:r>
              <a:rPr lang="tr-TR" dirty="0" smtClean="0"/>
              <a:t> </a:t>
            </a:r>
            <a:r>
              <a:rPr lang="tr-TR" dirty="0" err="1"/>
              <a:t>önem</a:t>
            </a:r>
            <a:r>
              <a:rPr lang="tr-TR" dirty="0"/>
              <a:t> verir ve her birinin kendisini </a:t>
            </a:r>
            <a:r>
              <a:rPr lang="tr-TR" dirty="0" err="1"/>
              <a:t>değerli</a:t>
            </a:r>
            <a:r>
              <a:rPr lang="tr-TR" dirty="0"/>
              <a:t> ve </a:t>
            </a:r>
            <a:r>
              <a:rPr lang="tr-TR" dirty="0" err="1"/>
              <a:t>önemli</a:t>
            </a:r>
            <a:r>
              <a:rPr lang="tr-TR" dirty="0"/>
              <a:t> hissetmesini </a:t>
            </a:r>
            <a:r>
              <a:rPr lang="tr-TR" dirty="0" err="1"/>
              <a:t>sağlar</a:t>
            </a:r>
            <a:r>
              <a:rPr lang="tr-TR" dirty="0"/>
              <a:t>. Lider </a:t>
            </a:r>
            <a:r>
              <a:rPr lang="tr-TR" dirty="0" smtClean="0"/>
              <a:t>izleyenlerinin </a:t>
            </a:r>
            <a:r>
              <a:rPr lang="tr-TR" dirty="0" err="1"/>
              <a:t>kişisel</a:t>
            </a:r>
            <a:r>
              <a:rPr lang="tr-TR" dirty="0"/>
              <a:t> </a:t>
            </a:r>
            <a:r>
              <a:rPr lang="tr-TR" dirty="0" err="1"/>
              <a:t>gelişimi</a:t>
            </a:r>
            <a:r>
              <a:rPr lang="tr-TR" dirty="0"/>
              <a:t> </a:t>
            </a:r>
            <a:r>
              <a:rPr lang="tr-TR" dirty="0" err="1"/>
              <a:t>için</a:t>
            </a:r>
            <a:r>
              <a:rPr lang="tr-TR" dirty="0"/>
              <a:t> her birine </a:t>
            </a:r>
            <a:r>
              <a:rPr lang="tr-TR" dirty="0" err="1"/>
              <a:t>koçluk</a:t>
            </a:r>
            <a:r>
              <a:rPr lang="tr-TR" dirty="0"/>
              <a:t> yapar ve </a:t>
            </a:r>
            <a:r>
              <a:rPr lang="tr-TR" dirty="0" err="1"/>
              <a:t>önerilerde</a:t>
            </a:r>
            <a:r>
              <a:rPr lang="tr-TR" dirty="0"/>
              <a:t> bulunur. </a:t>
            </a:r>
          </a:p>
          <a:p>
            <a:endParaRPr lang="en-US" dirty="0"/>
          </a:p>
        </p:txBody>
      </p:sp>
    </p:spTree>
    <p:extLst>
      <p:ext uri="{BB962C8B-B14F-4D97-AF65-F5344CB8AC3E}">
        <p14:creationId xmlns:p14="http://schemas.microsoft.com/office/powerpoint/2010/main" val="113640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err="1"/>
              <a:t>D</a:t>
            </a:r>
            <a:r>
              <a:rPr lang="tr-TR" dirty="0" err="1" smtClean="0"/>
              <a:t>önüşümcu</a:t>
            </a:r>
            <a:r>
              <a:rPr lang="tr-TR" dirty="0" smtClean="0"/>
              <a:t>̈ </a:t>
            </a:r>
            <a:r>
              <a:rPr lang="tr-TR" dirty="0"/>
              <a:t>lider, </a:t>
            </a:r>
            <a:r>
              <a:rPr lang="tr-TR" dirty="0" smtClean="0"/>
              <a:t>izleyenlerini anlayan</a:t>
            </a:r>
            <a:r>
              <a:rPr lang="tr-TR" dirty="0"/>
              <a:t>, onları </a:t>
            </a:r>
            <a:r>
              <a:rPr lang="tr-TR" dirty="0" err="1"/>
              <a:t>önemseyen</a:t>
            </a:r>
            <a:r>
              <a:rPr lang="tr-TR" dirty="0"/>
              <a:t>, </a:t>
            </a:r>
            <a:r>
              <a:rPr lang="tr-TR" dirty="0" err="1"/>
              <a:t>örgütün</a:t>
            </a:r>
            <a:r>
              <a:rPr lang="tr-TR" dirty="0"/>
              <a:t> </a:t>
            </a:r>
            <a:r>
              <a:rPr lang="tr-TR" dirty="0" err="1"/>
              <a:t>dıs</a:t>
            </a:r>
            <a:r>
              <a:rPr lang="tr-TR" dirty="0"/>
              <a:t>̧ ve </a:t>
            </a:r>
            <a:r>
              <a:rPr lang="tr-TR" dirty="0" err="1"/>
              <a:t>ic</a:t>
            </a:r>
            <a:r>
              <a:rPr lang="tr-TR" dirty="0"/>
              <a:t>̧ </a:t>
            </a:r>
            <a:r>
              <a:rPr lang="tr-TR" dirty="0" err="1"/>
              <a:t>çevresindeki</a:t>
            </a:r>
            <a:r>
              <a:rPr lang="tr-TR" dirty="0"/>
              <a:t> </a:t>
            </a:r>
            <a:r>
              <a:rPr lang="tr-TR" dirty="0" err="1"/>
              <a:t>değişimleri</a:t>
            </a:r>
            <a:r>
              <a:rPr lang="tr-TR" dirty="0"/>
              <a:t> yakından </a:t>
            </a:r>
            <a:r>
              <a:rPr lang="tr-TR" dirty="0" smtClean="0"/>
              <a:t>takip </a:t>
            </a:r>
            <a:r>
              <a:rPr lang="tr-TR" dirty="0"/>
              <a:t>eden; </a:t>
            </a:r>
            <a:r>
              <a:rPr lang="tr-TR" dirty="0" err="1"/>
              <a:t>gerektiğinde</a:t>
            </a:r>
            <a:r>
              <a:rPr lang="tr-TR"/>
              <a:t> </a:t>
            </a:r>
            <a:r>
              <a:rPr lang="tr-TR" smtClean="0"/>
              <a:t>değişimlere</a:t>
            </a:r>
            <a:r>
              <a:rPr lang="tr-TR" dirty="0" smtClean="0"/>
              <a:t> </a:t>
            </a:r>
            <a:r>
              <a:rPr lang="tr-TR" dirty="0"/>
              <a:t>gidebilen bir </a:t>
            </a:r>
            <a:r>
              <a:rPr lang="tr-TR" dirty="0" err="1"/>
              <a:t>yaklaşım</a:t>
            </a:r>
            <a:r>
              <a:rPr lang="tr-TR" dirty="0"/>
              <a:t> </a:t>
            </a:r>
            <a:r>
              <a:rPr lang="tr-TR" dirty="0" smtClean="0"/>
              <a:t>sergilemektedir. </a:t>
            </a:r>
            <a:endParaRPr lang="tr-TR" dirty="0"/>
          </a:p>
          <a:p>
            <a:endParaRPr lang="en-US" dirty="0"/>
          </a:p>
        </p:txBody>
      </p:sp>
    </p:spTree>
    <p:extLst>
      <p:ext uri="{BB962C8B-B14F-4D97-AF65-F5344CB8AC3E}">
        <p14:creationId xmlns:p14="http://schemas.microsoft.com/office/powerpoint/2010/main" val="5615633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TotalTime>
  <Words>685</Words>
  <Application>Microsoft Macintosh PowerPoint</Application>
  <PresentationFormat>On-screen Show (4:3)</PresentationFormat>
  <Paragraphs>33</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DÖNÜŞÜMCÜ LİDERLİK </vt:lpstr>
      <vt:lpstr>Dönüşümcü liderler</vt:lpstr>
      <vt:lpstr>Dönüşümcü Liderler</vt:lpstr>
      <vt:lpstr>PowerPoint Presentation</vt:lpstr>
      <vt:lpstr>PowerPoint Presentation</vt:lpstr>
      <vt:lpstr>PowerPoint Presentation</vt:lpstr>
      <vt:lpstr>PowerPoint Presentation</vt:lpstr>
      <vt:lpstr>PowerPoint Presentation</vt:lpstr>
      <vt:lpstr>PowerPoint Presentation</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Lider-Üye Değişim Modeli </dc:title>
  <dc:creator>ece</dc:creator>
  <cp:lastModifiedBy>ece</cp:lastModifiedBy>
  <cp:revision>17</cp:revision>
  <dcterms:created xsi:type="dcterms:W3CDTF">2019-11-21T19:54:07Z</dcterms:created>
  <dcterms:modified xsi:type="dcterms:W3CDTF">2020-05-05T16:48:58Z</dcterms:modified>
</cp:coreProperties>
</file>