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65" d="100"/>
          <a:sy n="65" d="100"/>
        </p:scale>
        <p:origin x="197"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406D48-0853-409E-A744-F4B1F271FE3A}" type="doc">
      <dgm:prSet loTypeId="urn:microsoft.com/office/officeart/2005/8/layout/hierarchy1" loCatId="hierarchy" qsTypeId="urn:microsoft.com/office/officeart/2005/8/quickstyle/simple2" qsCatId="simple" csTypeId="urn:microsoft.com/office/officeart/2005/8/colors/colorful2" csCatId="colorful"/>
      <dgm:spPr/>
      <dgm:t>
        <a:bodyPr/>
        <a:lstStyle/>
        <a:p>
          <a:endParaRPr lang="en-US"/>
        </a:p>
      </dgm:t>
    </dgm:pt>
    <dgm:pt modelId="{B727BD54-88C9-4ACC-9923-EF7F5A7A14F6}">
      <dgm:prSet/>
      <dgm:spPr/>
      <dgm:t>
        <a:bodyPr/>
        <a:lstStyle/>
        <a:p>
          <a:r>
            <a:rPr lang="tr-TR" b="1" dirty="0"/>
            <a:t>Dâhilde İşleme Rejimi (DİR)</a:t>
          </a:r>
          <a:endParaRPr lang="en-US" b="1" dirty="0"/>
        </a:p>
      </dgm:t>
    </dgm:pt>
    <dgm:pt modelId="{9C128909-81B6-423F-8AEC-074CAAEA7E75}" type="parTrans" cxnId="{6C61A8D7-4F3E-4723-A5F9-754A522F12D0}">
      <dgm:prSet/>
      <dgm:spPr/>
      <dgm:t>
        <a:bodyPr/>
        <a:lstStyle/>
        <a:p>
          <a:endParaRPr lang="en-US"/>
        </a:p>
      </dgm:t>
    </dgm:pt>
    <dgm:pt modelId="{8D58D761-4ECB-47E2-8DD8-27C58D8FA7E9}" type="sibTrans" cxnId="{6C61A8D7-4F3E-4723-A5F9-754A522F12D0}">
      <dgm:prSet/>
      <dgm:spPr/>
      <dgm:t>
        <a:bodyPr/>
        <a:lstStyle/>
        <a:p>
          <a:endParaRPr lang="en-US"/>
        </a:p>
      </dgm:t>
    </dgm:pt>
    <dgm:pt modelId="{39AAA1A8-C099-4CC0-96C9-985E0379BAD5}">
      <dgm:prSet custT="1"/>
      <dgm:spPr/>
      <dgm:t>
        <a:bodyPr/>
        <a:lstStyle/>
        <a:p>
          <a:r>
            <a:rPr lang="tr-TR" sz="2400" b="1" dirty="0"/>
            <a:t>Dâhilde işleme rejimi, ihraç ürününün elde edilmesinde kullanılan girdilerin ticaret politikası önlemlerine tabi tutulmaksızın gümrük muafiyetli olarak ithal edilmesidir. Yani eşyanın vergi ve </a:t>
          </a:r>
          <a:r>
            <a:rPr lang="tr-TR" sz="2400" b="1" dirty="0" err="1"/>
            <a:t>TPÖ’ye</a:t>
          </a:r>
          <a:r>
            <a:rPr lang="tr-TR" sz="2400" b="1" dirty="0"/>
            <a:t> tabi tutulmadan işçiliğe tabi tutulmasıdır.</a:t>
          </a:r>
          <a:endParaRPr lang="en-US" sz="2400" b="1" dirty="0"/>
        </a:p>
      </dgm:t>
    </dgm:pt>
    <dgm:pt modelId="{5CBACA50-FC34-4CAA-9FFB-06CA86B5EA13}" type="parTrans" cxnId="{5BFD7828-B21B-4E26-9B03-D6CDA5A6E534}">
      <dgm:prSet/>
      <dgm:spPr/>
      <dgm:t>
        <a:bodyPr/>
        <a:lstStyle/>
        <a:p>
          <a:endParaRPr lang="en-US"/>
        </a:p>
      </dgm:t>
    </dgm:pt>
    <dgm:pt modelId="{3557F6C3-7F53-49E6-84DD-D7A32260ED46}" type="sibTrans" cxnId="{5BFD7828-B21B-4E26-9B03-D6CDA5A6E534}">
      <dgm:prSet/>
      <dgm:spPr/>
      <dgm:t>
        <a:bodyPr/>
        <a:lstStyle/>
        <a:p>
          <a:endParaRPr lang="en-US"/>
        </a:p>
      </dgm:t>
    </dgm:pt>
    <dgm:pt modelId="{F6158B61-6DB9-4B8A-A6C4-A59DFD8766D0}" type="pres">
      <dgm:prSet presAssocID="{7F406D48-0853-409E-A744-F4B1F271FE3A}" presName="hierChild1" presStyleCnt="0">
        <dgm:presLayoutVars>
          <dgm:chPref val="1"/>
          <dgm:dir/>
          <dgm:animOne val="branch"/>
          <dgm:animLvl val="lvl"/>
          <dgm:resizeHandles/>
        </dgm:presLayoutVars>
      </dgm:prSet>
      <dgm:spPr/>
    </dgm:pt>
    <dgm:pt modelId="{E9A0B8D8-422B-4687-A396-59E502C8FC16}" type="pres">
      <dgm:prSet presAssocID="{B727BD54-88C9-4ACC-9923-EF7F5A7A14F6}" presName="hierRoot1" presStyleCnt="0"/>
      <dgm:spPr/>
    </dgm:pt>
    <dgm:pt modelId="{539C6733-40F8-459E-84C8-805433D7E1CB}" type="pres">
      <dgm:prSet presAssocID="{B727BD54-88C9-4ACC-9923-EF7F5A7A14F6}" presName="composite" presStyleCnt="0"/>
      <dgm:spPr/>
    </dgm:pt>
    <dgm:pt modelId="{377B84D8-3F8C-4F8F-A463-E54478EE7FA7}" type="pres">
      <dgm:prSet presAssocID="{B727BD54-88C9-4ACC-9923-EF7F5A7A14F6}" presName="background" presStyleLbl="node0" presStyleIdx="0" presStyleCnt="2"/>
      <dgm:spPr/>
    </dgm:pt>
    <dgm:pt modelId="{8B72C19C-5C97-4457-BE86-F03E90E30B95}" type="pres">
      <dgm:prSet presAssocID="{B727BD54-88C9-4ACC-9923-EF7F5A7A14F6}" presName="text" presStyleLbl="fgAcc0" presStyleIdx="0" presStyleCnt="2">
        <dgm:presLayoutVars>
          <dgm:chPref val="3"/>
        </dgm:presLayoutVars>
      </dgm:prSet>
      <dgm:spPr/>
    </dgm:pt>
    <dgm:pt modelId="{D4E0963E-A8F0-4E18-BACA-8BCC65A97F76}" type="pres">
      <dgm:prSet presAssocID="{B727BD54-88C9-4ACC-9923-EF7F5A7A14F6}" presName="hierChild2" presStyleCnt="0"/>
      <dgm:spPr/>
    </dgm:pt>
    <dgm:pt modelId="{F2B801BA-F5BB-4704-83D6-3F5F7BB2C0E7}" type="pres">
      <dgm:prSet presAssocID="{39AAA1A8-C099-4CC0-96C9-985E0379BAD5}" presName="hierRoot1" presStyleCnt="0"/>
      <dgm:spPr/>
    </dgm:pt>
    <dgm:pt modelId="{49C89085-907C-4A72-B313-74F3C6B98510}" type="pres">
      <dgm:prSet presAssocID="{39AAA1A8-C099-4CC0-96C9-985E0379BAD5}" presName="composite" presStyleCnt="0"/>
      <dgm:spPr/>
    </dgm:pt>
    <dgm:pt modelId="{0A6109DD-1635-4861-8C52-73C66BE02876}" type="pres">
      <dgm:prSet presAssocID="{39AAA1A8-C099-4CC0-96C9-985E0379BAD5}" presName="background" presStyleLbl="node0" presStyleIdx="1" presStyleCnt="2"/>
      <dgm:spPr/>
    </dgm:pt>
    <dgm:pt modelId="{786C0D06-6D4C-4DAD-A133-5C1136175CDF}" type="pres">
      <dgm:prSet presAssocID="{39AAA1A8-C099-4CC0-96C9-985E0379BAD5}" presName="text" presStyleLbl="fgAcc0" presStyleIdx="1" presStyleCnt="2">
        <dgm:presLayoutVars>
          <dgm:chPref val="3"/>
        </dgm:presLayoutVars>
      </dgm:prSet>
      <dgm:spPr/>
    </dgm:pt>
    <dgm:pt modelId="{39C0364B-4834-44F7-B214-64C01825DF91}" type="pres">
      <dgm:prSet presAssocID="{39AAA1A8-C099-4CC0-96C9-985E0379BAD5}" presName="hierChild2" presStyleCnt="0"/>
      <dgm:spPr/>
    </dgm:pt>
  </dgm:ptLst>
  <dgm:cxnLst>
    <dgm:cxn modelId="{5BFD7828-B21B-4E26-9B03-D6CDA5A6E534}" srcId="{7F406D48-0853-409E-A744-F4B1F271FE3A}" destId="{39AAA1A8-C099-4CC0-96C9-985E0379BAD5}" srcOrd="1" destOrd="0" parTransId="{5CBACA50-FC34-4CAA-9FFB-06CA86B5EA13}" sibTransId="{3557F6C3-7F53-49E6-84DD-D7A32260ED46}"/>
    <dgm:cxn modelId="{C1DA7065-C034-48D4-ADE1-FB3413233868}" type="presOf" srcId="{39AAA1A8-C099-4CC0-96C9-985E0379BAD5}" destId="{786C0D06-6D4C-4DAD-A133-5C1136175CDF}" srcOrd="0" destOrd="0" presId="urn:microsoft.com/office/officeart/2005/8/layout/hierarchy1"/>
    <dgm:cxn modelId="{DC960794-402F-40B2-A294-6581C401A50D}" type="presOf" srcId="{B727BD54-88C9-4ACC-9923-EF7F5A7A14F6}" destId="{8B72C19C-5C97-4457-BE86-F03E90E30B95}" srcOrd="0" destOrd="0" presId="urn:microsoft.com/office/officeart/2005/8/layout/hierarchy1"/>
    <dgm:cxn modelId="{059AA4B7-18E7-42D1-B184-8035F40EC5C9}" type="presOf" srcId="{7F406D48-0853-409E-A744-F4B1F271FE3A}" destId="{F6158B61-6DB9-4B8A-A6C4-A59DFD8766D0}" srcOrd="0" destOrd="0" presId="urn:microsoft.com/office/officeart/2005/8/layout/hierarchy1"/>
    <dgm:cxn modelId="{6C61A8D7-4F3E-4723-A5F9-754A522F12D0}" srcId="{7F406D48-0853-409E-A744-F4B1F271FE3A}" destId="{B727BD54-88C9-4ACC-9923-EF7F5A7A14F6}" srcOrd="0" destOrd="0" parTransId="{9C128909-81B6-423F-8AEC-074CAAEA7E75}" sibTransId="{8D58D761-4ECB-47E2-8DD8-27C58D8FA7E9}"/>
    <dgm:cxn modelId="{4ABF6C4E-2625-4C98-9BAD-E6B2756D61B2}" type="presParOf" srcId="{F6158B61-6DB9-4B8A-A6C4-A59DFD8766D0}" destId="{E9A0B8D8-422B-4687-A396-59E502C8FC16}" srcOrd="0" destOrd="0" presId="urn:microsoft.com/office/officeart/2005/8/layout/hierarchy1"/>
    <dgm:cxn modelId="{835A50D0-F6BE-40B7-BB22-D8815715ED1C}" type="presParOf" srcId="{E9A0B8D8-422B-4687-A396-59E502C8FC16}" destId="{539C6733-40F8-459E-84C8-805433D7E1CB}" srcOrd="0" destOrd="0" presId="urn:microsoft.com/office/officeart/2005/8/layout/hierarchy1"/>
    <dgm:cxn modelId="{46011EDA-1A3F-4762-A975-6D5976A5C8AC}" type="presParOf" srcId="{539C6733-40F8-459E-84C8-805433D7E1CB}" destId="{377B84D8-3F8C-4F8F-A463-E54478EE7FA7}" srcOrd="0" destOrd="0" presId="urn:microsoft.com/office/officeart/2005/8/layout/hierarchy1"/>
    <dgm:cxn modelId="{686B50CC-9470-4667-B1F4-77090359FA5E}" type="presParOf" srcId="{539C6733-40F8-459E-84C8-805433D7E1CB}" destId="{8B72C19C-5C97-4457-BE86-F03E90E30B95}" srcOrd="1" destOrd="0" presId="urn:microsoft.com/office/officeart/2005/8/layout/hierarchy1"/>
    <dgm:cxn modelId="{59382BB7-9B4E-41B4-9942-AA1430BE94FB}" type="presParOf" srcId="{E9A0B8D8-422B-4687-A396-59E502C8FC16}" destId="{D4E0963E-A8F0-4E18-BACA-8BCC65A97F76}" srcOrd="1" destOrd="0" presId="urn:microsoft.com/office/officeart/2005/8/layout/hierarchy1"/>
    <dgm:cxn modelId="{76BFDDC6-0F70-4715-881C-A143D9339F5D}" type="presParOf" srcId="{F6158B61-6DB9-4B8A-A6C4-A59DFD8766D0}" destId="{F2B801BA-F5BB-4704-83D6-3F5F7BB2C0E7}" srcOrd="1" destOrd="0" presId="urn:microsoft.com/office/officeart/2005/8/layout/hierarchy1"/>
    <dgm:cxn modelId="{65F97E9F-48EE-4489-8744-87F5B54619B0}" type="presParOf" srcId="{F2B801BA-F5BB-4704-83D6-3F5F7BB2C0E7}" destId="{49C89085-907C-4A72-B313-74F3C6B98510}" srcOrd="0" destOrd="0" presId="urn:microsoft.com/office/officeart/2005/8/layout/hierarchy1"/>
    <dgm:cxn modelId="{DE73A4BE-6437-44B1-A96E-26B47FFEAD23}" type="presParOf" srcId="{49C89085-907C-4A72-B313-74F3C6B98510}" destId="{0A6109DD-1635-4861-8C52-73C66BE02876}" srcOrd="0" destOrd="0" presId="urn:microsoft.com/office/officeart/2005/8/layout/hierarchy1"/>
    <dgm:cxn modelId="{14FB3B7E-0454-4FFD-A568-FB4AFAEF54E6}" type="presParOf" srcId="{49C89085-907C-4A72-B313-74F3C6B98510}" destId="{786C0D06-6D4C-4DAD-A133-5C1136175CDF}" srcOrd="1" destOrd="0" presId="urn:microsoft.com/office/officeart/2005/8/layout/hierarchy1"/>
    <dgm:cxn modelId="{70261C67-5D30-4CE1-8143-FEA028B6C7C5}" type="presParOf" srcId="{F2B801BA-F5BB-4704-83D6-3F5F7BB2C0E7}" destId="{39C0364B-4834-44F7-B214-64C01825DF9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7B84D8-3F8C-4F8F-A463-E54478EE7FA7}">
      <dsp:nvSpPr>
        <dsp:cNvPr id="0" name=""/>
        <dsp:cNvSpPr/>
      </dsp:nvSpPr>
      <dsp:spPr>
        <a:xfrm>
          <a:off x="1291" y="409744"/>
          <a:ext cx="4531703" cy="287763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8B72C19C-5C97-4457-BE86-F03E90E30B95}">
      <dsp:nvSpPr>
        <dsp:cNvPr id="0" name=""/>
        <dsp:cNvSpPr/>
      </dsp:nvSpPr>
      <dsp:spPr>
        <a:xfrm>
          <a:off x="504813" y="888091"/>
          <a:ext cx="4531703" cy="287763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5740" tIns="205740" rIns="205740" bIns="205740" numCol="1" spcCol="1270" anchor="ctr" anchorCtr="0">
          <a:noAutofit/>
        </a:bodyPr>
        <a:lstStyle/>
        <a:p>
          <a:pPr marL="0" lvl="0" indent="0" algn="ctr" defTabSz="2400300">
            <a:lnSpc>
              <a:spcPct val="90000"/>
            </a:lnSpc>
            <a:spcBef>
              <a:spcPct val="0"/>
            </a:spcBef>
            <a:spcAft>
              <a:spcPct val="35000"/>
            </a:spcAft>
            <a:buNone/>
          </a:pPr>
          <a:r>
            <a:rPr lang="tr-TR" sz="5400" b="1" kern="1200" dirty="0"/>
            <a:t>Dâhilde İşleme Rejimi (DİR)</a:t>
          </a:r>
          <a:endParaRPr lang="en-US" sz="5400" b="1" kern="1200" dirty="0"/>
        </a:p>
      </dsp:txBody>
      <dsp:txXfrm>
        <a:off x="589096" y="972374"/>
        <a:ext cx="4363137" cy="2709065"/>
      </dsp:txXfrm>
    </dsp:sp>
    <dsp:sp modelId="{0A6109DD-1635-4861-8C52-73C66BE02876}">
      <dsp:nvSpPr>
        <dsp:cNvPr id="0" name=""/>
        <dsp:cNvSpPr/>
      </dsp:nvSpPr>
      <dsp:spPr>
        <a:xfrm>
          <a:off x="5540040" y="409744"/>
          <a:ext cx="4531703" cy="287763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786C0D06-6D4C-4DAD-A133-5C1136175CDF}">
      <dsp:nvSpPr>
        <dsp:cNvPr id="0" name=""/>
        <dsp:cNvSpPr/>
      </dsp:nvSpPr>
      <dsp:spPr>
        <a:xfrm>
          <a:off x="6043562" y="888091"/>
          <a:ext cx="4531703" cy="287763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b="1" kern="1200" dirty="0"/>
            <a:t>Dâhilde işleme rejimi, ihraç ürününün elde edilmesinde kullanılan girdilerin ticaret politikası önlemlerine tabi tutulmaksızın gümrük muafiyetli olarak ithal edilmesidir. Yani eşyanın vergi ve </a:t>
          </a:r>
          <a:r>
            <a:rPr lang="tr-TR" sz="2400" b="1" kern="1200" dirty="0" err="1"/>
            <a:t>TPÖ’ye</a:t>
          </a:r>
          <a:r>
            <a:rPr lang="tr-TR" sz="2400" b="1" kern="1200" dirty="0"/>
            <a:t> tabi tutulmadan işçiliğe tabi tutulmasıdır.</a:t>
          </a:r>
          <a:endParaRPr lang="en-US" sz="2400" b="1" kern="1200" dirty="0"/>
        </a:p>
      </dsp:txBody>
      <dsp:txXfrm>
        <a:off x="6127845" y="972374"/>
        <a:ext cx="4363137" cy="270906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8965E0-D786-4F9D-8F8B-F8FC01BAE7AB}"/>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E9C8CA7-7CF5-480F-AAA0-FBCAE7135C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AD9A9DF-D5B3-46B1-9894-BE144A81FE45}"/>
              </a:ext>
            </a:extLst>
          </p:cNvPr>
          <p:cNvSpPr>
            <a:spLocks noGrp="1"/>
          </p:cNvSpPr>
          <p:nvPr>
            <p:ph type="dt" sz="half" idx="10"/>
          </p:nvPr>
        </p:nvSpPr>
        <p:spPr/>
        <p:txBody>
          <a:bodyPr/>
          <a:lstStyle/>
          <a:p>
            <a:fld id="{DBED66C9-2C86-424F-B6C9-662219FD7E37}" type="datetimeFigureOut">
              <a:rPr lang="tr-TR" smtClean="0"/>
              <a:t>25.04.2020</a:t>
            </a:fld>
            <a:endParaRPr lang="tr-TR"/>
          </a:p>
        </p:txBody>
      </p:sp>
      <p:sp>
        <p:nvSpPr>
          <p:cNvPr id="5" name="Alt Bilgi Yer Tutucusu 4">
            <a:extLst>
              <a:ext uri="{FF2B5EF4-FFF2-40B4-BE49-F238E27FC236}">
                <a16:creationId xmlns:a16="http://schemas.microsoft.com/office/drawing/2014/main" id="{21535F79-6AA9-48B2-B874-C94157A926C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8FDDFAC-301F-4CCF-9D96-3C634A8730A8}"/>
              </a:ext>
            </a:extLst>
          </p:cNvPr>
          <p:cNvSpPr>
            <a:spLocks noGrp="1"/>
          </p:cNvSpPr>
          <p:nvPr>
            <p:ph type="sldNum" sz="quarter" idx="12"/>
          </p:nvPr>
        </p:nvSpPr>
        <p:spPr/>
        <p:txBody>
          <a:bodyPr/>
          <a:lstStyle/>
          <a:p>
            <a:fld id="{444A3715-9632-4AA3-BEBA-9D96F1870DB3}" type="slidenum">
              <a:rPr lang="tr-TR" smtClean="0"/>
              <a:t>‹#›</a:t>
            </a:fld>
            <a:endParaRPr lang="tr-TR"/>
          </a:p>
        </p:txBody>
      </p:sp>
    </p:spTree>
    <p:extLst>
      <p:ext uri="{BB962C8B-B14F-4D97-AF65-F5344CB8AC3E}">
        <p14:creationId xmlns:p14="http://schemas.microsoft.com/office/powerpoint/2010/main" val="942568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5F3A91-CBAB-4236-B652-5C7543EC612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A2658CF-DDD2-4C14-A44A-09A1877F3B1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08FA70D-A8A8-4576-9CB3-FDB784C973E1}"/>
              </a:ext>
            </a:extLst>
          </p:cNvPr>
          <p:cNvSpPr>
            <a:spLocks noGrp="1"/>
          </p:cNvSpPr>
          <p:nvPr>
            <p:ph type="dt" sz="half" idx="10"/>
          </p:nvPr>
        </p:nvSpPr>
        <p:spPr/>
        <p:txBody>
          <a:bodyPr/>
          <a:lstStyle/>
          <a:p>
            <a:fld id="{DBED66C9-2C86-424F-B6C9-662219FD7E37}" type="datetimeFigureOut">
              <a:rPr lang="tr-TR" smtClean="0"/>
              <a:t>25.04.2020</a:t>
            </a:fld>
            <a:endParaRPr lang="tr-TR"/>
          </a:p>
        </p:txBody>
      </p:sp>
      <p:sp>
        <p:nvSpPr>
          <p:cNvPr id="5" name="Alt Bilgi Yer Tutucusu 4">
            <a:extLst>
              <a:ext uri="{FF2B5EF4-FFF2-40B4-BE49-F238E27FC236}">
                <a16:creationId xmlns:a16="http://schemas.microsoft.com/office/drawing/2014/main" id="{44D16CB4-A9FA-4655-8394-2274F7B0787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A5ECBFA-35B5-4702-BC51-467FE7EBDF7E}"/>
              </a:ext>
            </a:extLst>
          </p:cNvPr>
          <p:cNvSpPr>
            <a:spLocks noGrp="1"/>
          </p:cNvSpPr>
          <p:nvPr>
            <p:ph type="sldNum" sz="quarter" idx="12"/>
          </p:nvPr>
        </p:nvSpPr>
        <p:spPr/>
        <p:txBody>
          <a:bodyPr/>
          <a:lstStyle/>
          <a:p>
            <a:fld id="{444A3715-9632-4AA3-BEBA-9D96F1870DB3}" type="slidenum">
              <a:rPr lang="tr-TR" smtClean="0"/>
              <a:t>‹#›</a:t>
            </a:fld>
            <a:endParaRPr lang="tr-TR"/>
          </a:p>
        </p:txBody>
      </p:sp>
    </p:spTree>
    <p:extLst>
      <p:ext uri="{BB962C8B-B14F-4D97-AF65-F5344CB8AC3E}">
        <p14:creationId xmlns:p14="http://schemas.microsoft.com/office/powerpoint/2010/main" val="2271981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5D5937EA-E7CB-43E1-BF69-00FB46A49E5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48DAFDE-9461-47A0-BCAC-02A93092135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6A7F734-BE99-4BC9-8AF0-402FB0F05478}"/>
              </a:ext>
            </a:extLst>
          </p:cNvPr>
          <p:cNvSpPr>
            <a:spLocks noGrp="1"/>
          </p:cNvSpPr>
          <p:nvPr>
            <p:ph type="dt" sz="half" idx="10"/>
          </p:nvPr>
        </p:nvSpPr>
        <p:spPr/>
        <p:txBody>
          <a:bodyPr/>
          <a:lstStyle/>
          <a:p>
            <a:fld id="{DBED66C9-2C86-424F-B6C9-662219FD7E37}" type="datetimeFigureOut">
              <a:rPr lang="tr-TR" smtClean="0"/>
              <a:t>25.04.2020</a:t>
            </a:fld>
            <a:endParaRPr lang="tr-TR"/>
          </a:p>
        </p:txBody>
      </p:sp>
      <p:sp>
        <p:nvSpPr>
          <p:cNvPr id="5" name="Alt Bilgi Yer Tutucusu 4">
            <a:extLst>
              <a:ext uri="{FF2B5EF4-FFF2-40B4-BE49-F238E27FC236}">
                <a16:creationId xmlns:a16="http://schemas.microsoft.com/office/drawing/2014/main" id="{12516404-E816-4660-82D5-5E76211634B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65159DA-36E2-4D07-8DB0-BF92D6997B95}"/>
              </a:ext>
            </a:extLst>
          </p:cNvPr>
          <p:cNvSpPr>
            <a:spLocks noGrp="1"/>
          </p:cNvSpPr>
          <p:nvPr>
            <p:ph type="sldNum" sz="quarter" idx="12"/>
          </p:nvPr>
        </p:nvSpPr>
        <p:spPr/>
        <p:txBody>
          <a:bodyPr/>
          <a:lstStyle/>
          <a:p>
            <a:fld id="{444A3715-9632-4AA3-BEBA-9D96F1870DB3}" type="slidenum">
              <a:rPr lang="tr-TR" smtClean="0"/>
              <a:t>‹#›</a:t>
            </a:fld>
            <a:endParaRPr lang="tr-TR"/>
          </a:p>
        </p:txBody>
      </p:sp>
    </p:spTree>
    <p:extLst>
      <p:ext uri="{BB962C8B-B14F-4D97-AF65-F5344CB8AC3E}">
        <p14:creationId xmlns:p14="http://schemas.microsoft.com/office/powerpoint/2010/main" val="744342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352A66-DD28-4B24-B744-277FF0CF0AC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798DB06-B5CA-41C9-8107-BE56E9FB19CA}"/>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4E23579-308B-4E92-AA9E-53FDAE2F81EC}"/>
              </a:ext>
            </a:extLst>
          </p:cNvPr>
          <p:cNvSpPr>
            <a:spLocks noGrp="1"/>
          </p:cNvSpPr>
          <p:nvPr>
            <p:ph type="dt" sz="half" idx="10"/>
          </p:nvPr>
        </p:nvSpPr>
        <p:spPr/>
        <p:txBody>
          <a:bodyPr/>
          <a:lstStyle/>
          <a:p>
            <a:fld id="{DBED66C9-2C86-424F-B6C9-662219FD7E37}" type="datetimeFigureOut">
              <a:rPr lang="tr-TR" smtClean="0"/>
              <a:t>25.04.2020</a:t>
            </a:fld>
            <a:endParaRPr lang="tr-TR"/>
          </a:p>
        </p:txBody>
      </p:sp>
      <p:sp>
        <p:nvSpPr>
          <p:cNvPr id="5" name="Alt Bilgi Yer Tutucusu 4">
            <a:extLst>
              <a:ext uri="{FF2B5EF4-FFF2-40B4-BE49-F238E27FC236}">
                <a16:creationId xmlns:a16="http://schemas.microsoft.com/office/drawing/2014/main" id="{4A90FB82-9822-48BA-83CF-CC6F35EA158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65D8D27-8B00-4288-8CA3-0A014EE783AB}"/>
              </a:ext>
            </a:extLst>
          </p:cNvPr>
          <p:cNvSpPr>
            <a:spLocks noGrp="1"/>
          </p:cNvSpPr>
          <p:nvPr>
            <p:ph type="sldNum" sz="quarter" idx="12"/>
          </p:nvPr>
        </p:nvSpPr>
        <p:spPr/>
        <p:txBody>
          <a:bodyPr/>
          <a:lstStyle/>
          <a:p>
            <a:fld id="{444A3715-9632-4AA3-BEBA-9D96F1870DB3}" type="slidenum">
              <a:rPr lang="tr-TR" smtClean="0"/>
              <a:t>‹#›</a:t>
            </a:fld>
            <a:endParaRPr lang="tr-TR"/>
          </a:p>
        </p:txBody>
      </p:sp>
    </p:spTree>
    <p:extLst>
      <p:ext uri="{BB962C8B-B14F-4D97-AF65-F5344CB8AC3E}">
        <p14:creationId xmlns:p14="http://schemas.microsoft.com/office/powerpoint/2010/main" val="54249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421E55-C0EA-433E-A3FE-BE0AAE77A45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50B49A1-806B-4AA4-909D-E8F854A9BF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5C9A7D3-9C50-4514-BF8B-7042CBCBB47C}"/>
              </a:ext>
            </a:extLst>
          </p:cNvPr>
          <p:cNvSpPr>
            <a:spLocks noGrp="1"/>
          </p:cNvSpPr>
          <p:nvPr>
            <p:ph type="dt" sz="half" idx="10"/>
          </p:nvPr>
        </p:nvSpPr>
        <p:spPr/>
        <p:txBody>
          <a:bodyPr/>
          <a:lstStyle/>
          <a:p>
            <a:fld id="{DBED66C9-2C86-424F-B6C9-662219FD7E37}" type="datetimeFigureOut">
              <a:rPr lang="tr-TR" smtClean="0"/>
              <a:t>25.04.2020</a:t>
            </a:fld>
            <a:endParaRPr lang="tr-TR"/>
          </a:p>
        </p:txBody>
      </p:sp>
      <p:sp>
        <p:nvSpPr>
          <p:cNvPr id="5" name="Alt Bilgi Yer Tutucusu 4">
            <a:extLst>
              <a:ext uri="{FF2B5EF4-FFF2-40B4-BE49-F238E27FC236}">
                <a16:creationId xmlns:a16="http://schemas.microsoft.com/office/drawing/2014/main" id="{C6CAEEC2-2AFA-44C8-BBCB-A29DAFF47B4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C8A47DE-008C-44B4-A4A5-A277E9BDC658}"/>
              </a:ext>
            </a:extLst>
          </p:cNvPr>
          <p:cNvSpPr>
            <a:spLocks noGrp="1"/>
          </p:cNvSpPr>
          <p:nvPr>
            <p:ph type="sldNum" sz="quarter" idx="12"/>
          </p:nvPr>
        </p:nvSpPr>
        <p:spPr/>
        <p:txBody>
          <a:bodyPr/>
          <a:lstStyle/>
          <a:p>
            <a:fld id="{444A3715-9632-4AA3-BEBA-9D96F1870DB3}" type="slidenum">
              <a:rPr lang="tr-TR" smtClean="0"/>
              <a:t>‹#›</a:t>
            </a:fld>
            <a:endParaRPr lang="tr-TR"/>
          </a:p>
        </p:txBody>
      </p:sp>
    </p:spTree>
    <p:extLst>
      <p:ext uri="{BB962C8B-B14F-4D97-AF65-F5344CB8AC3E}">
        <p14:creationId xmlns:p14="http://schemas.microsoft.com/office/powerpoint/2010/main" val="948995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4CA215-E391-4995-A42D-01F6B74D779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D88536B-46E0-412E-901B-9FBD989DB937}"/>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AC7CD7C-7039-4D7C-B720-115A5880EBA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F3586004-C10F-49CE-8194-2B4C51FA868A}"/>
              </a:ext>
            </a:extLst>
          </p:cNvPr>
          <p:cNvSpPr>
            <a:spLocks noGrp="1"/>
          </p:cNvSpPr>
          <p:nvPr>
            <p:ph type="dt" sz="half" idx="10"/>
          </p:nvPr>
        </p:nvSpPr>
        <p:spPr/>
        <p:txBody>
          <a:bodyPr/>
          <a:lstStyle/>
          <a:p>
            <a:fld id="{DBED66C9-2C86-424F-B6C9-662219FD7E37}" type="datetimeFigureOut">
              <a:rPr lang="tr-TR" smtClean="0"/>
              <a:t>25.04.2020</a:t>
            </a:fld>
            <a:endParaRPr lang="tr-TR"/>
          </a:p>
        </p:txBody>
      </p:sp>
      <p:sp>
        <p:nvSpPr>
          <p:cNvPr id="6" name="Alt Bilgi Yer Tutucusu 5">
            <a:extLst>
              <a:ext uri="{FF2B5EF4-FFF2-40B4-BE49-F238E27FC236}">
                <a16:creationId xmlns:a16="http://schemas.microsoft.com/office/drawing/2014/main" id="{BB752925-93B3-4FA1-9E23-1857B4D3CE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91F5FCF-9DD6-4E89-B3A9-F95CE637A1D5}"/>
              </a:ext>
            </a:extLst>
          </p:cNvPr>
          <p:cNvSpPr>
            <a:spLocks noGrp="1"/>
          </p:cNvSpPr>
          <p:nvPr>
            <p:ph type="sldNum" sz="quarter" idx="12"/>
          </p:nvPr>
        </p:nvSpPr>
        <p:spPr/>
        <p:txBody>
          <a:bodyPr/>
          <a:lstStyle/>
          <a:p>
            <a:fld id="{444A3715-9632-4AA3-BEBA-9D96F1870DB3}" type="slidenum">
              <a:rPr lang="tr-TR" smtClean="0"/>
              <a:t>‹#›</a:t>
            </a:fld>
            <a:endParaRPr lang="tr-TR"/>
          </a:p>
        </p:txBody>
      </p:sp>
    </p:spTree>
    <p:extLst>
      <p:ext uri="{BB962C8B-B14F-4D97-AF65-F5344CB8AC3E}">
        <p14:creationId xmlns:p14="http://schemas.microsoft.com/office/powerpoint/2010/main" val="3394421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47CA9B-3024-4AEB-BF9D-BA62D48D105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E4FCA06-4463-40F6-AC65-610C1584D5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F3C677FB-52DE-418F-A688-C5837371CB2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916C5C09-93C3-44DC-A86C-FB4AB2B8EB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DAAF9D1-4425-49B2-960D-7211394ADFD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B902D5E6-F962-48CA-9F8A-15287A155495}"/>
              </a:ext>
            </a:extLst>
          </p:cNvPr>
          <p:cNvSpPr>
            <a:spLocks noGrp="1"/>
          </p:cNvSpPr>
          <p:nvPr>
            <p:ph type="dt" sz="half" idx="10"/>
          </p:nvPr>
        </p:nvSpPr>
        <p:spPr/>
        <p:txBody>
          <a:bodyPr/>
          <a:lstStyle/>
          <a:p>
            <a:fld id="{DBED66C9-2C86-424F-B6C9-662219FD7E37}" type="datetimeFigureOut">
              <a:rPr lang="tr-TR" smtClean="0"/>
              <a:t>25.04.2020</a:t>
            </a:fld>
            <a:endParaRPr lang="tr-TR"/>
          </a:p>
        </p:txBody>
      </p:sp>
      <p:sp>
        <p:nvSpPr>
          <p:cNvPr id="8" name="Alt Bilgi Yer Tutucusu 7">
            <a:extLst>
              <a:ext uri="{FF2B5EF4-FFF2-40B4-BE49-F238E27FC236}">
                <a16:creationId xmlns:a16="http://schemas.microsoft.com/office/drawing/2014/main" id="{FE3D7241-3AE1-4261-B12C-1F9CD129F7AC}"/>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56CA6E7-3D2A-4953-8473-CA4430117F7A}"/>
              </a:ext>
            </a:extLst>
          </p:cNvPr>
          <p:cNvSpPr>
            <a:spLocks noGrp="1"/>
          </p:cNvSpPr>
          <p:nvPr>
            <p:ph type="sldNum" sz="quarter" idx="12"/>
          </p:nvPr>
        </p:nvSpPr>
        <p:spPr/>
        <p:txBody>
          <a:bodyPr/>
          <a:lstStyle/>
          <a:p>
            <a:fld id="{444A3715-9632-4AA3-BEBA-9D96F1870DB3}" type="slidenum">
              <a:rPr lang="tr-TR" smtClean="0"/>
              <a:t>‹#›</a:t>
            </a:fld>
            <a:endParaRPr lang="tr-TR"/>
          </a:p>
        </p:txBody>
      </p:sp>
    </p:spTree>
    <p:extLst>
      <p:ext uri="{BB962C8B-B14F-4D97-AF65-F5344CB8AC3E}">
        <p14:creationId xmlns:p14="http://schemas.microsoft.com/office/powerpoint/2010/main" val="833746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7883A7-191A-4955-950E-BE895508015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054E58D-C4BF-49F4-85F6-693F5F578D53}"/>
              </a:ext>
            </a:extLst>
          </p:cNvPr>
          <p:cNvSpPr>
            <a:spLocks noGrp="1"/>
          </p:cNvSpPr>
          <p:nvPr>
            <p:ph type="dt" sz="half" idx="10"/>
          </p:nvPr>
        </p:nvSpPr>
        <p:spPr/>
        <p:txBody>
          <a:bodyPr/>
          <a:lstStyle/>
          <a:p>
            <a:fld id="{DBED66C9-2C86-424F-B6C9-662219FD7E37}" type="datetimeFigureOut">
              <a:rPr lang="tr-TR" smtClean="0"/>
              <a:t>25.04.2020</a:t>
            </a:fld>
            <a:endParaRPr lang="tr-TR"/>
          </a:p>
        </p:txBody>
      </p:sp>
      <p:sp>
        <p:nvSpPr>
          <p:cNvPr id="4" name="Alt Bilgi Yer Tutucusu 3">
            <a:extLst>
              <a:ext uri="{FF2B5EF4-FFF2-40B4-BE49-F238E27FC236}">
                <a16:creationId xmlns:a16="http://schemas.microsoft.com/office/drawing/2014/main" id="{1973E5D5-32ED-4B5F-873F-5A1B583BF5D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DD47C7D-2E8D-4076-943B-3D112EFEC50C}"/>
              </a:ext>
            </a:extLst>
          </p:cNvPr>
          <p:cNvSpPr>
            <a:spLocks noGrp="1"/>
          </p:cNvSpPr>
          <p:nvPr>
            <p:ph type="sldNum" sz="quarter" idx="12"/>
          </p:nvPr>
        </p:nvSpPr>
        <p:spPr/>
        <p:txBody>
          <a:bodyPr/>
          <a:lstStyle/>
          <a:p>
            <a:fld id="{444A3715-9632-4AA3-BEBA-9D96F1870DB3}" type="slidenum">
              <a:rPr lang="tr-TR" smtClean="0"/>
              <a:t>‹#›</a:t>
            </a:fld>
            <a:endParaRPr lang="tr-TR"/>
          </a:p>
        </p:txBody>
      </p:sp>
    </p:spTree>
    <p:extLst>
      <p:ext uri="{BB962C8B-B14F-4D97-AF65-F5344CB8AC3E}">
        <p14:creationId xmlns:p14="http://schemas.microsoft.com/office/powerpoint/2010/main" val="222599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ABEC4F2-7CC9-41E6-9BA8-EA8A305AEB57}"/>
              </a:ext>
            </a:extLst>
          </p:cNvPr>
          <p:cNvSpPr>
            <a:spLocks noGrp="1"/>
          </p:cNvSpPr>
          <p:nvPr>
            <p:ph type="dt" sz="half" idx="10"/>
          </p:nvPr>
        </p:nvSpPr>
        <p:spPr/>
        <p:txBody>
          <a:bodyPr/>
          <a:lstStyle/>
          <a:p>
            <a:fld id="{DBED66C9-2C86-424F-B6C9-662219FD7E37}" type="datetimeFigureOut">
              <a:rPr lang="tr-TR" smtClean="0"/>
              <a:t>25.04.2020</a:t>
            </a:fld>
            <a:endParaRPr lang="tr-TR"/>
          </a:p>
        </p:txBody>
      </p:sp>
      <p:sp>
        <p:nvSpPr>
          <p:cNvPr id="3" name="Alt Bilgi Yer Tutucusu 2">
            <a:extLst>
              <a:ext uri="{FF2B5EF4-FFF2-40B4-BE49-F238E27FC236}">
                <a16:creationId xmlns:a16="http://schemas.microsoft.com/office/drawing/2014/main" id="{72798EEB-2F82-4460-B213-827905933B4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9F817C-50C2-4114-B42F-E69D86F1D6E1}"/>
              </a:ext>
            </a:extLst>
          </p:cNvPr>
          <p:cNvSpPr>
            <a:spLocks noGrp="1"/>
          </p:cNvSpPr>
          <p:nvPr>
            <p:ph type="sldNum" sz="quarter" idx="12"/>
          </p:nvPr>
        </p:nvSpPr>
        <p:spPr/>
        <p:txBody>
          <a:bodyPr/>
          <a:lstStyle/>
          <a:p>
            <a:fld id="{444A3715-9632-4AA3-BEBA-9D96F1870DB3}" type="slidenum">
              <a:rPr lang="tr-TR" smtClean="0"/>
              <a:t>‹#›</a:t>
            </a:fld>
            <a:endParaRPr lang="tr-TR"/>
          </a:p>
        </p:txBody>
      </p:sp>
    </p:spTree>
    <p:extLst>
      <p:ext uri="{BB962C8B-B14F-4D97-AF65-F5344CB8AC3E}">
        <p14:creationId xmlns:p14="http://schemas.microsoft.com/office/powerpoint/2010/main" val="1736919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EA230C-D16E-47FA-889D-5D45639807D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5D1EBDE-9F78-432F-81FD-CA6BF22C33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B7BD5C3-444B-4B91-A1AC-0D0EA2D3D8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26B4815-99EB-4D83-91E1-229C6EB25A12}"/>
              </a:ext>
            </a:extLst>
          </p:cNvPr>
          <p:cNvSpPr>
            <a:spLocks noGrp="1"/>
          </p:cNvSpPr>
          <p:nvPr>
            <p:ph type="dt" sz="half" idx="10"/>
          </p:nvPr>
        </p:nvSpPr>
        <p:spPr/>
        <p:txBody>
          <a:bodyPr/>
          <a:lstStyle/>
          <a:p>
            <a:fld id="{DBED66C9-2C86-424F-B6C9-662219FD7E37}" type="datetimeFigureOut">
              <a:rPr lang="tr-TR" smtClean="0"/>
              <a:t>25.04.2020</a:t>
            </a:fld>
            <a:endParaRPr lang="tr-TR"/>
          </a:p>
        </p:txBody>
      </p:sp>
      <p:sp>
        <p:nvSpPr>
          <p:cNvPr id="6" name="Alt Bilgi Yer Tutucusu 5">
            <a:extLst>
              <a:ext uri="{FF2B5EF4-FFF2-40B4-BE49-F238E27FC236}">
                <a16:creationId xmlns:a16="http://schemas.microsoft.com/office/drawing/2014/main" id="{792A4760-A612-4799-B369-5EFE5DF0A03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1F27ED6-4658-4C8E-BAAB-937E6823E1C3}"/>
              </a:ext>
            </a:extLst>
          </p:cNvPr>
          <p:cNvSpPr>
            <a:spLocks noGrp="1"/>
          </p:cNvSpPr>
          <p:nvPr>
            <p:ph type="sldNum" sz="quarter" idx="12"/>
          </p:nvPr>
        </p:nvSpPr>
        <p:spPr/>
        <p:txBody>
          <a:bodyPr/>
          <a:lstStyle/>
          <a:p>
            <a:fld id="{444A3715-9632-4AA3-BEBA-9D96F1870DB3}" type="slidenum">
              <a:rPr lang="tr-TR" smtClean="0"/>
              <a:t>‹#›</a:t>
            </a:fld>
            <a:endParaRPr lang="tr-TR"/>
          </a:p>
        </p:txBody>
      </p:sp>
    </p:spTree>
    <p:extLst>
      <p:ext uri="{BB962C8B-B14F-4D97-AF65-F5344CB8AC3E}">
        <p14:creationId xmlns:p14="http://schemas.microsoft.com/office/powerpoint/2010/main" val="133893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298874-7E1E-4C57-9D39-152A14E21D7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ADAA714-98AB-4B7B-88EF-C1C220A38E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E5A4B12-CEA2-41DB-A2EE-A2199F4232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84D83D6-1737-44E5-8F7F-37052D4EC60F}"/>
              </a:ext>
            </a:extLst>
          </p:cNvPr>
          <p:cNvSpPr>
            <a:spLocks noGrp="1"/>
          </p:cNvSpPr>
          <p:nvPr>
            <p:ph type="dt" sz="half" idx="10"/>
          </p:nvPr>
        </p:nvSpPr>
        <p:spPr/>
        <p:txBody>
          <a:bodyPr/>
          <a:lstStyle/>
          <a:p>
            <a:fld id="{DBED66C9-2C86-424F-B6C9-662219FD7E37}" type="datetimeFigureOut">
              <a:rPr lang="tr-TR" smtClean="0"/>
              <a:t>25.04.2020</a:t>
            </a:fld>
            <a:endParaRPr lang="tr-TR"/>
          </a:p>
        </p:txBody>
      </p:sp>
      <p:sp>
        <p:nvSpPr>
          <p:cNvPr id="6" name="Alt Bilgi Yer Tutucusu 5">
            <a:extLst>
              <a:ext uri="{FF2B5EF4-FFF2-40B4-BE49-F238E27FC236}">
                <a16:creationId xmlns:a16="http://schemas.microsoft.com/office/drawing/2014/main" id="{755AB156-2D7D-4807-BD1D-CD90B11A672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70BEF6D-6C48-4666-9CEC-863B562F4E39}"/>
              </a:ext>
            </a:extLst>
          </p:cNvPr>
          <p:cNvSpPr>
            <a:spLocks noGrp="1"/>
          </p:cNvSpPr>
          <p:nvPr>
            <p:ph type="sldNum" sz="quarter" idx="12"/>
          </p:nvPr>
        </p:nvSpPr>
        <p:spPr/>
        <p:txBody>
          <a:bodyPr/>
          <a:lstStyle/>
          <a:p>
            <a:fld id="{444A3715-9632-4AA3-BEBA-9D96F1870DB3}" type="slidenum">
              <a:rPr lang="tr-TR" smtClean="0"/>
              <a:t>‹#›</a:t>
            </a:fld>
            <a:endParaRPr lang="tr-TR"/>
          </a:p>
        </p:txBody>
      </p:sp>
    </p:spTree>
    <p:extLst>
      <p:ext uri="{BB962C8B-B14F-4D97-AF65-F5344CB8AC3E}">
        <p14:creationId xmlns:p14="http://schemas.microsoft.com/office/powerpoint/2010/main" val="3078680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8C89408-3E18-473C-B5F8-F3E9920380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5BA2644-65A9-4808-9F92-150622DA4F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5392ACD-91BF-4AF3-896F-08515ABDB1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ED66C9-2C86-424F-B6C9-662219FD7E37}" type="datetimeFigureOut">
              <a:rPr lang="tr-TR" smtClean="0"/>
              <a:t>25.04.2020</a:t>
            </a:fld>
            <a:endParaRPr lang="tr-TR"/>
          </a:p>
        </p:txBody>
      </p:sp>
      <p:sp>
        <p:nvSpPr>
          <p:cNvPr id="5" name="Alt Bilgi Yer Tutucusu 4">
            <a:extLst>
              <a:ext uri="{FF2B5EF4-FFF2-40B4-BE49-F238E27FC236}">
                <a16:creationId xmlns:a16="http://schemas.microsoft.com/office/drawing/2014/main" id="{C9E80099-766A-44A9-8728-CB0DA0C26A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DB3729E-1EB3-4157-B612-99D018A5A3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4A3715-9632-4AA3-BEBA-9D96F1870DB3}" type="slidenum">
              <a:rPr lang="tr-TR" smtClean="0"/>
              <a:t>‹#›</a:t>
            </a:fld>
            <a:endParaRPr lang="tr-TR"/>
          </a:p>
        </p:txBody>
      </p:sp>
    </p:spTree>
    <p:extLst>
      <p:ext uri="{BB962C8B-B14F-4D97-AF65-F5344CB8AC3E}">
        <p14:creationId xmlns:p14="http://schemas.microsoft.com/office/powerpoint/2010/main" val="14305375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82413CC-69E6-4BDA-A88D-E4EF8F9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4F1F7357-8633-4CE7-BF80-475EE8A2FA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3" name="Freeform 5">
              <a:extLst>
                <a:ext uri="{FF2B5EF4-FFF2-40B4-BE49-F238E27FC236}">
                  <a16:creationId xmlns:a16="http://schemas.microsoft.com/office/drawing/2014/main" id="{E402FE4E-C12D-497C-AF81-F08E4E02B45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id="{59247B10-170D-4E62-849A-38FCB43C6AF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89A587A7-1BEF-45AA-9EFC-6558A8749C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8">
              <a:extLst>
                <a:ext uri="{FF2B5EF4-FFF2-40B4-BE49-F238E27FC236}">
                  <a16:creationId xmlns:a16="http://schemas.microsoft.com/office/drawing/2014/main" id="{AC25B5A1-6EF7-44EC-A2F0-1EDC96A79B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9">
              <a:extLst>
                <a:ext uri="{FF2B5EF4-FFF2-40B4-BE49-F238E27FC236}">
                  <a16:creationId xmlns:a16="http://schemas.microsoft.com/office/drawing/2014/main" id="{80B8582C-7E17-4115-9FF1-979C8405CB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10">
              <a:extLst>
                <a:ext uri="{FF2B5EF4-FFF2-40B4-BE49-F238E27FC236}">
                  <a16:creationId xmlns:a16="http://schemas.microsoft.com/office/drawing/2014/main" id="{F6C4AB66-7A18-4E51-935B-237F4CA8272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1">
              <a:extLst>
                <a:ext uri="{FF2B5EF4-FFF2-40B4-BE49-F238E27FC236}">
                  <a16:creationId xmlns:a16="http://schemas.microsoft.com/office/drawing/2014/main" id="{CDF12911-A240-4580-8788-0C49DB1FED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2">
              <a:extLst>
                <a:ext uri="{FF2B5EF4-FFF2-40B4-BE49-F238E27FC236}">
                  <a16:creationId xmlns:a16="http://schemas.microsoft.com/office/drawing/2014/main" id="{EAE0F5DE-442D-4F6C-B02C-2568ED1958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3">
              <a:extLst>
                <a:ext uri="{FF2B5EF4-FFF2-40B4-BE49-F238E27FC236}">
                  <a16:creationId xmlns:a16="http://schemas.microsoft.com/office/drawing/2014/main" id="{4F24A002-AFDE-4034-85BE-CBF005AE92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4">
              <a:extLst>
                <a:ext uri="{FF2B5EF4-FFF2-40B4-BE49-F238E27FC236}">
                  <a16:creationId xmlns:a16="http://schemas.microsoft.com/office/drawing/2014/main" id="{36F0721E-B4B0-4A6C-A92C-F8DE92D3AC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5">
              <a:extLst>
                <a:ext uri="{FF2B5EF4-FFF2-40B4-BE49-F238E27FC236}">
                  <a16:creationId xmlns:a16="http://schemas.microsoft.com/office/drawing/2014/main" id="{54D2DC98-69F8-4F2F-9D45-BDFFA5E2BBB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6">
              <a:extLst>
                <a:ext uri="{FF2B5EF4-FFF2-40B4-BE49-F238E27FC236}">
                  <a16:creationId xmlns:a16="http://schemas.microsoft.com/office/drawing/2014/main" id="{0A636E33-DC38-40B9-B941-037E5D8603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7">
              <a:extLst>
                <a:ext uri="{FF2B5EF4-FFF2-40B4-BE49-F238E27FC236}">
                  <a16:creationId xmlns:a16="http://schemas.microsoft.com/office/drawing/2014/main" id="{03D30690-68C2-4AEC-9789-1495D97E19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8">
              <a:extLst>
                <a:ext uri="{FF2B5EF4-FFF2-40B4-BE49-F238E27FC236}">
                  <a16:creationId xmlns:a16="http://schemas.microsoft.com/office/drawing/2014/main" id="{1020B1B9-821B-49FB-BDC9-57DA08CBC3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9">
              <a:extLst>
                <a:ext uri="{FF2B5EF4-FFF2-40B4-BE49-F238E27FC236}">
                  <a16:creationId xmlns:a16="http://schemas.microsoft.com/office/drawing/2014/main" id="{720EDCE4-8B18-413F-989E-E79628E5AF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0">
              <a:extLst>
                <a:ext uri="{FF2B5EF4-FFF2-40B4-BE49-F238E27FC236}">
                  <a16:creationId xmlns:a16="http://schemas.microsoft.com/office/drawing/2014/main" id="{8563351E-0DDD-4FC8-8D0C-1E446E3C1B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1">
              <a:extLst>
                <a:ext uri="{FF2B5EF4-FFF2-40B4-BE49-F238E27FC236}">
                  <a16:creationId xmlns:a16="http://schemas.microsoft.com/office/drawing/2014/main" id="{15E8B705-64E7-4513-B3CB-BF46C35732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2">
              <a:extLst>
                <a:ext uri="{FF2B5EF4-FFF2-40B4-BE49-F238E27FC236}">
                  <a16:creationId xmlns:a16="http://schemas.microsoft.com/office/drawing/2014/main" id="{30DAEE1C-EBB5-47F5-9E76-564FCFDBFC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3">
              <a:extLst>
                <a:ext uri="{FF2B5EF4-FFF2-40B4-BE49-F238E27FC236}">
                  <a16:creationId xmlns:a16="http://schemas.microsoft.com/office/drawing/2014/main" id="{EDB255E9-A3E2-4098-99A1-FE38FAD15D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4">
              <a:extLst>
                <a:ext uri="{FF2B5EF4-FFF2-40B4-BE49-F238E27FC236}">
                  <a16:creationId xmlns:a16="http://schemas.microsoft.com/office/drawing/2014/main" id="{D2507F2A-27AF-4833-8273-5FC9A98863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25">
              <a:extLst>
                <a:ext uri="{FF2B5EF4-FFF2-40B4-BE49-F238E27FC236}">
                  <a16:creationId xmlns:a16="http://schemas.microsoft.com/office/drawing/2014/main" id="{8DFB8904-0CB8-45AD-ABD2-F7A582365E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Başlık 1">
            <a:extLst>
              <a:ext uri="{FF2B5EF4-FFF2-40B4-BE49-F238E27FC236}">
                <a16:creationId xmlns:a16="http://schemas.microsoft.com/office/drawing/2014/main" id="{CB2F05D5-3B6D-4032-99E4-12E13946E46E}"/>
              </a:ext>
            </a:extLst>
          </p:cNvPr>
          <p:cNvSpPr>
            <a:spLocks noGrp="1"/>
          </p:cNvSpPr>
          <p:nvPr>
            <p:ph type="title"/>
          </p:nvPr>
        </p:nvSpPr>
        <p:spPr>
          <a:xfrm>
            <a:off x="1759287" y="798881"/>
            <a:ext cx="8673427" cy="1048945"/>
          </a:xfrm>
        </p:spPr>
        <p:txBody>
          <a:bodyPr>
            <a:normAutofit fontScale="90000"/>
          </a:bodyPr>
          <a:lstStyle/>
          <a:p>
            <a:pPr algn="ctr"/>
            <a:br>
              <a:rPr lang="tr-TR" sz="2200" dirty="0"/>
            </a:br>
            <a:r>
              <a:rPr lang="tr-TR" sz="2200" dirty="0"/>
              <a:t> </a:t>
            </a:r>
            <a:r>
              <a:rPr lang="tr-TR" sz="2800" b="1" dirty="0">
                <a:solidFill>
                  <a:srgbClr val="FF0000"/>
                </a:solidFill>
              </a:rPr>
              <a:t>DAHİLDE VE HARİÇTE İŞLEME REJİMLERİ</a:t>
            </a:r>
            <a:br>
              <a:rPr lang="tr-TR" sz="2200" dirty="0"/>
            </a:br>
            <a:endParaRPr lang="tr-TR" sz="2200" dirty="0"/>
          </a:p>
        </p:txBody>
      </p:sp>
      <p:graphicFrame>
        <p:nvGraphicFramePr>
          <p:cNvPr id="5" name="İçerik Yer Tutucusu 2">
            <a:extLst>
              <a:ext uri="{FF2B5EF4-FFF2-40B4-BE49-F238E27FC236}">
                <a16:creationId xmlns:a16="http://schemas.microsoft.com/office/drawing/2014/main" id="{38602657-39DE-4DDC-8A16-5942B1F3772D}"/>
              </a:ext>
            </a:extLst>
          </p:cNvPr>
          <p:cNvGraphicFramePr>
            <a:graphicFrameLocks noGrp="1"/>
          </p:cNvGraphicFramePr>
          <p:nvPr>
            <p:ph idx="1"/>
            <p:extLst>
              <p:ext uri="{D42A27DB-BD31-4B8C-83A1-F6EECF244321}">
                <p14:modId xmlns:p14="http://schemas.microsoft.com/office/powerpoint/2010/main" val="4199728901"/>
              </p:ext>
            </p:extLst>
          </p:nvPr>
        </p:nvGraphicFramePr>
        <p:xfrm>
          <a:off x="807722" y="1990976"/>
          <a:ext cx="10576558" cy="41754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3174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9CB452D-04D7-4FFC-83F5-7181B57E7F18}"/>
              </a:ext>
            </a:extLst>
          </p:cNvPr>
          <p:cNvSpPr>
            <a:spLocks noGrp="1"/>
          </p:cNvSpPr>
          <p:nvPr>
            <p:ph idx="1"/>
          </p:nvPr>
        </p:nvSpPr>
        <p:spPr>
          <a:xfrm>
            <a:off x="1" y="106680"/>
            <a:ext cx="9860280" cy="6614159"/>
          </a:xfrm>
        </p:spPr>
        <p:txBody>
          <a:bodyPr anchor="ctr">
            <a:normAutofit/>
          </a:bodyPr>
          <a:lstStyle/>
          <a:p>
            <a:r>
              <a:rPr lang="tr-TR" sz="2400" b="1" dirty="0"/>
              <a:t> </a:t>
            </a:r>
            <a:r>
              <a:rPr lang="tr-TR" sz="2400" b="1" dirty="0">
                <a:solidFill>
                  <a:srgbClr val="FF0000"/>
                </a:solidFill>
              </a:rPr>
              <a:t>Dâhilde İşleme İzin Belgelerinin Kapatılması</a:t>
            </a:r>
          </a:p>
          <a:p>
            <a:r>
              <a:rPr lang="tr-TR" sz="2400" b="1" dirty="0"/>
              <a:t>Dâhilde işleme izin belgesi sahibi firmaların, belge süresi sonundan itibaren 3 (üç) ay içinde gereken bilgi ve belgelerle birlikte belge ihracat taahhüdünü kapatmak için ilgili ihracatçı birlikleri genel sekreterliğine müracaat etmeleri gerekmektedir. Yapılan kapatma müracaatı geri alınamaz.</a:t>
            </a:r>
          </a:p>
          <a:p>
            <a:r>
              <a:rPr lang="tr-TR" sz="2400" b="1" dirty="0"/>
              <a:t>Belirtilen süre içinde kapatma müracaatında bulunmayan firmalara, 10 (on) iş günü içinde İhracatçı Birlikleri Genel Sekreterliklerince 30 (otuz) gün içinde ihracat taahhüdünü kapatma müracaatında bulunulması bildirilir. Belirtilen süre içinde kapatma müracaatında bulunmayan firmalar, 10 (on) iş günü içinde iptal işleminin yapılmasını </a:t>
            </a:r>
            <a:r>
              <a:rPr lang="tr-TR" sz="2400" b="1" dirty="0" err="1"/>
              <a:t>teminen</a:t>
            </a:r>
            <a:r>
              <a:rPr lang="tr-TR" sz="2400" b="1" dirty="0"/>
              <a:t> müsteşarlığa bildirilir.</a:t>
            </a:r>
          </a:p>
          <a:p>
            <a:r>
              <a:rPr lang="tr-TR" sz="2400" b="1" dirty="0"/>
              <a:t>İthal edilen ancak ihracı gerçekleşmeyen maddelere ait ithalat esnasında tahsil edilmeyen her türlü vergi, 6183 sayılı Kanun’a göre tahsil edilir. Kullandığınız belgenizin ihracat taahhüdünün % 50´den fazlasını gerçekleştirmeniz veya belgeniz için kapatma başvurusu yapmanız hâlinde ikinci dâhilde işleme izin belgesi alabilirsiniz.</a:t>
            </a:r>
          </a:p>
          <a:p>
            <a:endParaRPr lang="tr-TR" sz="13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0302132C-2B2B-4E83-9783-3D03B64D4A1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3857810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DBB49C5-41C2-4F93-9527-80DA76033094}"/>
              </a:ext>
            </a:extLst>
          </p:cNvPr>
          <p:cNvSpPr>
            <a:spLocks noGrp="1"/>
          </p:cNvSpPr>
          <p:nvPr>
            <p:ph idx="1"/>
          </p:nvPr>
        </p:nvSpPr>
        <p:spPr>
          <a:xfrm>
            <a:off x="137161" y="106680"/>
            <a:ext cx="8671560" cy="6751319"/>
          </a:xfrm>
        </p:spPr>
        <p:txBody>
          <a:bodyPr anchor="ctr">
            <a:normAutofit/>
          </a:bodyPr>
          <a:lstStyle/>
          <a:p>
            <a:r>
              <a:rPr lang="tr-TR" b="1" dirty="0">
                <a:solidFill>
                  <a:srgbClr val="FF0000"/>
                </a:solidFill>
              </a:rPr>
              <a:t>Hariçte İşleme Rejimi Uygulanmayacak Hâller</a:t>
            </a:r>
          </a:p>
          <a:p>
            <a:r>
              <a:rPr lang="tr-TR" b="1" dirty="0"/>
              <a:t>Hariçte işleme rejimi;</a:t>
            </a:r>
          </a:p>
          <a:p>
            <a:r>
              <a:rPr lang="tr-TR" b="1" dirty="0"/>
              <a:t>İhracı, ödenmiş ithalat vergilerinin geri verilmesine veya teminata bağlanmış ithalat vergilerinin kaldırılmasına yol açan, ihracından önce nihai kullanımları nedeniyle tam muafiyet suretiyle serbest dolaşıma giren ve bu muafiyetin tanınması için gerekli koşulları taşımaya devam eden, İhracı, ihracat vergi iadesini gerektiren veya ihracı nedeniyle tarım politikası çerçevesinde vergi iadesi dışında bir mali avantaj sağlanan serbest dolaşımdaki eşya için uygulanmaz.</a:t>
            </a:r>
          </a:p>
          <a:p>
            <a:endParaRPr lang="tr-TR" sz="20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7DA610A3-7312-4CA2-AD3D-60C3E61E93E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306694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81572357-1E5B-4CC7-9353-4DA1B7417503}"/>
              </a:ext>
            </a:extLst>
          </p:cNvPr>
          <p:cNvSpPr>
            <a:spLocks noGrp="1"/>
          </p:cNvSpPr>
          <p:nvPr>
            <p:ph idx="1"/>
          </p:nvPr>
        </p:nvSpPr>
        <p:spPr>
          <a:xfrm>
            <a:off x="1202435" y="548640"/>
            <a:ext cx="10730485" cy="5989319"/>
          </a:xfrm>
        </p:spPr>
        <p:txBody>
          <a:bodyPr>
            <a:normAutofit fontScale="92500" lnSpcReduction="20000"/>
          </a:bodyPr>
          <a:lstStyle/>
          <a:p>
            <a:r>
              <a:rPr lang="tr-TR" b="1" dirty="0">
                <a:solidFill>
                  <a:srgbClr val="FF0000"/>
                </a:solidFill>
              </a:rPr>
              <a:t>İzin Başvurusu ve HİİB Alma</a:t>
            </a:r>
          </a:p>
          <a:p>
            <a:r>
              <a:rPr lang="tr-TR" b="1" dirty="0"/>
              <a:t>Hariçte işleme izni, talep üzerine işleme faaliyetini yaptıracak kişiye verilebilir.</a:t>
            </a:r>
          </a:p>
          <a:p>
            <a:r>
              <a:rPr lang="tr-TR" b="1" dirty="0"/>
              <a:t>Hariçte işleme izni; Türkiye gümrük bölgesinde yerleşik kişilere, işlem görmüş ürünlerin geçici ihracat eşyasının işlenmesi sonucu elde edilebilir olduğu ve talep edilen iznin Türkiye'deki üreticilerin temel ekonomik çıkarlarına ciddi bir zarar verecek durumda olmadığı hâllerde ihracatçı birlikleri genel sekreterliklerince verilir.</a:t>
            </a:r>
          </a:p>
          <a:p>
            <a:r>
              <a:rPr lang="tr-TR" b="1" dirty="0"/>
              <a:t>Gümrük idareleri, geçici ihracata konu eşyayı;</a:t>
            </a:r>
          </a:p>
          <a:p>
            <a:r>
              <a:rPr lang="tr-TR" b="1" dirty="0"/>
              <a:t>Eşya üzerindeki üretici tarafından konan özel işaret ve seri numaralarını,</a:t>
            </a:r>
          </a:p>
          <a:p>
            <a:r>
              <a:rPr lang="tr-TR" b="1" dirty="0"/>
              <a:t>Eşya üzerine tatbik edilmiş mühür veya etiketlerini,</a:t>
            </a:r>
          </a:p>
          <a:p>
            <a:r>
              <a:rPr lang="tr-TR" b="1" dirty="0"/>
              <a:t>Eşyanın numune veya teknik dokümanlarını,</a:t>
            </a:r>
          </a:p>
          <a:p>
            <a:r>
              <a:rPr lang="tr-TR" b="1" dirty="0"/>
              <a:t>Eşyanın analiz veya ekspertiz raporunu,</a:t>
            </a:r>
          </a:p>
          <a:p>
            <a:r>
              <a:rPr lang="tr-TR" b="1" dirty="0"/>
              <a:t>İşlem görmüş ürünlerin geçici ihraç eşyasından üretileceğini belgeleyen sözleşme, proforma fatura, fatura gibi belgeleri inceleyerek uygun bulması hâlinde, bunların geçici ihracına izin verir.</a:t>
            </a:r>
          </a:p>
          <a:p>
            <a:endParaRPr lang="tr-TR" sz="1300" dirty="0"/>
          </a:p>
        </p:txBody>
      </p:sp>
    </p:spTree>
    <p:extLst>
      <p:ext uri="{BB962C8B-B14F-4D97-AF65-F5344CB8AC3E}">
        <p14:creationId xmlns:p14="http://schemas.microsoft.com/office/powerpoint/2010/main" val="1392906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5C9391B1-A192-4CC0-A40F-C3D2E4C60EB3}"/>
              </a:ext>
            </a:extLst>
          </p:cNvPr>
          <p:cNvSpPr>
            <a:spLocks noGrp="1"/>
          </p:cNvSpPr>
          <p:nvPr>
            <p:ph idx="1"/>
          </p:nvPr>
        </p:nvSpPr>
        <p:spPr>
          <a:xfrm>
            <a:off x="643466" y="238923"/>
            <a:ext cx="11548534" cy="6380154"/>
          </a:xfrm>
        </p:spPr>
        <p:txBody>
          <a:bodyPr>
            <a:normAutofit/>
          </a:bodyPr>
          <a:lstStyle/>
          <a:p>
            <a:r>
              <a:rPr lang="tr-TR" b="1" dirty="0">
                <a:solidFill>
                  <a:srgbClr val="FF0000"/>
                </a:solidFill>
              </a:rPr>
              <a:t>Hariçte İşleme İzin Belgesi</a:t>
            </a:r>
          </a:p>
          <a:p>
            <a:r>
              <a:rPr lang="tr-TR" b="1" dirty="0"/>
              <a:t>Serbest dolaşımda bulunan eşyanın daha ileri bir düzeyde işlem görmek üzere Türkiye gümrük bölgesi dışına veya serbest bölgelere geçici ihracına ve işlem görmüş ürün olarak ithaline imkân sağlayan Müsteşarlıkça düzenlenen belgeye denir.</a:t>
            </a:r>
          </a:p>
          <a:p>
            <a:r>
              <a:rPr lang="tr-TR" b="1" dirty="0"/>
              <a:t>Hariçte işleme izin belgesi kapsamında işlenmek üzere üçüncü ülkelere gönderilen malların bilahare Türkiye'ye ithali sırasında alınması gereken vergilerin, bu ürünlerin üretimi yurt dışına gönderilen eşyanın aynı tarihte ithal edilmesi hâlinde uygulanacak gümrük vergilerine tekabül eden kısmına muafiyet uygulanmasını sağlar.</a:t>
            </a:r>
          </a:p>
          <a:p>
            <a:endParaRPr lang="tr-TR"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916011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BE1A7182-E13D-46AF-996B-F4EBE0F9160C}"/>
              </a:ext>
            </a:extLst>
          </p:cNvPr>
          <p:cNvSpPr>
            <a:spLocks noGrp="1"/>
          </p:cNvSpPr>
          <p:nvPr>
            <p:ph idx="1"/>
          </p:nvPr>
        </p:nvSpPr>
        <p:spPr>
          <a:xfrm>
            <a:off x="643466" y="543146"/>
            <a:ext cx="11548534" cy="6543453"/>
          </a:xfrm>
        </p:spPr>
        <p:txBody>
          <a:bodyPr>
            <a:normAutofit lnSpcReduction="10000"/>
          </a:bodyPr>
          <a:lstStyle/>
          <a:p>
            <a:r>
              <a:rPr lang="tr-TR" b="1" dirty="0">
                <a:solidFill>
                  <a:srgbClr val="FF0000"/>
                </a:solidFill>
              </a:rPr>
              <a:t>HİİB Kapatılması</a:t>
            </a:r>
          </a:p>
          <a:p>
            <a:r>
              <a:rPr lang="tr-TR" b="1" dirty="0"/>
              <a:t>Belge süresi bitimini müteakip bir ay içinde firmanın üyesi olduğu İhracatçı Birliğine kapatma müracaatında bulunması gerekmektedir. Bu süre içinde müracaat etmeyen firmaların belgeleri müeyyide uygulanarak resen kapatılır.</a:t>
            </a:r>
          </a:p>
          <a:p>
            <a:r>
              <a:rPr lang="tr-TR" b="1" dirty="0"/>
              <a:t>Belge kapsamında gerçekleşmesi gereken ithalat yapılmadıysa kambiyo mevzuatı hükümlerine göre işlem yapılır.</a:t>
            </a:r>
          </a:p>
          <a:p>
            <a:r>
              <a:rPr lang="tr-TR" b="1" dirty="0"/>
              <a:t>Eşyanın Serbest Dolaşıma Sokulması</a:t>
            </a:r>
          </a:p>
          <a:p>
            <a:r>
              <a:rPr lang="tr-TR" b="1" dirty="0"/>
              <a:t>Hariçte işleme rejimine tabi eşyanın serbest dolaşıma giriş beyanı serbest dolaşıma giriş rejimi hükümlerine göre yapılır. Serbest dolaşıma giriş beyannamesinin tescili ve buna ilişkin gümrük işlemlerinin tamamlanması gerekir. Serbest dolaşıma giriş beyannamesi, izin belgesinde belirtilen ve eşyanın getirildiği gümrük idaresine verilir.</a:t>
            </a:r>
          </a:p>
          <a:p>
            <a:r>
              <a:rPr lang="tr-TR" b="1" dirty="0"/>
              <a:t>Basitleştirilmiş usullerin uygulanması hâlinde beyannamenin izni veren gümrük idaresine verilmesi gerekir. Ticari nitelikte olmayan tamiratta işlem yapılması hâlinde, serbest dolaşıma giriş beyannamesinin yetkili gümrük idaresine verilmesi gerekir.</a:t>
            </a:r>
          </a:p>
          <a:p>
            <a:endParaRPr lang="tr-TR" sz="19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709043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 name="Group 35">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37"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8"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1"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3"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4"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59" name="Rectangle 58">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Isosceles Triangle 60">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İçerik Yer Tutucusu 2">
            <a:extLst>
              <a:ext uri="{FF2B5EF4-FFF2-40B4-BE49-F238E27FC236}">
                <a16:creationId xmlns:a16="http://schemas.microsoft.com/office/drawing/2014/main" id="{5EF00B09-E5A2-4921-97A6-678D1F394EA4}"/>
              </a:ext>
            </a:extLst>
          </p:cNvPr>
          <p:cNvSpPr>
            <a:spLocks noGrp="1"/>
          </p:cNvSpPr>
          <p:nvPr>
            <p:ph idx="1"/>
          </p:nvPr>
        </p:nvSpPr>
        <p:spPr>
          <a:xfrm>
            <a:off x="2403089" y="376238"/>
            <a:ext cx="9573011" cy="7121842"/>
          </a:xfrm>
        </p:spPr>
        <p:txBody>
          <a:bodyPr>
            <a:normAutofit fontScale="70000" lnSpcReduction="20000"/>
          </a:bodyPr>
          <a:lstStyle/>
          <a:p>
            <a:r>
              <a:rPr lang="tr-TR" b="1" dirty="0">
                <a:solidFill>
                  <a:srgbClr val="FF0000"/>
                </a:solidFill>
              </a:rPr>
              <a:t>Dahilde işleme rejimi</a:t>
            </a:r>
          </a:p>
          <a:p>
            <a:r>
              <a:rPr lang="tr-TR" b="1" dirty="0"/>
              <a:t>Dünya piyasa fiyatlarından ham madde temin etmek suretiyle ihracatı artırmak,</a:t>
            </a:r>
          </a:p>
          <a:p>
            <a:r>
              <a:rPr lang="tr-TR" b="1" dirty="0"/>
              <a:t>İhraç ürünlerine uluslararası piyasalarda rekabet gücü kazandırmak,</a:t>
            </a:r>
          </a:p>
          <a:p>
            <a:r>
              <a:rPr lang="tr-TR" b="1" dirty="0"/>
              <a:t>İhraç pazarlarını geliştirmek,</a:t>
            </a:r>
          </a:p>
          <a:p>
            <a:r>
              <a:rPr lang="tr-TR" b="1" dirty="0"/>
              <a:t>İstihdamı artırmak,</a:t>
            </a:r>
          </a:p>
          <a:p>
            <a:r>
              <a:rPr lang="tr-TR" b="1" dirty="0" err="1"/>
              <a:t>hraç</a:t>
            </a:r>
            <a:r>
              <a:rPr lang="tr-TR" b="1" dirty="0"/>
              <a:t> ürünlerini çeşitlendirmek amacıyla uygulanmaktadır.</a:t>
            </a:r>
          </a:p>
          <a:p>
            <a:r>
              <a:rPr lang="tr-TR" b="1" dirty="0"/>
              <a:t>DİR hâlihazırda Türkiye’deki en önemli ihracatı teşvik uygulamasıdır.</a:t>
            </a:r>
          </a:p>
          <a:p>
            <a:r>
              <a:rPr lang="tr-TR" b="1" dirty="0"/>
              <a:t>Dâhilde işleme rejimi ile sağlanan avantajlar şunlardır:</a:t>
            </a:r>
          </a:p>
          <a:p>
            <a:r>
              <a:rPr lang="tr-TR" b="1" dirty="0"/>
              <a:t>İthalatta gümrük vergisi, KDV, ÖTV ile diğer vergi ve fonlardan muafiyet</a:t>
            </a:r>
          </a:p>
          <a:p>
            <a:r>
              <a:rPr lang="tr-TR" b="1" dirty="0"/>
              <a:t>Vergi, resim ve harç istisnası ile KKDF istisnası</a:t>
            </a:r>
          </a:p>
          <a:p>
            <a:r>
              <a:rPr lang="tr-TR" b="1" dirty="0"/>
              <a:t>Ticaret politikası önlemlerine tabi olmama</a:t>
            </a:r>
          </a:p>
          <a:p>
            <a:r>
              <a:rPr lang="tr-TR" b="1" dirty="0"/>
              <a:t>TMO’dan alım</a:t>
            </a:r>
          </a:p>
          <a:p>
            <a:r>
              <a:rPr lang="tr-TR" b="1" dirty="0"/>
              <a:t>Yurt içi alımlarda KDV tecil-terkin uygulaması</a:t>
            </a:r>
          </a:p>
          <a:p>
            <a:r>
              <a:rPr lang="tr-TR" b="1" dirty="0"/>
              <a:t>Yurt içi satış ve teslimlere müsaade edilmesi</a:t>
            </a:r>
          </a:p>
          <a:p>
            <a:r>
              <a:rPr lang="tr-TR" b="1" dirty="0"/>
              <a:t>İthalatta alınması gereken vergilere ilişkin teminat indirimi</a:t>
            </a:r>
          </a:p>
          <a:p>
            <a:r>
              <a:rPr lang="tr-TR" b="1" dirty="0"/>
              <a:t>AB ülkelerinden ithalde KDV ve diğer vergi, resim ve harçlardan muafiyet</a:t>
            </a:r>
          </a:p>
          <a:p>
            <a:r>
              <a:rPr lang="tr-TR" b="1" dirty="0"/>
              <a:t>Eş değer eşya kullanımına olanak vermesi</a:t>
            </a:r>
          </a:p>
          <a:p>
            <a:r>
              <a:rPr lang="tr-TR" b="1" dirty="0"/>
              <a:t>Ödenmiş vergilerin geri alınması</a:t>
            </a:r>
          </a:p>
          <a:p>
            <a:r>
              <a:rPr lang="tr-TR" b="1" dirty="0"/>
              <a:t>İhracat taahhüdünü üçüncü ülkelere yapılan ihracatla yerine getirmek koşulu ile</a:t>
            </a:r>
          </a:p>
          <a:p>
            <a:r>
              <a:rPr lang="tr-TR" b="1" dirty="0"/>
              <a:t>ithalatta kota ve gözetim önlemlerinden muafiyet</a:t>
            </a:r>
          </a:p>
          <a:p>
            <a:r>
              <a:rPr lang="tr-TR" b="1" dirty="0"/>
              <a:t>Dâhilde İşleme Rejimi (DİR)</a:t>
            </a:r>
          </a:p>
          <a:p>
            <a:endParaRPr lang="tr-TR" sz="600" dirty="0"/>
          </a:p>
        </p:txBody>
      </p:sp>
    </p:spTree>
    <p:extLst>
      <p:ext uri="{BB962C8B-B14F-4D97-AF65-F5344CB8AC3E}">
        <p14:creationId xmlns:p14="http://schemas.microsoft.com/office/powerpoint/2010/main" val="2111232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BEF4656-0683-4420-BED2-A1C88CED7D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C40C6DFE-A65D-4403-B6BC-B3955D185AF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61570451-0F79-49FA-9006-DDA34158A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rgbClr val="FFFFFF">
                  <a:alpha val="35000"/>
                </a:srgb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73ED4693-3203-430A-B494-E5572D882B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rgbClr val="FFFFFF">
                  <a:alpha val="35000"/>
                </a:srgb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2C81946-966A-4F98-B6D5-39416D8569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rgbClr val="FFFFFF">
                  <a:alpha val="35000"/>
                </a:srgb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CFF22F7A-2A49-4D98-8016-E3ADF34E9B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rgbClr val="FFFFFF">
                  <a:alpha val="35000"/>
                </a:srgb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5E47559A-3055-4BF1-A481-FF0888273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rgbClr val="FFFFFF">
                  <a:alpha val="35000"/>
                </a:srgb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7FC3188E-62A8-41B8-A8E7-734397100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rgbClr val="FFFFFF">
                  <a:alpha val="35000"/>
                </a:srgb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AACB5179-11E1-483B-9F71-605DFF0DF0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rgbClr val="FFFFFF">
                  <a:alpha val="35000"/>
                </a:srgb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08077595-049F-4D02-BE55-694962FBD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rgbClr val="FFFFFF">
                  <a:alpha val="35000"/>
                </a:srgb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0BD6263D-1C03-40DF-9628-88542C63BC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rgbClr val="FFFFFF">
                  <a:alpha val="35000"/>
                </a:srgb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7D5A3CBA-EC92-49C5-BA5D-14C628D55D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rgbClr val="FFFFFF">
                  <a:alpha val="35000"/>
                </a:srgb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680A3DC5-4E47-4F87-9328-A7B07168B1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rgbClr val="FFFFFF">
                  <a:alpha val="35000"/>
                </a:srgb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8B207045-4F4A-4CF9-BD4B-F82BE21BEE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rgbClr val="FFFFFF">
                  <a:alpha val="35000"/>
                </a:srgb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D1A09BB2-6A65-49E5-B6DA-86330A7E6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rgbClr val="FFFFFF">
                  <a:alpha val="35000"/>
                </a:srgb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AA0550FC-A296-4ED3-8025-0857A9AD16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rgbClr val="FFFFFF">
                  <a:alpha val="35000"/>
                </a:srgb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94BB60CD-EF3A-436F-93A3-45DE0D1D8A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rgbClr val="FFFFFF">
                  <a:alpha val="35000"/>
                </a:srgb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AB302E06-FB93-40A4-9442-A22CAACB96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rgbClr val="FFFFFF">
                  <a:alpha val="35000"/>
                </a:srgb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37294D15-9328-422C-A53D-A3FE7C3942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rgbClr val="FFFFFF">
                  <a:alpha val="35000"/>
                </a:srgb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C225D3FA-9D52-4638-8B28-75FA605A42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rgbClr val="FFFFFF">
                  <a:alpha val="35000"/>
                </a:srgb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9EE46D05-61E5-4A82-BDF8-2CB05405C7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rgbClr val="FFFFFF">
                  <a:alpha val="35000"/>
                </a:srgb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3CC2F79D-17F2-44CB-93AF-FF6E1E184F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rgbClr val="FFFFFF">
                  <a:alpha val="35000"/>
                </a:srgb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75C66F41-CC84-445A-A14E-69FB88ABC6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rgbClr val="FFFFFF">
                  <a:alpha val="35000"/>
                </a:srgb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C4CCB850-8E75-43A0-AE24-BEE25764B1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5788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3E2D009B-70F6-4703-A06F-6829E40A11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E02DE603-9AA9-4BCC-9957-E4E25B27E97A}"/>
              </a:ext>
            </a:extLst>
          </p:cNvPr>
          <p:cNvSpPr>
            <a:spLocks noGrp="1"/>
          </p:cNvSpPr>
          <p:nvPr>
            <p:ph idx="1"/>
          </p:nvPr>
        </p:nvSpPr>
        <p:spPr>
          <a:xfrm>
            <a:off x="4735514" y="381000"/>
            <a:ext cx="7326310" cy="5308600"/>
          </a:xfrm>
        </p:spPr>
        <p:txBody>
          <a:bodyPr anchor="ctr">
            <a:noAutofit/>
          </a:bodyPr>
          <a:lstStyle/>
          <a:p>
            <a:r>
              <a:rPr lang="tr-TR" sz="2000" b="1" dirty="0">
                <a:solidFill>
                  <a:srgbClr val="FF0000"/>
                </a:solidFill>
              </a:rPr>
              <a:t>Dâhilde İşleme Rejimi İle İlgili Terimler</a:t>
            </a:r>
          </a:p>
          <a:p>
            <a:r>
              <a:rPr lang="tr-TR" sz="2000" b="1" dirty="0"/>
              <a:t>İşleme faaliyetleri: Eşyanın montajı, kurulması ve diğer eşya ile birleştirilmesi dâhil olmak üzere, işçiliğe tabi tutulması, işlenmesi, yenilenmesi, tamir edilmesi veya bu faaliyetler sırasında tamamen veya kısmen tüketilseler dahi, işlem görmüş ürün içinde bulunmayan ancak bu ürünlerin üretilmesini sağlayan veya kolaylaştıran ve ilgili kuruluşların görüşleri alınarak Gümrük Müsteşarlığınca belirlenen bazı eşyanın kullanımıdır.</a:t>
            </a:r>
          </a:p>
          <a:p>
            <a:r>
              <a:rPr lang="tr-TR" sz="2000" b="1" dirty="0">
                <a:highlight>
                  <a:srgbClr val="FFFF00"/>
                </a:highlight>
              </a:rPr>
              <a:t>İşlem görmüş ürün: </a:t>
            </a:r>
            <a:r>
              <a:rPr lang="tr-TR" sz="2000" b="1" dirty="0"/>
              <a:t>İşleme faaliyetleri sonucunda elde edilen asıl veya ikincil işlem görmüş ürünlerdir.</a:t>
            </a:r>
          </a:p>
          <a:p>
            <a:r>
              <a:rPr lang="tr-TR" sz="2000" b="1" dirty="0">
                <a:highlight>
                  <a:srgbClr val="FFFF00"/>
                </a:highlight>
              </a:rPr>
              <a:t>Asıl işlem görmüş ürünler</a:t>
            </a:r>
            <a:r>
              <a:rPr lang="tr-TR" sz="2000" b="1" dirty="0"/>
              <a:t>: DİR kapsamında üretimlerine izin verilmiş ürünlerdir.</a:t>
            </a:r>
          </a:p>
          <a:p>
            <a:r>
              <a:rPr lang="tr-TR" sz="2000" b="1" dirty="0">
                <a:highlight>
                  <a:srgbClr val="FFFF00"/>
                </a:highlight>
              </a:rPr>
              <a:t>İkincil işlem görmüş ürünler: </a:t>
            </a:r>
            <a:r>
              <a:rPr lang="tr-TR" sz="2000" b="1" dirty="0"/>
              <a:t>İşleme operasyonu sonucu elde edilen esas işlem görmüş ürünler dışındaki ürünlerdir.</a:t>
            </a:r>
          </a:p>
          <a:p>
            <a:r>
              <a:rPr lang="tr-TR" sz="2400" b="1" dirty="0"/>
              <a:t></a:t>
            </a:r>
          </a:p>
        </p:txBody>
      </p:sp>
    </p:spTree>
    <p:extLst>
      <p:ext uri="{BB962C8B-B14F-4D97-AF65-F5344CB8AC3E}">
        <p14:creationId xmlns:p14="http://schemas.microsoft.com/office/powerpoint/2010/main" val="3308464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1">
              <a:lumMod val="100000"/>
              <a:lumOff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6ECF5531-2F1B-47F0-8ACD-A5871EFEF2A0}"/>
              </a:ext>
            </a:extLst>
          </p:cNvPr>
          <p:cNvSpPr>
            <a:spLocks noGrp="1"/>
          </p:cNvSpPr>
          <p:nvPr>
            <p:ph idx="1"/>
          </p:nvPr>
        </p:nvSpPr>
        <p:spPr>
          <a:xfrm>
            <a:off x="1645920" y="518160"/>
            <a:ext cx="10546079" cy="6339840"/>
          </a:xfrm>
        </p:spPr>
        <p:txBody>
          <a:bodyPr anchor="t">
            <a:normAutofit fontScale="85000" lnSpcReduction="20000"/>
          </a:bodyPr>
          <a:lstStyle/>
          <a:p>
            <a:r>
              <a:rPr lang="tr-TR" b="1" dirty="0">
                <a:highlight>
                  <a:srgbClr val="FFFF00"/>
                </a:highlight>
              </a:rPr>
              <a:t>İthal eşya: </a:t>
            </a:r>
            <a:r>
              <a:rPr lang="tr-TR" b="1" dirty="0"/>
              <a:t>İşlem görmüş ürünlerin imalinde kullanılan serbest dolaşımda</a:t>
            </a:r>
          </a:p>
          <a:p>
            <a:r>
              <a:rPr lang="tr-TR" b="1" dirty="0"/>
              <a:t>olmayan eşyadır.</a:t>
            </a:r>
          </a:p>
          <a:p>
            <a:r>
              <a:rPr lang="tr-TR" b="1" dirty="0">
                <a:highlight>
                  <a:srgbClr val="FFFF00"/>
                </a:highlight>
              </a:rPr>
              <a:t>Eş değer eşya: </a:t>
            </a:r>
            <a:r>
              <a:rPr lang="tr-TR" b="1" dirty="0"/>
              <a:t>İşlem görmüş ürünlerin imali için ithal eşyanın yerine kullanılan, aynı ticari kalitede olan, aynı teknik özellikleri taşıyan ve aynı sekiz rakamlı gümrük tarife istatistik pozisyon numarasına giren serbest dolaşımda bulunan eşyadır.</a:t>
            </a:r>
          </a:p>
          <a:p>
            <a:r>
              <a:rPr lang="tr-TR" b="1" dirty="0">
                <a:highlight>
                  <a:srgbClr val="FFFF00"/>
                </a:highlight>
              </a:rPr>
              <a:t>Verimlilik oranı: </a:t>
            </a:r>
            <a:r>
              <a:rPr lang="tr-TR" b="1" dirty="0"/>
              <a:t>Belirli bir miktardaki ithal eşyasının işlenmesi sonucu elde edilen işlenmiş ürünlerin miktarı veya yüzde oranıdır.</a:t>
            </a:r>
          </a:p>
          <a:p>
            <a:r>
              <a:rPr lang="tr-TR" b="1" dirty="0">
                <a:highlight>
                  <a:srgbClr val="FFFF00"/>
                </a:highlight>
              </a:rPr>
              <a:t>Değişmemiş eşya: </a:t>
            </a:r>
            <a:r>
              <a:rPr lang="tr-TR" b="1" dirty="0"/>
              <a:t>DİR çerçevesinde hiçbir şekilde işlem görmemiş ithal eşyadır.</a:t>
            </a:r>
          </a:p>
          <a:p>
            <a:r>
              <a:rPr lang="tr-TR" b="1" dirty="0">
                <a:highlight>
                  <a:srgbClr val="FFFF00"/>
                </a:highlight>
              </a:rPr>
              <a:t>Fire ve zayiat: </a:t>
            </a:r>
            <a:r>
              <a:rPr lang="tr-TR" b="1" dirty="0"/>
              <a:t>İthal eşyasından, işleme faaliyetleri esnasında buharlaşma, gaz olarak havaya karışma, kuruma veya damıtma sonucu tahrip veya zayi şeklindeki eksilmelerdir.</a:t>
            </a:r>
          </a:p>
          <a:p>
            <a:r>
              <a:rPr lang="tr-TR" b="1" dirty="0">
                <a:highlight>
                  <a:srgbClr val="FFFF00"/>
                </a:highlight>
              </a:rPr>
              <a:t>İşleme faaliyetini yapan kişiler: </a:t>
            </a:r>
            <a:r>
              <a:rPr lang="tr-TR" b="1" dirty="0"/>
              <a:t>İşleme faaliyetlerinin tamamını veya bir kısmını gerçekleştiren kişilerdir.</a:t>
            </a:r>
          </a:p>
          <a:p>
            <a:r>
              <a:rPr lang="tr-TR" b="1" dirty="0">
                <a:highlight>
                  <a:srgbClr val="FFFF00"/>
                </a:highlight>
              </a:rPr>
              <a:t>Miktar ölçme yöntemi: </a:t>
            </a:r>
            <a:r>
              <a:rPr lang="tr-TR" b="1" dirty="0"/>
              <a:t>Çeşitli işlem görmüş ürünlerin imalinde kullanılmış ithal eşya oranının, ithal eşya miktarına göre hesaplanması yöntemidir.</a:t>
            </a:r>
          </a:p>
          <a:p>
            <a:r>
              <a:rPr lang="tr-TR" b="1" dirty="0">
                <a:highlight>
                  <a:srgbClr val="FFFF00"/>
                </a:highlight>
              </a:rPr>
              <a:t>Kıymet ölçme yöntemi: </a:t>
            </a:r>
            <a:r>
              <a:rPr lang="tr-TR" b="1" dirty="0"/>
              <a:t>Çeşitli işlem görmüş ürünlerin imalinde kullanılan ithal eşya oranının işlem görmüş ürünlerin kıymetine göre hesaplanması yöntemidir.</a:t>
            </a:r>
          </a:p>
          <a:p>
            <a:endParaRPr lang="tr-TR" sz="1300" dirty="0"/>
          </a:p>
        </p:txBody>
      </p:sp>
    </p:spTree>
    <p:extLst>
      <p:ext uri="{BB962C8B-B14F-4D97-AF65-F5344CB8AC3E}">
        <p14:creationId xmlns:p14="http://schemas.microsoft.com/office/powerpoint/2010/main" val="4271107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İçerik Yer Tutucusu 2">
            <a:extLst>
              <a:ext uri="{FF2B5EF4-FFF2-40B4-BE49-F238E27FC236}">
                <a16:creationId xmlns:a16="http://schemas.microsoft.com/office/drawing/2014/main" id="{4140FAC7-DE44-4C72-9CF6-4420D33BBFC8}"/>
              </a:ext>
            </a:extLst>
          </p:cNvPr>
          <p:cNvSpPr>
            <a:spLocks noGrp="1"/>
          </p:cNvSpPr>
          <p:nvPr>
            <p:ph idx="1"/>
          </p:nvPr>
        </p:nvSpPr>
        <p:spPr>
          <a:xfrm>
            <a:off x="2385909" y="485775"/>
            <a:ext cx="9590191" cy="5567553"/>
          </a:xfrm>
        </p:spPr>
        <p:txBody>
          <a:bodyPr>
            <a:normAutofit/>
          </a:bodyPr>
          <a:lstStyle/>
          <a:p>
            <a:r>
              <a:rPr lang="tr-TR" b="1" dirty="0">
                <a:solidFill>
                  <a:srgbClr val="FF0000"/>
                </a:solidFill>
              </a:rPr>
              <a:t>Geri Ödeme Sistemi</a:t>
            </a:r>
          </a:p>
          <a:p>
            <a:r>
              <a:rPr lang="tr-TR" b="1" dirty="0"/>
              <a:t>İşleme faaliyetlerine tabi tutulmak amacıyla serbest dolaşıma giren eşyanın, işlem görmüş ürün olarak ihracından sonra DİİB kapsamında, ithalat esasında ödenmiş olunan vergilerinin (gümrük vergisi, KDV gibi) geri alınmasıdır.</a:t>
            </a:r>
          </a:p>
          <a:p>
            <a:r>
              <a:rPr lang="tr-TR" b="1" dirty="0"/>
              <a:t>Geri ödeme sistemi çerçevesinde düzenlenen dâhilde işleme izin belgesi ihracat taahhüdünün kapatılmasını müteakip üç ay içinde, ithalat sırasında ödenen vergilerin iadesi Dâhilde İşleme İzin Belgesi (DİİB) İle İlgili Prosedür ve Yükümlülükler Dâhilde işleme izin belgesi ile ilgili prosedür ve yükümlülükler aşağıdaki başlıklarla incelenecektir.</a:t>
            </a:r>
          </a:p>
          <a:p>
            <a:endParaRPr lang="tr-TR" sz="1900" dirty="0"/>
          </a:p>
        </p:txBody>
      </p:sp>
    </p:spTree>
    <p:extLst>
      <p:ext uri="{BB962C8B-B14F-4D97-AF65-F5344CB8AC3E}">
        <p14:creationId xmlns:p14="http://schemas.microsoft.com/office/powerpoint/2010/main" val="4285128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E038455A-AD17-49F1-AABD-C857420E81AA}"/>
              </a:ext>
            </a:extLst>
          </p:cNvPr>
          <p:cNvSpPr>
            <a:spLocks noGrp="1"/>
          </p:cNvSpPr>
          <p:nvPr>
            <p:ph idx="1"/>
          </p:nvPr>
        </p:nvSpPr>
        <p:spPr>
          <a:xfrm>
            <a:off x="327349" y="543146"/>
            <a:ext cx="11221184" cy="6192933"/>
          </a:xfrm>
        </p:spPr>
        <p:txBody>
          <a:bodyPr>
            <a:normAutofit/>
          </a:bodyPr>
          <a:lstStyle/>
          <a:p>
            <a:r>
              <a:rPr lang="tr-TR" b="1" dirty="0">
                <a:solidFill>
                  <a:srgbClr val="FF0000"/>
                </a:solidFill>
              </a:rPr>
              <a:t>DİİB İle İlgili Birimler,</a:t>
            </a:r>
          </a:p>
          <a:p>
            <a:r>
              <a:rPr lang="tr-TR" b="1" dirty="0"/>
              <a:t>İşleme faaliyetlerini yapan veya yaptıran kişinin talebi üzerine dâhilde işleme izin belgesi alınarak rejim tedbirlerinden yararlanılır.</a:t>
            </a:r>
          </a:p>
          <a:p>
            <a:r>
              <a:rPr lang="tr-TR" b="1" dirty="0"/>
              <a:t>Dâhilde işleme izin belgesi ili ilgili olarak;</a:t>
            </a:r>
          </a:p>
          <a:p>
            <a:r>
              <a:rPr lang="tr-TR" b="1" dirty="0"/>
              <a:t>Eşyanın tamir, boyama, yenileme, monte edilmesi, birleştirilmesi ambalajlanması, bedelsiz ithalat vb. basit işlemler için Gümrük Müsteşarlığına, Yukarıda sayılan işlemler dışında ileri derecedeki işlemlerde izin belgesi almak için elektronik ortamda Dış Ticaret Müsteşarlığına (İhracat Genel Müdürlüğüne) izin belgesi için başvurulur.</a:t>
            </a:r>
          </a:p>
          <a:p>
            <a:endParaRPr lang="tr-TR"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546991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94620025-6DC2-4B41-AA50-9FC8D7A59F85}"/>
              </a:ext>
            </a:extLst>
          </p:cNvPr>
          <p:cNvSpPr>
            <a:spLocks noGrp="1"/>
          </p:cNvSpPr>
          <p:nvPr>
            <p:ph idx="1"/>
          </p:nvPr>
        </p:nvSpPr>
        <p:spPr>
          <a:xfrm>
            <a:off x="1417320" y="728959"/>
            <a:ext cx="10774374" cy="5428001"/>
          </a:xfrm>
        </p:spPr>
        <p:txBody>
          <a:bodyPr>
            <a:normAutofit/>
          </a:bodyPr>
          <a:lstStyle/>
          <a:p>
            <a:r>
              <a:rPr lang="tr-TR" b="1" dirty="0">
                <a:solidFill>
                  <a:srgbClr val="FF0000"/>
                </a:solidFill>
              </a:rPr>
              <a:t>DİİB İle İlgili Süreler</a:t>
            </a:r>
          </a:p>
          <a:p>
            <a:r>
              <a:rPr lang="tr-TR" b="1" dirty="0"/>
              <a:t>Dâhilde işleme izin belgesinin süresi Dış Ticaret Müsteşarlığınca proje konusu malın özelliğine göre belirlenir. Bu süre on iki ayı geçemez. Ancak Müsteşarlık mamulün özelliklerini dikkate alarak bu süreyi kısaltabilir.</a:t>
            </a:r>
          </a:p>
          <a:p>
            <a:r>
              <a:rPr lang="tr-TR" b="1" dirty="0"/>
              <a:t>Sürenin başlangıcı, dâhilde işleme izin belgesinin/dâhilde işleme izninin tarihidir. Süre sonu ise belge/izin süresi bitiminin rastladığı ayın son günüdür.</a:t>
            </a:r>
          </a:p>
          <a:p>
            <a:endParaRPr lang="tr-TR" sz="2400" dirty="0"/>
          </a:p>
        </p:txBody>
      </p:sp>
    </p:spTree>
    <p:extLst>
      <p:ext uri="{BB962C8B-B14F-4D97-AF65-F5344CB8AC3E}">
        <p14:creationId xmlns:p14="http://schemas.microsoft.com/office/powerpoint/2010/main" val="1070947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640FEB0-A560-46E5-9A39-1D720830E123}"/>
              </a:ext>
            </a:extLst>
          </p:cNvPr>
          <p:cNvSpPr>
            <a:spLocks noGrp="1"/>
          </p:cNvSpPr>
          <p:nvPr>
            <p:ph idx="1"/>
          </p:nvPr>
        </p:nvSpPr>
        <p:spPr>
          <a:xfrm>
            <a:off x="137160" y="822961"/>
            <a:ext cx="9453134" cy="5471160"/>
          </a:xfrm>
        </p:spPr>
        <p:txBody>
          <a:bodyPr anchor="ctr">
            <a:normAutofit/>
          </a:bodyPr>
          <a:lstStyle/>
          <a:p>
            <a:r>
              <a:rPr lang="tr-TR" b="1" dirty="0">
                <a:solidFill>
                  <a:srgbClr val="FF0000"/>
                </a:solidFill>
              </a:rPr>
              <a:t>DİİB Almak İsteyen Firmalardan İstenen Belgeler</a:t>
            </a:r>
          </a:p>
          <a:p>
            <a:r>
              <a:rPr lang="tr-TR" b="1" dirty="0"/>
              <a:t>Proje formu</a:t>
            </a:r>
          </a:p>
          <a:p>
            <a:r>
              <a:rPr lang="tr-TR" b="1" dirty="0"/>
              <a:t>Ham madde sarfiyat tablosu</a:t>
            </a:r>
          </a:p>
          <a:p>
            <a:r>
              <a:rPr lang="tr-TR" b="1" dirty="0"/>
              <a:t>Kapasite raporu</a:t>
            </a:r>
          </a:p>
          <a:p>
            <a:r>
              <a:rPr lang="tr-TR" b="1" dirty="0"/>
              <a:t>Ticaret sicili gazetesi</a:t>
            </a:r>
          </a:p>
          <a:p>
            <a:r>
              <a:rPr lang="tr-TR" b="1" dirty="0"/>
              <a:t>İmza sirküleri</a:t>
            </a:r>
          </a:p>
          <a:p>
            <a:r>
              <a:rPr lang="tr-TR" b="1" dirty="0"/>
              <a:t>Henüz kapatılmamış belgeleriyle ilgili bilgiler</a:t>
            </a:r>
          </a:p>
          <a:p>
            <a:r>
              <a:rPr lang="tr-TR" b="1" dirty="0"/>
              <a:t>Bunlarla birlikte DTM İhracat Genel Müdürlüğüne müracaat edilir.</a:t>
            </a:r>
          </a:p>
          <a:p>
            <a:endParaRPr lang="tr-TR" sz="20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36C61A10-C5A7-464E-90D9-BDF8FF6677C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4032263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2E0A76C6-DC43-4F60-B2C4-BE2A5C31447A}"/>
              </a:ext>
            </a:extLst>
          </p:cNvPr>
          <p:cNvSpPr>
            <a:spLocks noGrp="1"/>
          </p:cNvSpPr>
          <p:nvPr>
            <p:ph idx="1"/>
          </p:nvPr>
        </p:nvSpPr>
        <p:spPr>
          <a:xfrm>
            <a:off x="1202435" y="891540"/>
            <a:ext cx="10715245" cy="5071109"/>
          </a:xfrm>
        </p:spPr>
        <p:txBody>
          <a:bodyPr>
            <a:normAutofit/>
          </a:bodyPr>
          <a:lstStyle/>
          <a:p>
            <a:r>
              <a:rPr lang="tr-TR" sz="2400" b="1" dirty="0">
                <a:solidFill>
                  <a:srgbClr val="FF0000"/>
                </a:solidFill>
              </a:rPr>
              <a:t>Dâhilde İşleme İzin Belgesi Kullanımı</a:t>
            </a:r>
          </a:p>
          <a:p>
            <a:r>
              <a:rPr lang="tr-TR" sz="2400" b="1" dirty="0"/>
              <a:t>İthal için</a:t>
            </a:r>
          </a:p>
          <a:p>
            <a:r>
              <a:rPr lang="tr-TR" sz="2400" b="1" dirty="0"/>
              <a:t>Belge, giriş gümrük müdürlüğüne gösterilir. İthal edilecek maddelerin gümrük, fon, KDV tutar toplamları kadar teminat mektubu verilerek ödeme yapmadan ithalat gerçekleştirilir.</a:t>
            </a:r>
          </a:p>
          <a:p>
            <a:r>
              <a:rPr lang="tr-TR" sz="2400" b="1" dirty="0"/>
              <a:t>İthalat ve ihracatın belge süresi içinde yapılması zorunludur. İthalat miktarına karar verirken belge süresi içinde ihraç edebilecek kadar ithalat yapılmalıdır. Aksi hâlde elde kalan ham maddeler için ödenmeyen KDV, gümrük ve fon tutarları cezaları ile birlikte geri ödenir.</a:t>
            </a:r>
          </a:p>
          <a:p>
            <a:endParaRPr lang="tr-TR" sz="2200" dirty="0"/>
          </a:p>
        </p:txBody>
      </p:sp>
    </p:spTree>
    <p:extLst>
      <p:ext uri="{BB962C8B-B14F-4D97-AF65-F5344CB8AC3E}">
        <p14:creationId xmlns:p14="http://schemas.microsoft.com/office/powerpoint/2010/main" val="191510102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1348</Words>
  <Application>Microsoft Office PowerPoint</Application>
  <PresentationFormat>Geniş ekran</PresentationFormat>
  <Paragraphs>86</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  DAHİLDE VE HARİÇTE İŞLEME REJİMLERİ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DAHİLDE VE HARİÇTE İŞLEME REJİMLERİ </dc:title>
  <dc:creator>selami özal</dc:creator>
  <cp:lastModifiedBy>selami özal</cp:lastModifiedBy>
  <cp:revision>1</cp:revision>
  <dcterms:created xsi:type="dcterms:W3CDTF">2020-04-24T23:33:03Z</dcterms:created>
  <dcterms:modified xsi:type="dcterms:W3CDTF">2020-04-24T23:35:16Z</dcterms:modified>
</cp:coreProperties>
</file>