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4" r:id="rId4"/>
    <p:sldId id="260" r:id="rId5"/>
    <p:sldId id="282" r:id="rId6"/>
    <p:sldId id="281" r:id="rId7"/>
    <p:sldId id="265" r:id="rId8"/>
    <p:sldId id="31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115A2349-4827-46E4-8BE4-AB618B9D6BF1}">
          <p14:sldIdLst>
            <p14:sldId id="256"/>
            <p14:sldId id="257"/>
            <p14:sldId id="314"/>
            <p14:sldId id="260"/>
            <p14:sldId id="282"/>
            <p14:sldId id="281"/>
            <p14:sldId id="265"/>
          </p14:sldIdLst>
        </p14:section>
        <p14:section name="Başlıksız Bölüm" id="{5AA744E2-764B-4F63-AF4A-51708C7FF9FC}">
          <p14:sldIdLst>
            <p14:sldId id="31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953" autoAdjust="0"/>
  </p:normalViewPr>
  <p:slideViewPr>
    <p:cSldViewPr>
      <p:cViewPr varScale="1">
        <p:scale>
          <a:sx n="88" d="100"/>
          <a:sy n="88"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bg2">
                <a:lumMod val="75000"/>
              </a:schemeClr>
            </a:gs>
            <a:gs pos="100000">
              <a:schemeClr val="tx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adamolacakminik.com/blog/wp-content/uploads/2011/01/&#351;ema.gi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907704" y="2492896"/>
            <a:ext cx="5256584"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GELİŞİM </a:t>
            </a:r>
            <a:endParaRPr kumimoji="0" lang="tr-T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500034" y="285728"/>
            <a:ext cx="785818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a:t>
            </a:r>
            <a:r>
              <a:rPr lang="tr-TR" sz="2400" b="1" dirty="0" smtClean="0">
                <a:latin typeface="Arial" pitchFamily="34" charset="0"/>
                <a:ea typeface="Times New Roman" pitchFamily="18" charset="0"/>
                <a:cs typeface="Arial" pitchFamily="34" charset="0"/>
              </a:rPr>
              <a:t> ve</a:t>
            </a:r>
            <a:r>
              <a:rPr kumimoji="0" lang="tr-T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Bilişsel Gelişim Kuramı</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Her insan-canlı dünyaya aşağıdaki yeteneklerle gelir.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Şemalar oluşturma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Özümseme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Uyum sağlama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Organize etme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Uzlaşma</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gelişim;</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Deneyim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Sosyal geçiş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Olgunlaşma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lvl="0" indent="450850" algn="just" eaLnBrk="0" fontAlgn="base" hangingPunct="0">
              <a:spcBef>
                <a:spcPct val="0"/>
              </a:spcBef>
              <a:spcAft>
                <a:spcPct val="0"/>
              </a:spcAf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tr-TR" sz="2400" dirty="0" smtClean="0">
                <a:latin typeface="Arial" pitchFamily="34" charset="0"/>
                <a:ea typeface="Times New Roman" pitchFamily="18" charset="0"/>
                <a:cs typeface="Arial" pitchFamily="34" charset="0"/>
              </a:rPr>
              <a:t>Dengeleme yoluyla gerçekleşir.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1000108"/>
            <a:ext cx="8229600" cy="4525963"/>
          </a:xfrm>
        </p:spPr>
        <p:txBody>
          <a:bodyPr/>
          <a:lstStyle/>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Biliş; düşünme, öğrenme ve hatırlama süreçlerine denir. Bilişsel gelişim; yaşla birlikte bu süreçlerde olan değişimlerdir ve bu değişimler aşağıdaki sırada gerçekleşir:</a:t>
            </a:r>
          </a:p>
          <a:p>
            <a:pPr marL="0" lvl="0" indent="450850" algn="just" eaLnBrk="0" fontAlgn="base" hangingPunct="0">
              <a:spcBef>
                <a:spcPct val="0"/>
              </a:spcBef>
              <a:spcAft>
                <a:spcPct val="0"/>
              </a:spcAft>
              <a:buNone/>
            </a:pP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Duyusal Motor Dönemi </a:t>
            </a: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İşlem Öncesi Dönem </a:t>
            </a: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Somut İşlemsel Dönem </a:t>
            </a: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Soyut İşlemsel Dönem</a:t>
            </a:r>
            <a:endParaRPr lang="tr-TR" dirty="0" smtClean="0">
              <a:latin typeface="Arial" pitchFamily="34" charset="0"/>
              <a:cs typeface="Arial" pitchFamily="34" charset="0"/>
            </a:endParaRPr>
          </a:p>
          <a:p>
            <a:endParaRPr lang="tr-TR" dirty="0"/>
          </a:p>
        </p:txBody>
      </p:sp>
      <p:pic>
        <p:nvPicPr>
          <p:cNvPr id="4" name="Picture 2" descr="http://t0.gstatic.com/images?q=tbn:ANd9GcQxCDn363ZjGZYYig4WVpeHicSYcV533tsMGlS3NfNFNWzw0sII"/>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143636" y="3071810"/>
            <a:ext cx="2357454" cy="228599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928662" y="285728"/>
            <a:ext cx="7776864"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Gelişimin Öğeleri ve Kavramları</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sözcüğü, akıl ve bilgi, bellek, akıl yürütme, anımsama, unutma, sorun çözme, kavramlar ve düşünce gibi zihinsel işlevleri tanımlar. Bebeklerin bilişsel gelişimini incelemek kolay değildir. Çünkü zihinlerinin içinde ne olup bittiğini görmek olası değildir ve değerlendirmeler ancak onların davranışlarını gözlemleyerek yapılabilir. Bebeklerin konuşma ve dil ile kendilerini ifade etme yetilerinin de olmayışı, konuyu daha zor bir hale getirmektedir. Konu ne denli zor olsa da pek çok psikolog ve psikanalist üstünde çalışmış ve kimi fikirler ortaya konmuştur.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85786" y="142852"/>
            <a:ext cx="7643866" cy="3416320"/>
          </a:xfrm>
          <a:prstGeom prst="rect">
            <a:avLst/>
          </a:prstGeom>
        </p:spPr>
        <p:txBody>
          <a:bodyPr wrap="square">
            <a:spAutoFit/>
          </a:bodyPr>
          <a:lstStyle/>
          <a:p>
            <a:pPr lvl="0" indent="450850" algn="just" eaLnBrk="0" fontAlgn="base" hangingPunct="0">
              <a:spcBef>
                <a:spcPct val="0"/>
              </a:spcBef>
              <a:spcAft>
                <a:spcPct val="0"/>
              </a:spcAft>
            </a:pP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çocuğu dünyayı anlamak için deneyler yapan bir bilim adamı gibi görmek gerektiğine inanıyordu. Ona göre doğumdan itibaren dünyayı anlama ve keşfetme süreci başlıyor ve yaşam boyu devam ediyordu. </a:t>
            </a:r>
            <a:endParaRPr lang="tr-TR" dirty="0" smtClean="0">
              <a:latin typeface="Arial" pitchFamily="34" charset="0"/>
              <a:cs typeface="Arial" pitchFamily="34" charset="0"/>
            </a:endParaRPr>
          </a:p>
          <a:p>
            <a:pPr lvl="0" indent="450850" algn="just" eaLnBrk="0" fontAlgn="base" hangingPunct="0">
              <a:spcBef>
                <a:spcPct val="0"/>
              </a:spcBef>
              <a:spcAft>
                <a:spcPct val="0"/>
              </a:spcAft>
            </a:pPr>
            <a:r>
              <a:rPr lang="tr-TR" dirty="0" smtClean="0">
                <a:latin typeface="Arial" pitchFamily="34" charset="0"/>
                <a:ea typeface="Times New Roman" pitchFamily="18" charset="0"/>
                <a:cs typeface="Arial" pitchFamily="34" charset="0"/>
              </a:rPr>
              <a:t>Bu küçük deneylerin sonuçları, çocuğun fiziksel ve sosyal dünyaların nasıl işlediğine dair kuramlar oluşturmaya yöneltir. </a:t>
            </a: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bunlara şemalar, ya da tekil olarak şema diyordu. Yeni bir nesneyle, ya da olayla karşılaşan çocuk, onu bir önceki şemaya dayanarak anlamaya çalışır. </a:t>
            </a: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buna özümseme süreci diyordu; çocuk yeni durumu daha önceki şema içinde özümlemeye çalışır. Eğer eski şema yeni olayı anlamak için yeterli olmazsa, bu durumda çocuk -iyi bir bilim adamı olarak- şemayı değiştirir ve dünyaya ilişkin farklı kuramını geliştirir. </a:t>
            </a: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şemayı bu şekilde değiştirme sürecine uyum sağlama (uyma) diyordu.</a:t>
            </a:r>
          </a:p>
        </p:txBody>
      </p:sp>
      <p:pic>
        <p:nvPicPr>
          <p:cNvPr id="39938" name="Picture 2" descr="http://img03.blogcu.com/images/a/r/a/araf2011/462b3042dd14af9dd773dd8c1b21aab3_1299742906.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85852" y="3571876"/>
            <a:ext cx="6810375" cy="304800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857224" y="785794"/>
            <a:ext cx="7786742" cy="2677656"/>
          </a:xfrm>
          <a:prstGeom prst="rect">
            <a:avLst/>
          </a:prstGeom>
        </p:spPr>
        <p:txBody>
          <a:bodyPr wrap="square">
            <a:spAutoFit/>
          </a:bodyPr>
          <a:lstStyle/>
          <a:p>
            <a:pPr algn="just"/>
            <a:r>
              <a:rPr lang="tr-TR" sz="2800" dirty="0" smtClean="0">
                <a:latin typeface="Arial" pitchFamily="34" charset="0"/>
                <a:cs typeface="Arial" pitchFamily="34" charset="0"/>
              </a:rPr>
              <a:t>         </a:t>
            </a:r>
            <a:r>
              <a:rPr lang="tr-TR" sz="2800" dirty="0" err="1" smtClean="0">
                <a:latin typeface="Arial" pitchFamily="34" charset="0"/>
                <a:cs typeface="Arial" pitchFamily="34" charset="0"/>
              </a:rPr>
              <a:t>Piaget</a:t>
            </a:r>
            <a:r>
              <a:rPr lang="tr-TR" sz="2800" dirty="0" smtClean="0">
                <a:latin typeface="Arial" pitchFamily="34" charset="0"/>
                <a:cs typeface="Arial" pitchFamily="34" charset="0"/>
              </a:rPr>
              <a:t>, bilişsel gelişimin, bebek doğduktan itibaren deneyimler (yaşantılar) kazanarak ve olgunlaşma sürecine bağlı olarak gerçekleştiğini kabul eder. Kuşkusuz bu süreç, bebeğin çevresindeki diğer bireylerle sosyal etkileşim süreci içinde gerçekleşir. </a:t>
            </a:r>
            <a:endParaRPr lang="tr-TR" sz="2800" dirty="0"/>
          </a:p>
        </p:txBody>
      </p:sp>
      <p:pic>
        <p:nvPicPr>
          <p:cNvPr id="5" name="Picture 2" descr="şema Piaget: İnsanın Bilişsel Yetenekleri">
            <a:hlinkClick r:id="rId2"/>
          </p:cNvPr>
          <p:cNvPicPr>
            <a:picLocks noChangeAspect="1" noChangeArrowheads="1"/>
          </p:cNvPicPr>
          <p:nvPr/>
        </p:nvPicPr>
        <p:blipFill>
          <a:blip r:embed="rId3" cstate="print"/>
          <a:srcRect/>
          <a:stretch>
            <a:fillRect/>
          </a:stretch>
        </p:blipFill>
        <p:spPr bwMode="auto">
          <a:xfrm>
            <a:off x="3143240" y="3571876"/>
            <a:ext cx="3009932" cy="273630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539552" y="188640"/>
            <a:ext cx="802838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tab pos="109538" algn="l"/>
              </a:tabLst>
            </a:pPr>
            <a:r>
              <a:rPr kumimoji="0" lang="tr-TR" sz="14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Piaget'in</a:t>
            </a:r>
            <a:r>
              <a:rPr kumimoji="0" lang="tr-TR"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Bilişsel Gelişim Dönemleri ve Temel Özellikleri</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tab pos="109538" algn="l"/>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3 Tablo"/>
          <p:cNvGraphicFramePr>
            <a:graphicFrameLocks noGrp="1"/>
          </p:cNvGraphicFramePr>
          <p:nvPr/>
        </p:nvGraphicFramePr>
        <p:xfrm>
          <a:off x="0" y="936104"/>
          <a:ext cx="9144000" cy="5805264"/>
        </p:xfrm>
        <a:graphic>
          <a:graphicData uri="http://schemas.openxmlformats.org/drawingml/2006/table">
            <a:tbl>
              <a:tblPr>
                <a:tableStyleId>{284E427A-3D55-4303-BF80-6455036E1DE7}</a:tableStyleId>
              </a:tblPr>
              <a:tblGrid>
                <a:gridCol w="2817648"/>
                <a:gridCol w="1829104"/>
                <a:gridCol w="4497248"/>
              </a:tblGrid>
              <a:tr h="256984">
                <a:tc>
                  <a:txBody>
                    <a:bodyPr/>
                    <a:lstStyle/>
                    <a:p>
                      <a:pPr marL="374650">
                        <a:lnSpc>
                          <a:spcPct val="150000"/>
                        </a:lnSpc>
                        <a:spcAft>
                          <a:spcPts val="0"/>
                        </a:spcAft>
                      </a:pPr>
                      <a:r>
                        <a:rPr lang="tr-TR" sz="1100" dirty="0"/>
                        <a:t>Evreler</a:t>
                      </a:r>
                      <a:endParaRPr lang="tr-TR" sz="1100" dirty="0">
                        <a:latin typeface="Times New Roman"/>
                        <a:ea typeface="Times New Roman"/>
                        <a:cs typeface="Times New Roman"/>
                      </a:endParaRPr>
                    </a:p>
                  </a:txBody>
                  <a:tcPr marL="19464" marR="19464" marT="0" marB="0"/>
                </a:tc>
                <a:tc>
                  <a:txBody>
                    <a:bodyPr/>
                    <a:lstStyle/>
                    <a:p>
                      <a:pPr algn="r">
                        <a:lnSpc>
                          <a:spcPct val="150000"/>
                        </a:lnSpc>
                        <a:spcAft>
                          <a:spcPts val="0"/>
                        </a:spcAft>
                      </a:pPr>
                      <a:r>
                        <a:rPr lang="tr-TR" sz="1100" spc="-40"/>
                        <a:t>Ortalama Yaşlar</a:t>
                      </a:r>
                      <a:endParaRPr lang="tr-TR" sz="1100">
                        <a:latin typeface="Times New Roman"/>
                        <a:ea typeface="Times New Roman"/>
                        <a:cs typeface="Times New Roman"/>
                      </a:endParaRPr>
                    </a:p>
                  </a:txBody>
                  <a:tcPr marL="19464" marR="19464" marT="0" marB="0"/>
                </a:tc>
                <a:tc>
                  <a:txBody>
                    <a:bodyPr/>
                    <a:lstStyle/>
                    <a:p>
                      <a:pPr marL="523240">
                        <a:lnSpc>
                          <a:spcPct val="150000"/>
                        </a:lnSpc>
                        <a:spcAft>
                          <a:spcPts val="0"/>
                        </a:spcAft>
                      </a:pPr>
                      <a:r>
                        <a:rPr lang="tr-TR" sz="1100" dirty="0"/>
                        <a:t>Temel Özellikler</a:t>
                      </a:r>
                      <a:endParaRPr lang="tr-TR" sz="1100" dirty="0">
                        <a:latin typeface="Times New Roman"/>
                        <a:ea typeface="Times New Roman"/>
                        <a:cs typeface="Times New Roman"/>
                      </a:endParaRPr>
                    </a:p>
                  </a:txBody>
                  <a:tcPr marL="19464" marR="19464" marT="0" marB="0"/>
                </a:tc>
              </a:tr>
              <a:tr h="1284918">
                <a:tc>
                  <a:txBody>
                    <a:bodyPr/>
                    <a:lstStyle/>
                    <a:p>
                      <a:pPr>
                        <a:lnSpc>
                          <a:spcPct val="150000"/>
                        </a:lnSpc>
                        <a:spcAft>
                          <a:spcPts val="0"/>
                        </a:spcAft>
                      </a:pPr>
                      <a:r>
                        <a:rPr lang="tr-TR" sz="1100" spc="-60" dirty="0"/>
                        <a:t>"Duyusal-Hareket Dönemi"</a:t>
                      </a:r>
                      <a:endParaRPr lang="tr-TR" sz="1100" dirty="0">
                        <a:latin typeface="Times New Roman"/>
                        <a:ea typeface="Times New Roman"/>
                        <a:cs typeface="Times New Roman"/>
                      </a:endParaRPr>
                    </a:p>
                  </a:txBody>
                  <a:tcPr marL="19464" marR="19464" marT="0" marB="0"/>
                </a:tc>
                <a:tc>
                  <a:txBody>
                    <a:bodyPr/>
                    <a:lstStyle/>
                    <a:p>
                      <a:pPr marL="130175">
                        <a:lnSpc>
                          <a:spcPct val="150000"/>
                        </a:lnSpc>
                        <a:spcAft>
                          <a:spcPts val="0"/>
                        </a:spcAft>
                      </a:pPr>
                      <a:r>
                        <a:rPr lang="tr-TR" sz="1100"/>
                        <a:t>(0-2 yaş)</a:t>
                      </a:r>
                      <a:endParaRPr lang="tr-TR" sz="1100">
                        <a:latin typeface="Times New Roman"/>
                        <a:ea typeface="Times New Roman"/>
                        <a:cs typeface="Times New Roman"/>
                      </a:endParaRPr>
                    </a:p>
                  </a:txBody>
                  <a:tcPr marL="19464" marR="19464" marT="0" marB="0"/>
                </a:tc>
                <a:tc>
                  <a:txBody>
                    <a:bodyPr/>
                    <a:lstStyle/>
                    <a:p>
                      <a:pPr>
                        <a:lnSpc>
                          <a:spcPct val="150000"/>
                        </a:lnSpc>
                        <a:spcAft>
                          <a:spcPts val="0"/>
                        </a:spcAft>
                        <a:tabLst>
                          <a:tab pos="109855" algn="l"/>
                        </a:tabLst>
                      </a:pPr>
                      <a:r>
                        <a:rPr lang="tr-TR" sz="1100"/>
                        <a:t>-	</a:t>
                      </a:r>
                      <a:r>
                        <a:rPr lang="tr-TR" sz="1100" spc="-20"/>
                        <a:t>Kendisini nesnelerden ayırt eder.</a:t>
                      </a:r>
                      <a:endParaRPr lang="tr-TR" sz="1100"/>
                    </a:p>
                    <a:p>
                      <a:pPr>
                        <a:lnSpc>
                          <a:spcPct val="150000"/>
                        </a:lnSpc>
                        <a:spcAft>
                          <a:spcPts val="0"/>
                        </a:spcAft>
                        <a:tabLst>
                          <a:tab pos="109855" algn="l"/>
                        </a:tabLst>
                      </a:pPr>
                      <a:r>
                        <a:rPr lang="tr-TR" sz="1100"/>
                        <a:t>-	</a:t>
                      </a:r>
                      <a:r>
                        <a:rPr lang="tr-TR" sz="1100" spc="-25"/>
                        <a:t>Amaçlı davranışlar yapmaya başlar.</a:t>
                      </a:r>
                      <a:endParaRPr lang="tr-TR" sz="1100"/>
                    </a:p>
                    <a:p>
                      <a:pPr>
                        <a:lnSpc>
                          <a:spcPct val="150000"/>
                        </a:lnSpc>
                        <a:spcAft>
                          <a:spcPts val="0"/>
                        </a:spcAft>
                        <a:tabLst>
                          <a:tab pos="109855" algn="l"/>
                        </a:tabLst>
                      </a:pPr>
                      <a:r>
                        <a:rPr lang="tr-TR" sz="1100"/>
                        <a:t>-	</a:t>
                      </a:r>
                      <a:r>
                        <a:rPr lang="tr-TR" sz="1100" spc="-20"/>
                        <a:t>Nesne kalıcılığı kavramını edinir.</a:t>
                      </a:r>
                      <a:endParaRPr lang="tr-TR" sz="1100"/>
                    </a:p>
                    <a:p>
                      <a:pPr marR="155575">
                        <a:lnSpc>
                          <a:spcPct val="150000"/>
                        </a:lnSpc>
                        <a:spcAft>
                          <a:spcPts val="0"/>
                        </a:spcAft>
                        <a:tabLst>
                          <a:tab pos="109855" algn="l"/>
                        </a:tabLst>
                      </a:pPr>
                      <a:r>
                        <a:rPr lang="tr-TR" sz="1100"/>
                        <a:t>-	</a:t>
                      </a:r>
                      <a:r>
                        <a:rPr lang="tr-TR" sz="1100" spc="-20"/>
                        <a:t>Döngüsel tepkiler ortaya koyar.</a:t>
                      </a:r>
                      <a:br>
                        <a:rPr lang="tr-TR" sz="1100" spc="-20"/>
                      </a:br>
                      <a:r>
                        <a:rPr lang="tr-TR" sz="1100"/>
                        <a:t>-Taklit ve oyunlar yapar.</a:t>
                      </a:r>
                      <a:endParaRPr lang="tr-TR" sz="1100">
                        <a:latin typeface="Times New Roman"/>
                        <a:ea typeface="Times New Roman"/>
                        <a:cs typeface="Times New Roman"/>
                      </a:endParaRPr>
                    </a:p>
                  </a:txBody>
                  <a:tcPr marL="19464" marR="19464" marT="0" marB="0"/>
                </a:tc>
              </a:tr>
              <a:tr h="1616454">
                <a:tc>
                  <a:txBody>
                    <a:bodyPr/>
                    <a:lstStyle/>
                    <a:p>
                      <a:pPr>
                        <a:lnSpc>
                          <a:spcPct val="150000"/>
                        </a:lnSpc>
                        <a:spcAft>
                          <a:spcPts val="0"/>
                        </a:spcAft>
                      </a:pPr>
                      <a:r>
                        <a:rPr lang="tr-TR" sz="1100" spc="-40" dirty="0" smtClean="0"/>
                        <a:t>“İşlem </a:t>
                      </a:r>
                      <a:r>
                        <a:rPr lang="tr-TR" sz="1100" spc="-40" dirty="0"/>
                        <a:t>Öncesi Dönem"</a:t>
                      </a:r>
                      <a:endParaRPr lang="tr-TR" sz="1100" dirty="0"/>
                    </a:p>
                    <a:p>
                      <a:pPr>
                        <a:lnSpc>
                          <a:spcPct val="150000"/>
                        </a:lnSpc>
                        <a:spcAft>
                          <a:spcPts val="0"/>
                        </a:spcAft>
                        <a:tabLst>
                          <a:tab pos="86995" algn="l"/>
                        </a:tabLst>
                      </a:pPr>
                      <a:r>
                        <a:rPr lang="tr-TR" sz="1100" dirty="0"/>
                        <a:t>•	</a:t>
                      </a:r>
                      <a:r>
                        <a:rPr lang="tr-TR" sz="1100" spc="-30" dirty="0"/>
                        <a:t>Sembolik işlem dönemi</a:t>
                      </a:r>
                      <a:endParaRPr lang="tr-TR" sz="1100" dirty="0"/>
                    </a:p>
                    <a:p>
                      <a:pPr>
                        <a:lnSpc>
                          <a:spcPct val="150000"/>
                        </a:lnSpc>
                        <a:spcAft>
                          <a:spcPts val="0"/>
                        </a:spcAft>
                        <a:tabLst>
                          <a:tab pos="86995" algn="l"/>
                        </a:tabLst>
                      </a:pPr>
                      <a:r>
                        <a:rPr lang="tr-TR" sz="1100" dirty="0"/>
                        <a:t>•	</a:t>
                      </a:r>
                      <a:r>
                        <a:rPr lang="tr-TR" sz="1100" spc="-20" dirty="0"/>
                        <a:t>Sezgisel işlem dönemi</a:t>
                      </a:r>
                      <a:endParaRPr lang="tr-TR" sz="1100" dirty="0">
                        <a:latin typeface="Times New Roman"/>
                        <a:ea typeface="Times New Roman"/>
                        <a:cs typeface="Times New Roman"/>
                      </a:endParaRPr>
                    </a:p>
                  </a:txBody>
                  <a:tcPr marL="19464" marR="19464" marT="0" marB="0"/>
                </a:tc>
                <a:tc>
                  <a:txBody>
                    <a:bodyPr/>
                    <a:lstStyle/>
                    <a:p>
                      <a:pPr marL="128270" marR="114300" indent="2540">
                        <a:lnSpc>
                          <a:spcPct val="150000"/>
                        </a:lnSpc>
                        <a:spcAft>
                          <a:spcPts val="0"/>
                        </a:spcAft>
                      </a:pPr>
                      <a:r>
                        <a:rPr lang="tr-TR" sz="1100" dirty="0"/>
                        <a:t>(2-7 yaş) (2-4 yaş) (4-7 yaş)</a:t>
                      </a:r>
                      <a:endParaRPr lang="tr-TR" sz="1100" dirty="0">
                        <a:latin typeface="Times New Roman"/>
                        <a:ea typeface="Times New Roman"/>
                        <a:cs typeface="Times New Roman"/>
                      </a:endParaRPr>
                    </a:p>
                  </a:txBody>
                  <a:tcPr marL="19464" marR="19464" marT="0" marB="0"/>
                </a:tc>
                <a:tc>
                  <a:txBody>
                    <a:bodyPr/>
                    <a:lstStyle/>
                    <a:p>
                      <a:pPr marL="48260" indent="-93980">
                        <a:lnSpc>
                          <a:spcPct val="150000"/>
                        </a:lnSpc>
                        <a:spcAft>
                          <a:spcPts val="0"/>
                        </a:spcAft>
                        <a:tabLst>
                          <a:tab pos="121285" algn="l"/>
                        </a:tabLst>
                      </a:pPr>
                      <a:r>
                        <a:rPr lang="tr-TR" sz="1100" dirty="0"/>
                        <a:t>-	</a:t>
                      </a:r>
                      <a:r>
                        <a:rPr lang="tr-TR" sz="1100" spc="-25" dirty="0"/>
                        <a:t>Dili kullanmayı, nesneleri imgeler ve </a:t>
                      </a:r>
                      <a:r>
                        <a:rPr lang="tr-TR" sz="1100" spc="-25" dirty="0" smtClean="0"/>
                        <a:t>söz</a:t>
                      </a:r>
                      <a:r>
                        <a:rPr lang="tr-TR" sz="1100" dirty="0" smtClean="0"/>
                        <a:t>cüklerle </a:t>
                      </a:r>
                      <a:r>
                        <a:rPr lang="tr-TR" sz="1100" dirty="0"/>
                        <a:t>belirtmeyi öğrenir.</a:t>
                      </a:r>
                    </a:p>
                    <a:p>
                      <a:pPr>
                        <a:lnSpc>
                          <a:spcPct val="150000"/>
                        </a:lnSpc>
                        <a:spcAft>
                          <a:spcPts val="0"/>
                        </a:spcAft>
                        <a:tabLst>
                          <a:tab pos="121285" algn="l"/>
                        </a:tabLst>
                      </a:pPr>
                      <a:r>
                        <a:rPr lang="tr-TR" sz="1100" dirty="0"/>
                        <a:t>-	</a:t>
                      </a:r>
                      <a:r>
                        <a:rPr lang="tr-TR" sz="1100" spc="-15" dirty="0"/>
                        <a:t>Nesneleri tek bir özelliğe göre sınıflar</a:t>
                      </a:r>
                      <a:endParaRPr lang="tr-TR" sz="1100" dirty="0"/>
                    </a:p>
                    <a:p>
                      <a:pPr marL="48260" indent="-93980">
                        <a:lnSpc>
                          <a:spcPct val="150000"/>
                        </a:lnSpc>
                        <a:spcAft>
                          <a:spcPts val="0"/>
                        </a:spcAft>
                        <a:tabLst>
                          <a:tab pos="121285" algn="l"/>
                        </a:tabLst>
                      </a:pPr>
                      <a:r>
                        <a:rPr lang="tr-TR" sz="1100" dirty="0"/>
                        <a:t>-	</a:t>
                      </a:r>
                      <a:r>
                        <a:rPr lang="tr-TR" sz="1100" spc="-20" dirty="0"/>
                        <a:t>Düşünceler ve konuşmalar </a:t>
                      </a:r>
                      <a:r>
                        <a:rPr lang="tr-TR" sz="1100" spc="-20" dirty="0" smtClean="0"/>
                        <a:t>ben-merkez</a:t>
                      </a:r>
                      <a:r>
                        <a:rPr lang="tr-TR" sz="1100" dirty="0" smtClean="0"/>
                        <a:t>lidir</a:t>
                      </a:r>
                      <a:r>
                        <a:rPr lang="tr-TR" sz="1100" dirty="0"/>
                        <a:t>.</a:t>
                      </a:r>
                    </a:p>
                    <a:p>
                      <a:pPr marL="48260" indent="-93980">
                        <a:lnSpc>
                          <a:spcPct val="150000"/>
                        </a:lnSpc>
                        <a:spcAft>
                          <a:spcPts val="0"/>
                        </a:spcAft>
                        <a:tabLst>
                          <a:tab pos="121285" algn="l"/>
                        </a:tabLst>
                      </a:pPr>
                      <a:r>
                        <a:rPr lang="tr-TR" sz="1100" dirty="0"/>
                        <a:t>-	</a:t>
                      </a:r>
                      <a:r>
                        <a:rPr lang="tr-TR" sz="1100" spc="-30" dirty="0"/>
                        <a:t>Konuşmalarda animizm ve monolog </a:t>
                      </a:r>
                      <a:r>
                        <a:rPr lang="tr-TR" sz="1100" spc="-30" dirty="0" smtClean="0"/>
                        <a:t>tarzı</a:t>
                      </a:r>
                      <a:r>
                        <a:rPr lang="tr-TR" sz="1100" spc="-30" baseline="0" dirty="0" smtClean="0"/>
                        <a:t> </a:t>
                      </a:r>
                      <a:r>
                        <a:rPr lang="tr-TR" sz="1100" dirty="0" smtClean="0"/>
                        <a:t>görülür</a:t>
                      </a:r>
                      <a:r>
                        <a:rPr lang="tr-TR" sz="1100" dirty="0"/>
                        <a:t>.</a:t>
                      </a:r>
                    </a:p>
                    <a:p>
                      <a:pPr marL="48260" indent="-93980">
                        <a:lnSpc>
                          <a:spcPct val="150000"/>
                        </a:lnSpc>
                        <a:spcAft>
                          <a:spcPts val="0"/>
                        </a:spcAft>
                        <a:tabLst>
                          <a:tab pos="121285" algn="l"/>
                        </a:tabLst>
                      </a:pPr>
                      <a:r>
                        <a:rPr lang="tr-TR" sz="1100" dirty="0"/>
                        <a:t>-	</a:t>
                      </a:r>
                      <a:r>
                        <a:rPr lang="tr-TR" sz="1100" spc="-15" dirty="0"/>
                        <a:t>Sıralama ve sayı uygunluğunu </a:t>
                      </a:r>
                      <a:r>
                        <a:rPr lang="tr-TR" sz="1100" spc="-15" dirty="0" smtClean="0"/>
                        <a:t>kavraya</a:t>
                      </a:r>
                      <a:r>
                        <a:rPr lang="tr-TR" sz="1100" dirty="0" smtClean="0"/>
                        <a:t>maz</a:t>
                      </a:r>
                      <a:r>
                        <a:rPr lang="tr-TR" sz="1100" dirty="0"/>
                        <a:t>.</a:t>
                      </a:r>
                      <a:endParaRPr lang="tr-TR" sz="1100" dirty="0">
                        <a:latin typeface="Times New Roman"/>
                        <a:ea typeface="Times New Roman"/>
                        <a:cs typeface="Times New Roman"/>
                      </a:endParaRPr>
                    </a:p>
                  </a:txBody>
                  <a:tcPr marL="19464" marR="19464" marT="0" marB="0"/>
                </a:tc>
              </a:tr>
              <a:tr h="1618974">
                <a:tc>
                  <a:txBody>
                    <a:bodyPr/>
                    <a:lstStyle/>
                    <a:p>
                      <a:pPr>
                        <a:lnSpc>
                          <a:spcPct val="150000"/>
                        </a:lnSpc>
                        <a:spcAft>
                          <a:spcPts val="0"/>
                        </a:spcAft>
                      </a:pPr>
                      <a:r>
                        <a:rPr lang="tr-TR" sz="1100" spc="-65" dirty="0"/>
                        <a:t>"Somut </a:t>
                      </a:r>
                      <a:r>
                        <a:rPr lang="tr-TR" sz="1100" spc="-65" dirty="0" err="1"/>
                        <a:t>Işlemsel</a:t>
                      </a:r>
                      <a:r>
                        <a:rPr lang="tr-TR" sz="1100" spc="-65" dirty="0"/>
                        <a:t> Dönem"</a:t>
                      </a:r>
                      <a:endParaRPr lang="tr-TR" sz="1100" dirty="0">
                        <a:latin typeface="Times New Roman"/>
                        <a:ea typeface="Times New Roman"/>
                        <a:cs typeface="Times New Roman"/>
                      </a:endParaRPr>
                    </a:p>
                  </a:txBody>
                  <a:tcPr marL="19464" marR="19464" marT="0" marB="0"/>
                </a:tc>
                <a:tc>
                  <a:txBody>
                    <a:bodyPr/>
                    <a:lstStyle/>
                    <a:p>
                      <a:pPr marL="100330">
                        <a:lnSpc>
                          <a:spcPct val="150000"/>
                        </a:lnSpc>
                        <a:spcAft>
                          <a:spcPts val="0"/>
                        </a:spcAft>
                      </a:pPr>
                      <a:r>
                        <a:rPr lang="tr-TR" sz="1100"/>
                        <a:t>(7-14 yaş)</a:t>
                      </a:r>
                      <a:endParaRPr lang="tr-TR" sz="1100">
                        <a:latin typeface="Times New Roman"/>
                        <a:ea typeface="Times New Roman"/>
                        <a:cs typeface="Times New Roman"/>
                      </a:endParaRPr>
                    </a:p>
                  </a:txBody>
                  <a:tcPr marL="19464" marR="19464" marT="0" marB="0"/>
                </a:tc>
                <a:tc>
                  <a:txBody>
                    <a:bodyPr/>
                    <a:lstStyle/>
                    <a:p>
                      <a:pPr marL="43180" indent="-91440">
                        <a:lnSpc>
                          <a:spcPct val="150000"/>
                        </a:lnSpc>
                        <a:spcAft>
                          <a:spcPts val="0"/>
                        </a:spcAft>
                        <a:tabLst>
                          <a:tab pos="116840" algn="l"/>
                        </a:tabLst>
                      </a:pPr>
                      <a:r>
                        <a:rPr lang="tr-TR" sz="1100" dirty="0"/>
                        <a:t>-	</a:t>
                      </a:r>
                      <a:r>
                        <a:rPr lang="tr-TR" sz="1100" spc="-15" dirty="0"/>
                        <a:t>Nesne ve olaylara ilişkin mantıklı </a:t>
                      </a:r>
                      <a:r>
                        <a:rPr lang="tr-TR" sz="1100" spc="-15" dirty="0" smtClean="0"/>
                        <a:t>olarak</a:t>
                      </a:r>
                      <a:r>
                        <a:rPr lang="tr-TR" sz="1100" spc="-15" baseline="0" dirty="0" smtClean="0"/>
                        <a:t> </a:t>
                      </a:r>
                      <a:r>
                        <a:rPr lang="tr-TR" sz="1100" dirty="0" smtClean="0"/>
                        <a:t>düşünebilir</a:t>
                      </a:r>
                      <a:r>
                        <a:rPr lang="tr-TR" sz="1100" dirty="0"/>
                        <a:t>.</a:t>
                      </a:r>
                    </a:p>
                    <a:p>
                      <a:pPr marL="43180" indent="-91440">
                        <a:lnSpc>
                          <a:spcPct val="150000"/>
                        </a:lnSpc>
                        <a:spcAft>
                          <a:spcPts val="0"/>
                        </a:spcAft>
                        <a:tabLst>
                          <a:tab pos="116840" algn="l"/>
                        </a:tabLst>
                      </a:pPr>
                      <a:r>
                        <a:rPr lang="tr-TR" sz="1100" dirty="0"/>
                        <a:t>-	Sayı (6 yaş), kütle (7 yaş) ve ağırlık (</a:t>
                      </a:r>
                      <a:r>
                        <a:rPr lang="tr-TR" sz="1100" dirty="0" smtClean="0"/>
                        <a:t>9</a:t>
                      </a:r>
                      <a:r>
                        <a:rPr lang="tr-TR" sz="1100" baseline="0" dirty="0" smtClean="0"/>
                        <a:t> </a:t>
                      </a:r>
                      <a:r>
                        <a:rPr lang="tr-TR" sz="1100" spc="-20" dirty="0" smtClean="0"/>
                        <a:t>yaş</a:t>
                      </a:r>
                      <a:r>
                        <a:rPr lang="tr-TR" sz="1100" spc="-20" dirty="0"/>
                        <a:t>) korunumu kavramlarını edinir.</a:t>
                      </a:r>
                      <a:endParaRPr lang="tr-TR" sz="1100" dirty="0"/>
                    </a:p>
                    <a:p>
                      <a:pPr marL="43180" indent="-91440">
                        <a:lnSpc>
                          <a:spcPct val="150000"/>
                        </a:lnSpc>
                        <a:spcAft>
                          <a:spcPts val="0"/>
                        </a:spcAft>
                        <a:tabLst>
                          <a:tab pos="116840" algn="l"/>
                        </a:tabLst>
                      </a:pPr>
                      <a:r>
                        <a:rPr lang="tr-TR" sz="1100" dirty="0"/>
                        <a:t>-	</a:t>
                      </a:r>
                      <a:r>
                        <a:rPr lang="tr-TR" sz="1100" spc="-20" dirty="0"/>
                        <a:t>Nesneleri farklı özelliklerine göre </a:t>
                      </a:r>
                      <a:r>
                        <a:rPr lang="tr-TR" sz="1100" spc="-20" dirty="0" smtClean="0"/>
                        <a:t>sınıflar</a:t>
                      </a:r>
                      <a:r>
                        <a:rPr lang="tr-TR" sz="1100" spc="-20" baseline="0" dirty="0" smtClean="0"/>
                        <a:t> </a:t>
                      </a:r>
                      <a:r>
                        <a:rPr lang="tr-TR" sz="1100" dirty="0" smtClean="0"/>
                        <a:t>ve </a:t>
                      </a:r>
                      <a:r>
                        <a:rPr lang="tr-TR" sz="1100" dirty="0"/>
                        <a:t>onları bir özelliğe göre sıraya </a:t>
                      </a:r>
                      <a:r>
                        <a:rPr lang="tr-TR" sz="1100" dirty="0" smtClean="0"/>
                        <a:t>koyabilir</a:t>
                      </a:r>
                      <a:r>
                        <a:rPr lang="tr-TR" sz="1100" dirty="0"/>
                        <a:t>.</a:t>
                      </a:r>
                    </a:p>
                    <a:p>
                      <a:pPr marL="43180" indent="-91440">
                        <a:lnSpc>
                          <a:spcPct val="150000"/>
                        </a:lnSpc>
                        <a:spcAft>
                          <a:spcPts val="0"/>
                        </a:spcAft>
                        <a:tabLst>
                          <a:tab pos="116840" algn="l"/>
                        </a:tabLst>
                      </a:pPr>
                      <a:r>
                        <a:rPr lang="tr-TR" sz="1100" dirty="0"/>
                        <a:t>-	Geriye dönebilirlik ve  </a:t>
                      </a:r>
                      <a:r>
                        <a:rPr lang="tr-TR" sz="1100" dirty="0" smtClean="0"/>
                        <a:t>merkeziyetsizlik</a:t>
                      </a:r>
                      <a:r>
                        <a:rPr lang="tr-TR" sz="1100" baseline="0" dirty="0" smtClean="0"/>
                        <a:t> </a:t>
                      </a:r>
                      <a:r>
                        <a:rPr lang="tr-TR" sz="1100" dirty="0" smtClean="0"/>
                        <a:t>gelişir</a:t>
                      </a:r>
                      <a:r>
                        <a:rPr lang="tr-TR" sz="1100" dirty="0"/>
                        <a:t>.</a:t>
                      </a:r>
                      <a:endParaRPr lang="tr-TR" sz="1100" dirty="0">
                        <a:latin typeface="Times New Roman"/>
                        <a:ea typeface="Times New Roman"/>
                        <a:cs typeface="Times New Roman"/>
                      </a:endParaRPr>
                    </a:p>
                  </a:txBody>
                  <a:tcPr marL="19464" marR="19464" marT="0" marB="0"/>
                </a:tc>
              </a:tr>
              <a:tr h="1027934">
                <a:tc>
                  <a:txBody>
                    <a:bodyPr/>
                    <a:lstStyle/>
                    <a:p>
                      <a:pPr>
                        <a:lnSpc>
                          <a:spcPct val="150000"/>
                        </a:lnSpc>
                        <a:spcAft>
                          <a:spcPts val="0"/>
                        </a:spcAft>
                      </a:pPr>
                      <a:r>
                        <a:rPr lang="tr-TR" sz="1100" spc="-65"/>
                        <a:t>"Soyut Işlemsel Dönem"</a:t>
                      </a:r>
                      <a:endParaRPr lang="tr-TR" sz="1100">
                        <a:latin typeface="Times New Roman"/>
                        <a:ea typeface="Times New Roman"/>
                        <a:cs typeface="Times New Roman"/>
                      </a:endParaRPr>
                    </a:p>
                  </a:txBody>
                  <a:tcPr marL="19464" marR="19464" marT="0" marB="0"/>
                </a:tc>
                <a:tc>
                  <a:txBody>
                    <a:bodyPr/>
                    <a:lstStyle/>
                    <a:p>
                      <a:pPr>
                        <a:lnSpc>
                          <a:spcPct val="150000"/>
                        </a:lnSpc>
                        <a:spcAft>
                          <a:spcPts val="0"/>
                        </a:spcAft>
                      </a:pPr>
                      <a:r>
                        <a:rPr lang="tr-TR" sz="1100" spc="-25"/>
                        <a:t>(11 yaş ve üstü)</a:t>
                      </a:r>
                      <a:endParaRPr lang="tr-TR" sz="1100">
                        <a:latin typeface="Times New Roman"/>
                        <a:ea typeface="Times New Roman"/>
                        <a:cs typeface="Times New Roman"/>
                      </a:endParaRPr>
                    </a:p>
                  </a:txBody>
                  <a:tcPr marL="19464" marR="19464" marT="0" marB="0"/>
                </a:tc>
                <a:tc>
                  <a:txBody>
                    <a:bodyPr/>
                    <a:lstStyle/>
                    <a:p>
                      <a:pPr>
                        <a:lnSpc>
                          <a:spcPct val="150000"/>
                        </a:lnSpc>
                        <a:spcAft>
                          <a:spcPts val="0"/>
                        </a:spcAft>
                        <a:tabLst>
                          <a:tab pos="109855" algn="l"/>
                        </a:tabLst>
                      </a:pPr>
                      <a:r>
                        <a:rPr lang="tr-TR" sz="1100" dirty="0"/>
                        <a:t>-	Soyut düşünme gelişir.</a:t>
                      </a:r>
                    </a:p>
                    <a:p>
                      <a:pPr>
                        <a:lnSpc>
                          <a:spcPct val="150000"/>
                        </a:lnSpc>
                        <a:spcAft>
                          <a:spcPts val="0"/>
                        </a:spcAft>
                        <a:tabLst>
                          <a:tab pos="109855" algn="l"/>
                        </a:tabLst>
                      </a:pPr>
                      <a:r>
                        <a:rPr lang="tr-TR" sz="1100" dirty="0"/>
                        <a:t>-	</a:t>
                      </a:r>
                      <a:r>
                        <a:rPr lang="tr-TR" sz="1100" spc="-15" dirty="0"/>
                        <a:t>Değişkenleri birleştirip ayırabilir.</a:t>
                      </a:r>
                      <a:endParaRPr lang="tr-TR" sz="1100" dirty="0"/>
                    </a:p>
                    <a:p>
                      <a:pPr marL="36830" indent="-88900">
                        <a:lnSpc>
                          <a:spcPct val="150000"/>
                        </a:lnSpc>
                        <a:spcAft>
                          <a:spcPts val="0"/>
                        </a:spcAft>
                        <a:tabLst>
                          <a:tab pos="109855" algn="l"/>
                        </a:tabLst>
                      </a:pPr>
                      <a:r>
                        <a:rPr lang="tr-TR" sz="1100" dirty="0"/>
                        <a:t>-	</a:t>
                      </a:r>
                      <a:r>
                        <a:rPr lang="tr-TR" sz="1100" spc="-25" dirty="0"/>
                        <a:t>Varsayımsal, geleceğe yönelik ve </a:t>
                      </a:r>
                      <a:r>
                        <a:rPr lang="tr-TR" sz="1100" spc="-25" dirty="0" smtClean="0"/>
                        <a:t>ideolo</a:t>
                      </a:r>
                      <a:r>
                        <a:rPr lang="tr-TR" sz="1100" dirty="0" smtClean="0"/>
                        <a:t>jik </a:t>
                      </a:r>
                      <a:r>
                        <a:rPr lang="tr-TR" sz="1100" dirty="0"/>
                        <a:t>sorunlarla ilgilenir.</a:t>
                      </a:r>
                    </a:p>
                    <a:p>
                      <a:pPr>
                        <a:lnSpc>
                          <a:spcPct val="150000"/>
                        </a:lnSpc>
                        <a:spcAft>
                          <a:spcPts val="0"/>
                        </a:spcAft>
                        <a:tabLst>
                          <a:tab pos="109855" algn="l"/>
                        </a:tabLst>
                      </a:pPr>
                      <a:r>
                        <a:rPr lang="tr-TR" sz="1100" dirty="0"/>
                        <a:t>-	</a:t>
                      </a:r>
                      <a:r>
                        <a:rPr lang="tr-TR" sz="1100" spc="-20" dirty="0"/>
                        <a:t>Ergenlik ben-merkezciliği görülür.</a:t>
                      </a:r>
                      <a:endParaRPr lang="tr-TR" sz="1100" dirty="0">
                        <a:latin typeface="Times New Roman"/>
                        <a:ea typeface="Times New Roman"/>
                        <a:cs typeface="Times New Roman"/>
                      </a:endParaRPr>
                    </a:p>
                  </a:txBody>
                  <a:tcPr marL="19464" marR="19464" marT="0" marB="0"/>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3286148"/>
          </a:xfrm>
        </p:spPr>
        <p:txBody>
          <a:bodyPr>
            <a:normAutofit/>
          </a:bodyPr>
          <a:lstStyle/>
          <a:p>
            <a:pPr>
              <a:buNone/>
            </a:pPr>
            <a:r>
              <a:rPr lang="tr-TR" sz="2400" dirty="0" smtClean="0">
                <a:latin typeface="Arial" pitchFamily="34" charset="0"/>
                <a:ea typeface="Times New Roman" pitchFamily="18" charset="0"/>
                <a:cs typeface="Arial" pitchFamily="34" charset="0"/>
              </a:rPr>
              <a:t>      </a:t>
            </a:r>
            <a:r>
              <a:rPr lang="tr-TR" sz="2400" dirty="0" err="1" smtClean="0">
                <a:latin typeface="Arial" pitchFamily="34" charset="0"/>
                <a:ea typeface="Times New Roman" pitchFamily="18" charset="0"/>
                <a:cs typeface="Arial" pitchFamily="34" charset="0"/>
              </a:rPr>
              <a:t>Piaget</a:t>
            </a:r>
            <a:r>
              <a:rPr lang="tr-TR" sz="2400" dirty="0" smtClean="0">
                <a:latin typeface="Arial" pitchFamily="34" charset="0"/>
                <a:ea typeface="Times New Roman" pitchFamily="18" charset="0"/>
                <a:cs typeface="Arial" pitchFamily="34" charset="0"/>
              </a:rPr>
              <a:t>, bilişsel gelişimin önemli ölçüde dil gelişimi ile birbirini etkileyerek geliştiğini kabul eder ve bu gelişim sosyal etkileşim içinde biçimlenir.Çocuk nesneleri tanıyıp simgelerini (isimlerini) öğrenerek bilişsel yapıları oluşturur.</a:t>
            </a:r>
            <a:endParaRPr lang="tr-TR" sz="2400" dirty="0"/>
          </a:p>
        </p:txBody>
      </p:sp>
      <p:pic>
        <p:nvPicPr>
          <p:cNvPr id="1026" name="Picture 2" descr="AİLE10"/>
          <p:cNvPicPr>
            <a:picLocks noChangeAspect="1" noChangeArrowheads="1"/>
          </p:cNvPicPr>
          <p:nvPr/>
        </p:nvPicPr>
        <p:blipFill>
          <a:blip r:embed="rId2"/>
          <a:srcRect/>
          <a:stretch>
            <a:fillRect/>
          </a:stretch>
        </p:blipFill>
        <p:spPr bwMode="auto">
          <a:xfrm>
            <a:off x="2857488" y="2928934"/>
            <a:ext cx="3190875" cy="24765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808</TotalTime>
  <Words>449</Words>
  <Application>Microsoft Office PowerPoint</Application>
  <PresentationFormat>Ekran Gösterisi (4:3)</PresentationFormat>
  <Paragraphs>59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95</cp:revision>
  <dcterms:created xsi:type="dcterms:W3CDTF">2012-04-13T09:36:16Z</dcterms:created>
  <dcterms:modified xsi:type="dcterms:W3CDTF">2018-02-13T14:18:02Z</dcterms:modified>
</cp:coreProperties>
</file>