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5"/>
  </p:notesMasterIdLst>
  <p:handoutMasterIdLst>
    <p:handoutMasterId r:id="rId6"/>
  </p:handoutMasterIdLst>
  <p:sldIdLst>
    <p:sldId id="455" r:id="rId2"/>
    <p:sldId id="454" r:id="rId3"/>
    <p:sldId id="467" r:id="rId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56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>
                <a:solidFill>
                  <a:srgbClr val="ECE9C6"/>
                </a:solidFill>
              </a:rPr>
              <a:pPr/>
              <a:t>4/25/2020</a:t>
            </a:fld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ECE9C6"/>
                </a:solidFill>
              </a:rPr>
              <a:pPr/>
              <a:t>‹#›</a:t>
            </a:fld>
            <a:endParaRPr lang="en-US" dirty="0">
              <a:solidFill>
                <a:srgbClr val="ECE9C6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rgbClr val="ECE9C6">
                        <a:alpha val="60000"/>
                      </a:srgbClr>
                    </a:solidFill>
                  </a:ln>
                  <a:solidFill>
                    <a:srgbClr val="ECE9C6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rgbClr val="ECE9C6">
                      <a:alpha val="60000"/>
                    </a:srgbClr>
                  </a:solidFill>
                </a:ln>
                <a:solidFill>
                  <a:srgbClr val="ECE9C6">
                    <a:lumMod val="90000"/>
                  </a:srgb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22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>
                <a:solidFill>
                  <a:srgbClr val="895D1D"/>
                </a:solidFill>
              </a:rPr>
              <a:pPr/>
              <a:t>4/25/2020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3415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>
                <a:solidFill>
                  <a:srgbClr val="895D1D"/>
                </a:solidFill>
              </a:rPr>
              <a:pPr/>
              <a:t>4/25/2020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740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>
                <a:solidFill>
                  <a:srgbClr val="895D1D"/>
                </a:solidFill>
              </a:rPr>
              <a:pPr/>
              <a:t>4/25/2020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8093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>
                <a:solidFill>
                  <a:srgbClr val="895D1D"/>
                </a:solidFill>
              </a:rPr>
              <a:pPr/>
              <a:t>4/25/2020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42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>
                <a:solidFill>
                  <a:srgbClr val="895D1D"/>
                </a:solidFill>
              </a:rPr>
              <a:pPr/>
              <a:t>4/25/2020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2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>
                <a:solidFill>
                  <a:srgbClr val="895D1D"/>
                </a:solidFill>
              </a:rPr>
              <a:pPr/>
              <a:t>4/25/2020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562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>
                <a:solidFill>
                  <a:srgbClr val="895D1D"/>
                </a:solidFill>
              </a:rPr>
              <a:pPr/>
              <a:t>4/25/2020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80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>
                <a:solidFill>
                  <a:srgbClr val="895D1D"/>
                </a:solidFill>
              </a:rPr>
              <a:pPr/>
              <a:t>4/25/2020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1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>
                <a:solidFill>
                  <a:srgbClr val="895D1D"/>
                </a:solidFill>
              </a:rPr>
              <a:pPr/>
              <a:t>4/25/2020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2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>
                <a:solidFill>
                  <a:srgbClr val="895D1D"/>
                </a:solidFill>
              </a:rPr>
              <a:pPr/>
              <a:t>4/25/2020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4/25/2020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1750" y="247650"/>
            <a:ext cx="9042400" cy="3150475"/>
          </a:xfrm>
        </p:spPr>
        <p:txBody>
          <a:bodyPr anchor="t"/>
          <a:lstStyle/>
          <a:p>
            <a:pPr>
              <a:spcAft>
                <a:spcPts val="1200"/>
              </a:spcAft>
            </a:pPr>
            <a:r>
              <a:rPr lang="tr-TR" sz="3000" b="1" dirty="0" smtClean="0">
                <a:effectLst/>
              </a:rPr>
              <a:t>A.Ü. İlahiyat Fakültesi 1. Sınıf</a:t>
            </a:r>
            <a:r>
              <a:rPr lang="tr-TR" sz="3400" b="1" dirty="0" smtClean="0">
                <a:effectLst/>
              </a:rPr>
              <a:t/>
            </a:r>
            <a:br>
              <a:rPr lang="tr-TR" sz="3400" b="1" dirty="0" smtClean="0">
                <a:effectLst/>
              </a:rPr>
            </a:br>
            <a:r>
              <a:rPr lang="tr-TR" sz="2000" b="1" dirty="0">
                <a:effectLst/>
              </a:rPr>
              <a:t>Güz </a:t>
            </a:r>
            <a:r>
              <a:rPr lang="tr-TR" sz="2000" b="1" dirty="0" smtClean="0">
                <a:effectLst/>
              </a:rPr>
              <a:t>dönemi</a:t>
            </a:r>
            <a:br>
              <a:rPr lang="tr-TR" sz="2000" b="1" dirty="0" smtClean="0">
                <a:effectLst/>
              </a:rPr>
            </a:br>
            <a:r>
              <a:rPr lang="tr-TR" sz="2000" b="1" dirty="0">
                <a:effectLst/>
              </a:rPr>
              <a:t/>
            </a:r>
            <a:br>
              <a:rPr lang="tr-TR" sz="2000" b="1" dirty="0">
                <a:effectLst/>
              </a:rPr>
            </a:br>
            <a:r>
              <a:rPr lang="tr-TR" sz="2000" b="1" dirty="0" smtClean="0">
                <a:effectLst/>
              </a:rPr>
              <a:t/>
            </a:r>
            <a:br>
              <a:rPr lang="tr-TR" sz="2000" b="1" dirty="0" smtClean="0">
                <a:effectLst/>
              </a:rPr>
            </a:br>
            <a:r>
              <a:rPr lang="tr-TR" sz="6000" b="1" dirty="0" smtClean="0">
                <a:effectLst/>
              </a:rPr>
              <a:t>Tefsir Tarihi ve Usulü</a:t>
            </a:r>
            <a:r>
              <a:rPr lang="tr-TR" sz="6400" b="1" dirty="0" smtClean="0">
                <a:effectLst/>
              </a:rPr>
              <a:t/>
            </a:r>
            <a:br>
              <a:rPr lang="tr-TR" sz="6400" b="1" dirty="0" smtClean="0">
                <a:effectLst/>
              </a:rPr>
            </a:br>
            <a:r>
              <a:rPr lang="tr-TR" sz="1500" b="1" dirty="0">
                <a:effectLst/>
              </a:rPr>
              <a:t/>
            </a:r>
            <a:br>
              <a:rPr lang="tr-TR" sz="1500" b="1" dirty="0">
                <a:effectLst/>
              </a:rPr>
            </a:br>
            <a:r>
              <a:rPr lang="ar-SA" sz="6000" dirty="0">
                <a:effectLst/>
              </a:rPr>
              <a:t>تاريخ </a:t>
            </a:r>
            <a:r>
              <a:rPr lang="ar-SA" sz="6000" b="1" dirty="0">
                <a:effectLst/>
              </a:rPr>
              <a:t>التفسير</a:t>
            </a:r>
            <a:r>
              <a:rPr lang="ar-SA" sz="6000" dirty="0">
                <a:effectLst/>
              </a:rPr>
              <a:t> وأصوله</a:t>
            </a:r>
            <a:endParaRPr lang="en-US" sz="60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326340"/>
            <a:ext cx="8724900" cy="2112560"/>
          </a:xfrm>
        </p:spPr>
        <p:txBody>
          <a:bodyPr>
            <a:normAutofit/>
          </a:bodyPr>
          <a:lstStyle/>
          <a:p>
            <a:endParaRPr lang="tr-TR" sz="4200" dirty="0" smtClean="0">
              <a:effectLst/>
            </a:endParaRPr>
          </a:p>
          <a:p>
            <a:r>
              <a:rPr lang="tr-TR" sz="3000" b="1" dirty="0">
                <a:effectLst/>
              </a:rPr>
              <a:t>Prof. Dr. İSMAİL </a:t>
            </a:r>
            <a:r>
              <a:rPr lang="tr-TR" sz="3000" b="1" dirty="0" smtClean="0">
                <a:effectLst/>
              </a:rPr>
              <a:t>ÇALIŞKAN</a:t>
            </a:r>
            <a:endParaRPr lang="tr-TR" sz="3000" b="1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109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48700" cy="2857500"/>
          </a:xfrm>
        </p:spPr>
        <p:txBody>
          <a:bodyPr/>
          <a:lstStyle/>
          <a:p>
            <a:r>
              <a:rPr lang="tr-TR" sz="3000" u="sng" dirty="0" smtClean="0"/>
              <a:t>14. </a:t>
            </a:r>
            <a:r>
              <a:rPr lang="tr-TR" sz="3000" u="sng" dirty="0"/>
              <a:t>Hafta</a:t>
            </a:r>
            <a:r>
              <a:rPr lang="tr-TR" sz="3000" u="sng" dirty="0" smtClean="0"/>
              <a:t>: </a:t>
            </a:r>
            <a:r>
              <a:rPr lang="ar-SA" sz="3000" u="sng" dirty="0"/>
              <a:t>الاسبوع </a:t>
            </a:r>
            <a:r>
              <a:rPr lang="ar-SA" sz="3200" u="sng" dirty="0"/>
              <a:t>الثالث</a:t>
            </a:r>
            <a:r>
              <a:rPr lang="ar-SA" sz="3000" u="sng" dirty="0" smtClean="0"/>
              <a:t> عشر</a:t>
            </a:r>
            <a:r>
              <a:rPr lang="tr-TR" sz="3000" u="sng" dirty="0"/>
              <a:t/>
            </a:r>
            <a:br>
              <a:rPr lang="tr-TR" sz="3000" u="sng" dirty="0"/>
            </a:br>
            <a:r>
              <a:rPr lang="tr-TR" sz="3000" u="sng" dirty="0" smtClean="0">
                <a:solidFill>
                  <a:srgbClr val="0070C0"/>
                </a:solidFill>
              </a:rPr>
              <a:t>-II- </a:t>
            </a:r>
            <a:r>
              <a:rPr lang="ar-SA" sz="4000" u="sng" dirty="0" smtClean="0">
                <a:solidFill>
                  <a:srgbClr val="0070C0"/>
                </a:solidFill>
              </a:rPr>
              <a:t>التفسير </a:t>
            </a:r>
            <a:r>
              <a:rPr lang="ar-SA" sz="4000" u="sng" dirty="0">
                <a:solidFill>
                  <a:srgbClr val="0070C0"/>
                </a:solidFill>
              </a:rPr>
              <a:t>في العصر </a:t>
            </a:r>
            <a:r>
              <a:rPr lang="ar-SA" sz="4000" u="sng" dirty="0" smtClean="0">
                <a:solidFill>
                  <a:srgbClr val="0070C0"/>
                </a:solidFill>
              </a:rPr>
              <a:t>الحديث</a:t>
            </a:r>
            <a:r>
              <a:rPr lang="tr-TR" sz="4000" u="sng" dirty="0" smtClean="0">
                <a:solidFill>
                  <a:srgbClr val="0070C0"/>
                </a:solidFill>
              </a:rPr>
              <a:t> </a:t>
            </a:r>
            <a:br>
              <a:rPr lang="tr-TR" sz="4000" u="sng" dirty="0" smtClean="0">
                <a:solidFill>
                  <a:srgbClr val="0070C0"/>
                </a:solidFill>
              </a:rPr>
            </a:br>
            <a:r>
              <a:rPr lang="ar-SA" sz="4000" dirty="0" smtClean="0">
                <a:solidFill>
                  <a:srgbClr val="0070C0"/>
                </a:solidFill>
              </a:rPr>
              <a:t>التفسير  </a:t>
            </a:r>
            <a:r>
              <a:rPr lang="ar-SA" sz="4000" dirty="0">
                <a:solidFill>
                  <a:srgbClr val="0070C0"/>
                </a:solidFill>
              </a:rPr>
              <a:t>في تركيا</a:t>
            </a:r>
            <a:r>
              <a:rPr lang="tr-TR" sz="4000" dirty="0" smtClean="0">
                <a:solidFill>
                  <a:srgbClr val="0070C0"/>
                </a:solidFill>
              </a:rPr>
              <a:t>-</a:t>
            </a:r>
            <a:br>
              <a:rPr lang="tr-TR" sz="4000" dirty="0" smtClean="0">
                <a:solidFill>
                  <a:srgbClr val="0070C0"/>
                </a:solidFill>
              </a:rPr>
            </a:br>
            <a:r>
              <a:rPr lang="ar-SA" sz="3600" dirty="0">
                <a:solidFill>
                  <a:srgbClr val="0070C0"/>
                </a:solidFill>
              </a:rPr>
              <a:t>التافسير باللغة التركية</a:t>
            </a:r>
            <a:r>
              <a:rPr lang="tr-TR" sz="3600" dirty="0">
                <a:solidFill>
                  <a:srgbClr val="0070C0"/>
                </a:solidFill>
              </a:rPr>
              <a:t>-</a:t>
            </a:r>
            <a:endParaRPr lang="tr-TR" sz="3800" b="1" dirty="0">
              <a:solidFill>
                <a:srgbClr val="0070C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3695700"/>
            <a:ext cx="8616202" cy="3333750"/>
          </a:xfrm>
        </p:spPr>
        <p:txBody>
          <a:bodyPr>
            <a:normAutofit/>
          </a:bodyPr>
          <a:lstStyle/>
          <a:p>
            <a:pPr algn="l"/>
            <a:endParaRPr lang="tr-TR" sz="5400" dirty="0" smtClean="0"/>
          </a:p>
        </p:txBody>
      </p:sp>
    </p:spTree>
    <p:extLst>
      <p:ext uri="{BB962C8B-B14F-4D97-AF65-F5344CB8AC3E}">
        <p14:creationId xmlns:p14="http://schemas.microsoft.com/office/powerpoint/2010/main" val="281124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ar-SA" sz="4000" b="1" dirty="0">
                <a:solidFill>
                  <a:srgbClr val="0070C0"/>
                </a:solidFill>
              </a:rPr>
              <a:t>التافسير باللغة التركية </a:t>
            </a:r>
            <a:endParaRPr lang="tr-TR" sz="4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tr-TR" sz="3100" dirty="0" smtClean="0"/>
              <a:t>-Konyalı </a:t>
            </a:r>
            <a:r>
              <a:rPr lang="tr-TR" sz="3100" dirty="0" err="1" smtClean="0"/>
              <a:t>Mehmed</a:t>
            </a:r>
            <a:r>
              <a:rPr lang="tr-TR" sz="3100" dirty="0" smtClean="0"/>
              <a:t> Vehbi </a:t>
            </a:r>
            <a:r>
              <a:rPr lang="tr-TR" sz="3100" dirty="0"/>
              <a:t>(ö</a:t>
            </a:r>
            <a:r>
              <a:rPr lang="tr-TR" sz="3100" dirty="0" smtClean="0"/>
              <a:t>.</a:t>
            </a:r>
            <a:r>
              <a:rPr lang="tr-TR" sz="3100" dirty="0"/>
              <a:t> </a:t>
            </a:r>
            <a:r>
              <a:rPr lang="tr-TR" sz="3100" dirty="0" smtClean="0"/>
              <a:t>1949), </a:t>
            </a:r>
            <a:r>
              <a:rPr lang="tr-TR" sz="3100" i="1" dirty="0" err="1" smtClean="0"/>
              <a:t>Hulasatu’l</a:t>
            </a:r>
            <a:r>
              <a:rPr lang="tr-TR" sz="3100" i="1" dirty="0" smtClean="0"/>
              <a:t>-beyan</a:t>
            </a:r>
          </a:p>
          <a:p>
            <a:pPr marL="0" indent="0">
              <a:buNone/>
            </a:pPr>
            <a:r>
              <a:rPr lang="tr-TR" sz="3100" dirty="0" smtClean="0"/>
              <a:t>-Elmalılı Hamdi </a:t>
            </a:r>
            <a:r>
              <a:rPr lang="tr-TR" sz="3100" dirty="0" err="1" smtClean="0"/>
              <a:t>Yazır</a:t>
            </a:r>
            <a:r>
              <a:rPr lang="tr-TR" sz="3100" dirty="0" smtClean="0"/>
              <a:t> (ö.</a:t>
            </a:r>
            <a:r>
              <a:rPr lang="tr-TR" sz="3100" dirty="0"/>
              <a:t> 1942</a:t>
            </a:r>
            <a:r>
              <a:rPr lang="tr-TR" sz="3100" dirty="0" smtClean="0"/>
              <a:t>), </a:t>
            </a:r>
            <a:r>
              <a:rPr lang="tr-TR" sz="3100" i="1" dirty="0" smtClean="0"/>
              <a:t>Hak Dini Kur’an Dili</a:t>
            </a:r>
          </a:p>
          <a:p>
            <a:pPr marL="0" indent="0">
              <a:buNone/>
            </a:pPr>
            <a:r>
              <a:rPr lang="tr-TR" sz="3100" dirty="0" smtClean="0"/>
              <a:t>-Ömer Rıza Doğrul </a:t>
            </a:r>
            <a:r>
              <a:rPr lang="tr-TR" sz="3100" dirty="0"/>
              <a:t>(ö</a:t>
            </a:r>
            <a:r>
              <a:rPr lang="tr-TR" sz="3100" dirty="0" smtClean="0"/>
              <a:t>.</a:t>
            </a:r>
            <a:r>
              <a:rPr lang="tr-TR" sz="3100" dirty="0"/>
              <a:t> </a:t>
            </a:r>
            <a:r>
              <a:rPr lang="tr-TR" sz="3100" dirty="0" smtClean="0"/>
              <a:t>1952), </a:t>
            </a:r>
            <a:r>
              <a:rPr lang="tr-TR" sz="3100" i="1" dirty="0" smtClean="0"/>
              <a:t>Tanrı Buyruğu</a:t>
            </a:r>
          </a:p>
          <a:p>
            <a:pPr marL="0" indent="0">
              <a:buNone/>
            </a:pPr>
            <a:r>
              <a:rPr lang="tr-TR" sz="3100" dirty="0" smtClean="0"/>
              <a:t>-Hasan </a:t>
            </a:r>
            <a:r>
              <a:rPr lang="tr-TR" sz="3100" dirty="0"/>
              <a:t>Basri </a:t>
            </a:r>
            <a:r>
              <a:rPr lang="tr-TR" sz="3100" dirty="0" smtClean="0"/>
              <a:t>Çantay (ö.</a:t>
            </a:r>
            <a:r>
              <a:rPr lang="tr-TR" sz="3100" dirty="0"/>
              <a:t> 1964</a:t>
            </a:r>
            <a:r>
              <a:rPr lang="tr-TR" sz="3100" dirty="0" smtClean="0"/>
              <a:t>), </a:t>
            </a:r>
            <a:r>
              <a:rPr lang="tr-TR" sz="3100" i="1" dirty="0" smtClean="0"/>
              <a:t>Kur’an-ı Hakim ve Meali Kerim</a:t>
            </a:r>
            <a:endParaRPr lang="tr-TR" sz="3100" i="1" dirty="0"/>
          </a:p>
          <a:p>
            <a:pPr>
              <a:buNone/>
            </a:pPr>
            <a:r>
              <a:rPr lang="tr-TR" sz="3100" i="1" dirty="0" smtClean="0"/>
              <a:t>-</a:t>
            </a:r>
            <a:r>
              <a:rPr lang="tr-TR" sz="3100" dirty="0" smtClean="0"/>
              <a:t>Ömer Nasuhi Bilmen (ö.</a:t>
            </a:r>
            <a:r>
              <a:rPr lang="tr-TR" sz="3100" dirty="0"/>
              <a:t> 1971</a:t>
            </a:r>
            <a:r>
              <a:rPr lang="tr-TR" sz="3100" dirty="0" smtClean="0"/>
              <a:t>), </a:t>
            </a:r>
            <a:r>
              <a:rPr lang="tr-TR" sz="3100" i="1" dirty="0" smtClean="0"/>
              <a:t>Kur’an-ı Kerim’in Türkçe Meal ve Tefsiri</a:t>
            </a:r>
          </a:p>
          <a:p>
            <a:pPr>
              <a:buNone/>
            </a:pPr>
            <a:r>
              <a:rPr lang="tr-TR" sz="3100" dirty="0" smtClean="0"/>
              <a:t>-Tefsiri </a:t>
            </a:r>
            <a:r>
              <a:rPr lang="tr-TR" sz="3100" dirty="0" err="1" smtClean="0"/>
              <a:t>Mehmed</a:t>
            </a:r>
            <a:r>
              <a:rPr lang="tr-TR" sz="3100" dirty="0" smtClean="0"/>
              <a:t> Efendi </a:t>
            </a:r>
            <a:r>
              <a:rPr lang="tr-TR" sz="3100" dirty="0" err="1" smtClean="0"/>
              <a:t>Sivasi</a:t>
            </a:r>
            <a:r>
              <a:rPr lang="tr-TR" sz="3100" dirty="0" smtClean="0"/>
              <a:t>, (ö.1111/1699), </a:t>
            </a:r>
            <a:r>
              <a:rPr lang="tr-TR" sz="3100" i="1" dirty="0" smtClean="0"/>
              <a:t>Tefsir-i </a:t>
            </a:r>
            <a:r>
              <a:rPr lang="tr-TR" sz="3100" i="1" dirty="0" err="1"/>
              <a:t>Tibyan</a:t>
            </a:r>
            <a:r>
              <a:rPr lang="tr-TR" sz="3100" dirty="0"/>
              <a:t> (Osmanlıca) </a:t>
            </a:r>
            <a:endParaRPr lang="tr-TR" sz="3100" dirty="0" smtClean="0"/>
          </a:p>
          <a:p>
            <a:pPr>
              <a:buNone/>
            </a:pPr>
            <a:r>
              <a:rPr lang="tr-TR" sz="3100" dirty="0"/>
              <a:t>	</a:t>
            </a:r>
            <a:r>
              <a:rPr lang="tr-TR" sz="3100" i="1" dirty="0" smtClean="0"/>
              <a:t>Kuran-ı </a:t>
            </a:r>
            <a:r>
              <a:rPr lang="tr-TR" sz="3100" i="1" dirty="0"/>
              <a:t>Kerim meali ve tefsiri : Tefsir-i </a:t>
            </a:r>
            <a:r>
              <a:rPr lang="tr-TR" sz="3100" i="1" dirty="0" err="1"/>
              <a:t>Tıbyan</a:t>
            </a:r>
            <a:r>
              <a:rPr lang="tr-TR" sz="3100" dirty="0"/>
              <a:t>, </a:t>
            </a:r>
            <a:r>
              <a:rPr lang="tr-TR" sz="3100" dirty="0" err="1" smtClean="0"/>
              <a:t>sad</a:t>
            </a:r>
            <a:r>
              <a:rPr lang="tr-TR" sz="3100" dirty="0"/>
              <a:t>.: </a:t>
            </a:r>
            <a:r>
              <a:rPr lang="tr-TR" sz="3100" dirty="0" smtClean="0"/>
              <a:t>S. Fahir ve </a:t>
            </a:r>
            <a:r>
              <a:rPr lang="tr-TR" sz="3100" dirty="0" err="1" smtClean="0"/>
              <a:t>sad</a:t>
            </a:r>
            <a:r>
              <a:rPr lang="tr-TR" sz="3100" dirty="0"/>
              <a:t>. </a:t>
            </a:r>
            <a:r>
              <a:rPr lang="tr-TR" sz="3100" dirty="0" smtClean="0"/>
              <a:t>A. </a:t>
            </a:r>
            <a:r>
              <a:rPr lang="tr-TR" sz="3100" dirty="0" err="1" smtClean="0"/>
              <a:t>Davudoğlu</a:t>
            </a:r>
            <a:endParaRPr lang="tr-TR" sz="3100" dirty="0" smtClean="0"/>
          </a:p>
          <a:p>
            <a:pPr>
              <a:buNone/>
            </a:pPr>
            <a:r>
              <a:rPr lang="tr-TR" sz="3100" dirty="0"/>
              <a:t>-</a:t>
            </a:r>
            <a:r>
              <a:rPr lang="tr-TR" sz="3100" dirty="0" smtClean="0"/>
              <a:t>Süleyman Ateş, </a:t>
            </a:r>
            <a:r>
              <a:rPr lang="tr-TR" sz="3100" i="1" dirty="0"/>
              <a:t>Yüce Kur’an’ın Çağdaş </a:t>
            </a:r>
            <a:r>
              <a:rPr lang="tr-TR" sz="3100" i="1" dirty="0" smtClean="0"/>
              <a:t>Tefsiri</a:t>
            </a:r>
            <a:endParaRPr lang="tr-TR" sz="3100" dirty="0" smtClean="0"/>
          </a:p>
          <a:p>
            <a:pPr>
              <a:buNone/>
            </a:pPr>
            <a:r>
              <a:rPr lang="tr-TR" sz="3100" dirty="0" smtClean="0"/>
              <a:t>-Celal Yıldırım, </a:t>
            </a:r>
            <a:r>
              <a:rPr lang="tr-TR" sz="3100" i="1" dirty="0" smtClean="0"/>
              <a:t>Asrın Kur’an Tefsiri</a:t>
            </a:r>
          </a:p>
          <a:p>
            <a:pPr>
              <a:buNone/>
            </a:pPr>
            <a:r>
              <a:rPr lang="tr-TR" sz="3100" smtClean="0"/>
              <a:t>-Ali </a:t>
            </a:r>
            <a:r>
              <a:rPr lang="tr-TR" sz="3100" dirty="0"/>
              <a:t>Arslan</a:t>
            </a:r>
            <a:r>
              <a:rPr lang="tr-TR" sz="3100" i="1" dirty="0"/>
              <a:t> Büyük Kur’an Tefsiri</a:t>
            </a:r>
            <a:r>
              <a:rPr lang="tr-TR" sz="3100" dirty="0"/>
              <a:t>, </a:t>
            </a:r>
            <a:r>
              <a:rPr lang="tr-TR" sz="3100" dirty="0" smtClean="0"/>
              <a:t>I-XVIII</a:t>
            </a:r>
          </a:p>
          <a:p>
            <a:pPr>
              <a:buNone/>
            </a:pPr>
            <a:r>
              <a:rPr lang="tr-TR" sz="3100" i="1" dirty="0" smtClean="0"/>
              <a:t>-</a:t>
            </a:r>
            <a:r>
              <a:rPr lang="tr-TR" sz="3100" dirty="0" smtClean="0"/>
              <a:t>M. </a:t>
            </a:r>
            <a:r>
              <a:rPr lang="tr-TR" sz="3100" dirty="0"/>
              <a:t>Zeki Duman </a:t>
            </a:r>
            <a:r>
              <a:rPr lang="tr-TR" sz="3100" dirty="0" smtClean="0"/>
              <a:t>(ö.2013), </a:t>
            </a:r>
            <a:r>
              <a:rPr lang="tr-TR" sz="3100" i="1" dirty="0" err="1"/>
              <a:t>Beyanu’l</a:t>
            </a:r>
            <a:r>
              <a:rPr lang="tr-TR" sz="3100" i="1" dirty="0"/>
              <a:t>-Hak -Kur’an-ı Kerimin Nüzul Sırasına Göre Tefsiri</a:t>
            </a:r>
          </a:p>
          <a:p>
            <a:pPr>
              <a:buNone/>
            </a:pPr>
            <a:r>
              <a:rPr lang="tr-TR" sz="3100" i="1" dirty="0"/>
              <a:t>-</a:t>
            </a:r>
            <a:r>
              <a:rPr lang="tr-TR" sz="3100" dirty="0"/>
              <a:t>Heyet, </a:t>
            </a:r>
            <a:r>
              <a:rPr lang="tr-TR" sz="3100" i="1" dirty="0"/>
              <a:t>Kur’an Yolu</a:t>
            </a:r>
            <a:r>
              <a:rPr lang="tr-TR" sz="3100" dirty="0"/>
              <a:t>, Diyanet İşleri Başkanlığı</a:t>
            </a:r>
          </a:p>
          <a:p>
            <a:pPr marL="0" indent="0">
              <a:buNone/>
            </a:pPr>
            <a:r>
              <a:rPr lang="tr-TR" sz="3100" dirty="0" smtClean="0"/>
              <a:t>-</a:t>
            </a:r>
            <a:r>
              <a:rPr lang="tr-TR" sz="3100" dirty="0"/>
              <a:t>Mahmut Toptaş</a:t>
            </a:r>
            <a:r>
              <a:rPr lang="tr-TR" sz="3100" i="1" dirty="0"/>
              <a:t> Kur’an-ı Kerim Şifa </a:t>
            </a:r>
            <a:r>
              <a:rPr lang="tr-TR" sz="3100" i="1" dirty="0" smtClean="0"/>
              <a:t>Tefsiri</a:t>
            </a:r>
            <a:endParaRPr lang="tr-TR" sz="3100" dirty="0" smtClean="0"/>
          </a:p>
          <a:p>
            <a:pPr marL="0" indent="0">
              <a:buNone/>
            </a:pPr>
            <a:r>
              <a:rPr lang="tr-TR" sz="3100" dirty="0" smtClean="0"/>
              <a:t>-Bayraktar </a:t>
            </a:r>
            <a:r>
              <a:rPr lang="tr-TR" sz="3100" dirty="0" err="1" smtClean="0"/>
              <a:t>Bayrakalı</a:t>
            </a:r>
            <a:r>
              <a:rPr lang="tr-TR" sz="3100" dirty="0" smtClean="0"/>
              <a:t>, </a:t>
            </a:r>
            <a:r>
              <a:rPr lang="tr-TR" sz="3100" i="1" dirty="0" smtClean="0"/>
              <a:t>Yeni Bir Anlayışın Işığında Kur’an Tefsiri</a:t>
            </a:r>
          </a:p>
          <a:p>
            <a:pPr marL="0" indent="0">
              <a:buNone/>
            </a:pPr>
            <a:r>
              <a:rPr lang="tr-TR" sz="3100" dirty="0" smtClean="0"/>
              <a:t>-Mahmut </a:t>
            </a:r>
            <a:r>
              <a:rPr lang="tr-TR" sz="3100" dirty="0"/>
              <a:t>Ustaosmanoğlu ve </a:t>
            </a:r>
            <a:r>
              <a:rPr lang="tr-TR" sz="3100" dirty="0" err="1" smtClean="0"/>
              <a:t>diğr</a:t>
            </a:r>
            <a:r>
              <a:rPr lang="tr-TR" sz="3100" dirty="0" smtClean="0"/>
              <a:t>., </a:t>
            </a:r>
            <a:r>
              <a:rPr lang="tr-TR" sz="3100" i="1" dirty="0" err="1" smtClean="0"/>
              <a:t>Ruhu’l</a:t>
            </a:r>
            <a:r>
              <a:rPr lang="tr-TR" sz="3100" i="1" dirty="0" smtClean="0"/>
              <a:t>-Furkan Tefsiri</a:t>
            </a:r>
            <a:endParaRPr lang="tr-TR" sz="3100" dirty="0" smtClean="0"/>
          </a:p>
          <a:p>
            <a:pPr marL="0" indent="0">
              <a:buNone/>
            </a:pPr>
            <a:r>
              <a:rPr lang="tr-TR" sz="3100" dirty="0" smtClean="0"/>
              <a:t>-Hamdi Döndüren,</a:t>
            </a:r>
            <a:r>
              <a:rPr lang="tr-TR" sz="3100" i="1" dirty="0" smtClean="0"/>
              <a:t> </a:t>
            </a:r>
            <a:r>
              <a:rPr lang="tr-TR" sz="3100" i="1" dirty="0"/>
              <a:t>İnsanlığa Son Çağrı: Kur’an-ı Kerim </a:t>
            </a:r>
            <a:r>
              <a:rPr lang="tr-TR" sz="3100" i="1" dirty="0" smtClean="0"/>
              <a:t>(Meal-Tefsir)</a:t>
            </a:r>
          </a:p>
          <a:p>
            <a:pPr marL="0" indent="0">
              <a:buNone/>
            </a:pPr>
            <a:r>
              <a:rPr lang="tr-TR" sz="3100" dirty="0" smtClean="0"/>
              <a:t>-Recep </a:t>
            </a:r>
            <a:r>
              <a:rPr lang="tr-TR" sz="3100" dirty="0"/>
              <a:t>İhsan </a:t>
            </a:r>
            <a:r>
              <a:rPr lang="tr-TR" sz="3100" dirty="0" err="1"/>
              <a:t>Eliaçık</a:t>
            </a:r>
            <a:r>
              <a:rPr lang="tr-TR" sz="3100" i="1" dirty="0"/>
              <a:t> Yaşayan Kur'an Türkçe </a:t>
            </a:r>
            <a:r>
              <a:rPr lang="tr-TR" sz="3100" i="1" dirty="0" smtClean="0"/>
              <a:t>Meal-Tefsir</a:t>
            </a:r>
            <a:endParaRPr lang="tr-TR" sz="3100" dirty="0" smtClean="0"/>
          </a:p>
          <a:p>
            <a:pPr marL="0" indent="0">
              <a:buNone/>
            </a:pPr>
            <a:r>
              <a:rPr lang="tr-TR" sz="3100" dirty="0" smtClean="0"/>
              <a:t>-</a:t>
            </a:r>
            <a:r>
              <a:rPr lang="tr-TR" sz="3100" dirty="0"/>
              <a:t>M. Sait </a:t>
            </a:r>
            <a:r>
              <a:rPr lang="tr-TR" sz="3100" dirty="0" smtClean="0"/>
              <a:t>Şimşek, </a:t>
            </a:r>
            <a:r>
              <a:rPr lang="tr-TR" sz="3100" i="1" dirty="0" smtClean="0"/>
              <a:t>Hayat Kaynağı Kur’an Tefsiri</a:t>
            </a:r>
            <a:endParaRPr lang="tr-TR" sz="3100" i="1" dirty="0"/>
          </a:p>
          <a:p>
            <a:pPr marL="0" indent="0">
              <a:buNone/>
            </a:pPr>
            <a:r>
              <a:rPr lang="tr-TR" sz="3100" dirty="0" smtClean="0"/>
              <a:t>-Ömer Çelik, </a:t>
            </a:r>
            <a:r>
              <a:rPr lang="tr-TR" sz="3100" i="1" dirty="0" smtClean="0"/>
              <a:t>Hakk’ın Daveti Kur’an-ı Kerim Meal ve Tefsiri</a:t>
            </a:r>
            <a:endParaRPr lang="tr-TR" sz="3100" dirty="0" smtClean="0"/>
          </a:p>
          <a:p>
            <a:pPr marL="0" indent="0">
              <a:buNone/>
            </a:pPr>
            <a:r>
              <a:rPr lang="tr-TR" sz="3100" dirty="0" smtClean="0"/>
              <a:t>-200’ü aşkın Kur’an meali</a:t>
            </a:r>
          </a:p>
        </p:txBody>
      </p:sp>
    </p:spTree>
    <p:extLst>
      <p:ext uri="{BB962C8B-B14F-4D97-AF65-F5344CB8AC3E}">
        <p14:creationId xmlns:p14="http://schemas.microsoft.com/office/powerpoint/2010/main" val="396086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10363</TotalTime>
  <Words>101</Words>
  <Application>Microsoft Office PowerPoint</Application>
  <PresentationFormat>Ekran Gösterisi (4:3)</PresentationFormat>
  <Paragraphs>26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2_Hardcover</vt:lpstr>
      <vt:lpstr>A.Ü. İlahiyat Fakültesi 1. Sınıf Güz dönemi   Tefsir Tarihi ve Usulü  تاريخ التفسير وأصوله</vt:lpstr>
      <vt:lpstr>14. Hafta: الاسبوع الثالث عشر -II- التفسير في العصر الحديث  التفسير  في تركيا- التافسير باللغة التركية-</vt:lpstr>
      <vt:lpstr>PowerPoint Sunusu</vt:lpstr>
    </vt:vector>
  </TitlesOfParts>
  <Company>istanbul ünivesitesi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editor 1</cp:lastModifiedBy>
  <cp:revision>534</cp:revision>
  <cp:lastPrinted>2016-03-08T11:30:58Z</cp:lastPrinted>
  <dcterms:created xsi:type="dcterms:W3CDTF">2014-10-29T07:48:48Z</dcterms:created>
  <dcterms:modified xsi:type="dcterms:W3CDTF">2020-04-25T20:56:13Z</dcterms:modified>
</cp:coreProperties>
</file>