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sldIdLst>
    <p:sldId id="256" r:id="rId2"/>
    <p:sldId id="260" r:id="rId3"/>
    <p:sldId id="257" r:id="rId4"/>
    <p:sldId id="262" r:id="rId5"/>
    <p:sldId id="258" r:id="rId6"/>
    <p:sldId id="263" r:id="rId7"/>
    <p:sldId id="259"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19507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2375759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17860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42948342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388662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2649161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772426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3045511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15DAE16D-A973-4DA9-984B-E4B23959A047}" type="slidenum">
              <a:rPr lang="tr-TR" altLang="tr-TR"/>
              <a:pPr>
                <a:defRPr/>
              </a:pPr>
              <a:t>‹#›</a:t>
            </a:fld>
            <a:endParaRPr lang="tr-TR" altLang="tr-TR"/>
          </a:p>
        </p:txBody>
      </p:sp>
    </p:spTree>
    <p:extLst>
      <p:ext uri="{BB962C8B-B14F-4D97-AF65-F5344CB8AC3E}">
        <p14:creationId xmlns:p14="http://schemas.microsoft.com/office/powerpoint/2010/main" val="3410385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51240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F17016-7169-4101-9991-74EB3A253B1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10169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F17016-7169-4101-9991-74EB3A253B14}"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2591870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F17016-7169-4101-9991-74EB3A253B14}" type="datetimeFigureOut">
              <a:rPr lang="tr-TR" smtClean="0"/>
              <a:t>5.04.2018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426944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F17016-7169-4101-9991-74EB3A253B14}" type="datetimeFigureOut">
              <a:rPr lang="tr-TR" smtClean="0"/>
              <a:t>5.04.2018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2901382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F17016-7169-4101-9991-74EB3A253B14}" type="datetimeFigureOut">
              <a:rPr lang="tr-TR" smtClean="0"/>
              <a:t>5.04.2018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3086978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F17016-7169-4101-9991-74EB3A253B14}"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1029544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F17016-7169-4101-9991-74EB3A253B14}"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F4237DE-B79E-49C9-8244-39021E8D8943}" type="slidenum">
              <a:rPr lang="tr-TR" smtClean="0"/>
              <a:t>‹#›</a:t>
            </a:fld>
            <a:endParaRPr lang="tr-TR"/>
          </a:p>
        </p:txBody>
      </p:sp>
    </p:spTree>
    <p:extLst>
      <p:ext uri="{BB962C8B-B14F-4D97-AF65-F5344CB8AC3E}">
        <p14:creationId xmlns:p14="http://schemas.microsoft.com/office/powerpoint/2010/main" val="1156588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7016-7169-4101-9991-74EB3A253B14}" type="datetimeFigureOut">
              <a:rPr lang="tr-TR" smtClean="0"/>
              <a:t>5.04.2018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4237DE-B79E-49C9-8244-39021E8D8943}" type="slidenum">
              <a:rPr lang="tr-TR" smtClean="0"/>
              <a:t>‹#›</a:t>
            </a:fld>
            <a:endParaRPr lang="tr-TR"/>
          </a:p>
        </p:txBody>
      </p:sp>
    </p:spTree>
    <p:extLst>
      <p:ext uri="{BB962C8B-B14F-4D97-AF65-F5344CB8AC3E}">
        <p14:creationId xmlns:p14="http://schemas.microsoft.com/office/powerpoint/2010/main" val="151683805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dirty="0">
                <a:solidFill>
                  <a:srgbClr val="FF0000"/>
                </a:solidFill>
                <a:effectLst>
                  <a:outerShdw blurRad="38100" dist="38100" dir="2700000" algn="tl">
                    <a:srgbClr val="C0C0C0"/>
                  </a:outerShdw>
                </a:effectLst>
                <a:latin typeface="Comic Sans MS" pitchFamily="66" charset="0"/>
              </a:rPr>
              <a:t>Fideliklerde Bakım</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9219"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26980" name="Rectangle 4"/>
          <p:cNvSpPr>
            <a:spLocks noChangeArrowheads="1"/>
          </p:cNvSpPr>
          <p:nvPr/>
        </p:nvSpPr>
        <p:spPr bwMode="auto">
          <a:xfrm>
            <a:off x="1703389" y="1086065"/>
            <a:ext cx="84963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spcAft>
                <a:spcPts val="1200"/>
              </a:spcAft>
              <a:buNone/>
            </a:pPr>
            <a:r>
              <a:rPr lang="tr-TR" altLang="tr-TR" sz="1800" dirty="0">
                <a:latin typeface="Comic Sans MS" panose="030F0702030302020204" pitchFamily="66" charset="0"/>
              </a:rPr>
              <a:t>Yastıklarda yetiştirilen fideler, ülkemizin değişik bölgelerinde farklı zamanlarda tarlaya şaşırtılırlar. Tütün tohumları çok küçük olduğundan, 30-40 misli ince kum veya külle karıştırılıp, yastıklara ya doğrudan doğruya serpilerek ya da ıslatılmış sağlam bir iplik, tohum karışımına batırılarak, 3-5 cm aralıklı sıralar halinde iki taraftan gerilip bırakılmak suretiyle ekim yapılır</a:t>
            </a:r>
            <a:r>
              <a:rPr lang="tr-TR" altLang="tr-TR" sz="1800" dirty="0" smtClean="0">
                <a:latin typeface="Comic Sans MS" panose="030F0702030302020204" pitchFamily="66" charset="0"/>
              </a:rPr>
              <a:t>.</a:t>
            </a:r>
            <a:endParaRPr lang="tr-TR" altLang="tr-TR" sz="1800" dirty="0">
              <a:latin typeface="Comic Sans MS" panose="030F0702030302020204" pitchFamily="66" charset="0"/>
            </a:endParaRPr>
          </a:p>
        </p:txBody>
      </p:sp>
    </p:spTree>
    <p:extLst>
      <p:ext uri="{BB962C8B-B14F-4D97-AF65-F5344CB8AC3E}">
        <p14:creationId xmlns:p14="http://schemas.microsoft.com/office/powerpoint/2010/main" val="3289682210"/>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26980">
                                            <p:txEl>
                                              <p:pRg st="0" end="0"/>
                                            </p:txEl>
                                          </p:spTgt>
                                        </p:tgtEl>
                                        <p:attrNameLst>
                                          <p:attrName>style.visibility</p:attrName>
                                        </p:attrNameLst>
                                      </p:cBhvr>
                                      <p:to>
                                        <p:strVal val="visible"/>
                                      </p:to>
                                    </p:set>
                                    <p:animEffect transition="in" filter="box(out)">
                                      <p:cBhvr>
                                        <p:cTn id="7" dur="500"/>
                                        <p:tgtEl>
                                          <p:spTgt spid="12698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8719930" cy="5851525"/>
          </a:xfrm>
        </p:spPr>
        <p:txBody>
          <a:bodyPr>
            <a:normAutofit/>
          </a:bodyPr>
          <a:lstStyle/>
          <a:p>
            <a:r>
              <a:rPr lang="tr-TR" altLang="tr-TR" sz="2000" dirty="0" smtClean="0">
                <a:latin typeface="Comic Sans MS" panose="030F0702030302020204" pitchFamily="66" charset="0"/>
              </a:rPr>
              <a:t>Tohumlar ekildikten sonra, üzerleri en fazla 0.5 cm kalınlığında elenmiş koyun veya keçi gübresi serpilerek kapatılır ve süzgeçle sulanır. Sulamadan sonra oluşan şerbetle tohumlar uyanmaya başlar. Bu 5 mm kalınlığındaki gübre tabakasına </a:t>
            </a:r>
            <a:r>
              <a:rPr lang="tr-TR" altLang="tr-TR" sz="2000" b="1" dirty="0" smtClean="0">
                <a:solidFill>
                  <a:srgbClr val="FF0000"/>
                </a:solidFill>
                <a:latin typeface="Comic Sans MS" panose="030F0702030302020204" pitchFamily="66" charset="0"/>
              </a:rPr>
              <a:t>Kapak</a:t>
            </a:r>
            <a:r>
              <a:rPr lang="tr-TR" altLang="tr-TR" sz="2000" dirty="0" smtClean="0">
                <a:latin typeface="Comic Sans MS" panose="030F0702030302020204" pitchFamily="66" charset="0"/>
              </a:rPr>
              <a:t> adı verilir. Daha sonra yastıkların üzeri örtü ile kapatılır. Örtülü yastıklarda ortalama sıcaklık 20-30°C'dir. Fideliklerde sıcaklık 5°C'den az ve 38°C'den fazla olmamalıdır.</a:t>
            </a:r>
            <a:endParaRPr lang="tr-TR" sz="2000"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1449" y="2308302"/>
            <a:ext cx="6350000" cy="4114800"/>
          </a:xfrm>
          <a:prstGeom prst="rect">
            <a:avLst/>
          </a:prstGeom>
        </p:spPr>
      </p:pic>
    </p:spTree>
    <p:extLst>
      <p:ext uri="{BB962C8B-B14F-4D97-AF65-F5344CB8AC3E}">
        <p14:creationId xmlns:p14="http://schemas.microsoft.com/office/powerpoint/2010/main" val="3864107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dirty="0">
                <a:solidFill>
                  <a:srgbClr val="FF0000"/>
                </a:solidFill>
                <a:effectLst>
                  <a:outerShdw blurRad="38100" dist="38100" dir="2700000" algn="tl">
                    <a:srgbClr val="C0C0C0"/>
                  </a:outerShdw>
                </a:effectLst>
                <a:latin typeface="Comic Sans MS" pitchFamily="66" charset="0"/>
              </a:rPr>
              <a:t>Fideliklerde Bakım</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10243"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26980" name="Rectangle 4"/>
          <p:cNvSpPr>
            <a:spLocks noChangeArrowheads="1"/>
          </p:cNvSpPr>
          <p:nvPr/>
        </p:nvSpPr>
        <p:spPr bwMode="auto">
          <a:xfrm>
            <a:off x="1847850" y="1000125"/>
            <a:ext cx="8496300"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spcAft>
                <a:spcPts val="1200"/>
              </a:spcAft>
              <a:buNone/>
            </a:pPr>
            <a:r>
              <a:rPr lang="tr-TR" altLang="tr-TR" sz="1800" dirty="0">
                <a:latin typeface="Comic Sans MS" panose="030F0702030302020204" pitchFamily="66" charset="0"/>
              </a:rPr>
              <a:t>Fideliklerde en önemli bakım işlerinin başında sulama gelir. Fideliğe verilecek suyun miktarı ve zamanı çok iyi belirlenmelidir. Aksi halde su, beklenen faydayı sağlamadığı gibi, zararlı da olabilir. Yastıklar gerektiğinde süzgeçli kovalarla sulanmalıdır. Sulamadan sonra fideliklerde gelişen yabancı otlar dikkatli bir şekilde alınmalı ve ot alımı sırasında fidelere zarar verilmemelidir.</a:t>
            </a:r>
          </a:p>
          <a:p>
            <a:pPr algn="just">
              <a:spcBef>
                <a:spcPct val="0"/>
              </a:spcBef>
              <a:spcAft>
                <a:spcPts val="1200"/>
              </a:spcAft>
              <a:buNone/>
            </a:pPr>
            <a:r>
              <a:rPr lang="tr-TR" altLang="tr-TR" sz="1800" dirty="0">
                <a:latin typeface="Comic Sans MS" panose="030F0702030302020204" pitchFamily="66" charset="0"/>
              </a:rPr>
              <a:t>Fidelerin yastıklardan sökülmelerinden 1-2 hafta önce fazla büyümüş fideler atılmalıdır. Böylece geride kalan fidelerin homojenliği sağlanmış olur. Bu işleme </a:t>
            </a:r>
            <a:r>
              <a:rPr lang="tr-TR" altLang="tr-TR" sz="1800" b="1" dirty="0">
                <a:solidFill>
                  <a:srgbClr val="FF0000"/>
                </a:solidFill>
                <a:latin typeface="Comic Sans MS" panose="030F0702030302020204" pitchFamily="66" charset="0"/>
              </a:rPr>
              <a:t>Kılavuz Atma</a:t>
            </a:r>
            <a:r>
              <a:rPr lang="tr-TR" altLang="tr-TR" sz="1800" dirty="0">
                <a:latin typeface="Comic Sans MS" panose="030F0702030302020204" pitchFamily="66" charset="0"/>
              </a:rPr>
              <a:t> denir. Fidelik toprağı sulandıkça oturur, bu sırada fidelerin kökleri dışarı çıkabilir. Bunun için fideliğe kapak gübresi serpilerek fidelerin boğazları doldurulur ve bu işleme de </a:t>
            </a:r>
            <a:r>
              <a:rPr lang="tr-TR" altLang="tr-TR" sz="1800" b="1" dirty="0">
                <a:solidFill>
                  <a:srgbClr val="FF0000"/>
                </a:solidFill>
                <a:latin typeface="Comic Sans MS" panose="030F0702030302020204" pitchFamily="66" charset="0"/>
              </a:rPr>
              <a:t>Kapak Atma</a:t>
            </a:r>
            <a:r>
              <a:rPr lang="tr-TR" altLang="tr-TR" sz="1800" dirty="0">
                <a:latin typeface="Comic Sans MS" panose="030F0702030302020204" pitchFamily="66" charset="0"/>
              </a:rPr>
              <a:t> denir.</a:t>
            </a:r>
          </a:p>
        </p:txBody>
      </p:sp>
    </p:spTree>
    <p:extLst>
      <p:ext uri="{BB962C8B-B14F-4D97-AF65-F5344CB8AC3E}">
        <p14:creationId xmlns:p14="http://schemas.microsoft.com/office/powerpoint/2010/main" val="2363473254"/>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26980">
                                            <p:txEl>
                                              <p:pRg st="0" end="0"/>
                                            </p:txEl>
                                          </p:spTgt>
                                        </p:tgtEl>
                                        <p:attrNameLst>
                                          <p:attrName>style.visibility</p:attrName>
                                        </p:attrNameLst>
                                      </p:cBhvr>
                                      <p:to>
                                        <p:strVal val="visible"/>
                                      </p:to>
                                    </p:set>
                                    <p:animEffect transition="in" filter="box(out)">
                                      <p:cBhvr>
                                        <p:cTn id="7" dur="500"/>
                                        <p:tgtEl>
                                          <p:spTgt spid="12698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26980">
                                            <p:txEl>
                                              <p:pRg st="1" end="1"/>
                                            </p:txEl>
                                          </p:spTgt>
                                        </p:tgtEl>
                                        <p:attrNameLst>
                                          <p:attrName>style.visibility</p:attrName>
                                        </p:attrNameLst>
                                      </p:cBhvr>
                                      <p:to>
                                        <p:strVal val="visible"/>
                                      </p:to>
                                    </p:set>
                                    <p:animEffect transition="in" filter="box(out)">
                                      <p:cBhvr>
                                        <p:cTn id="12" dur="500"/>
                                        <p:tgtEl>
                                          <p:spTgt spid="12698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8627165" cy="5851525"/>
          </a:xfrm>
        </p:spPr>
        <p:txBody>
          <a:bodyPr/>
          <a:lstStyle/>
          <a:p>
            <a:r>
              <a:rPr lang="tr-TR" altLang="tr-TR" sz="2000" dirty="0" smtClean="0">
                <a:latin typeface="Comic Sans MS" panose="030F0702030302020204" pitchFamily="66" charset="0"/>
              </a:rPr>
              <a:t>Fidelerin yastıklardan sökülmelerinden 1-2 hafta önce fazla büyümüş fideler atılmalıdır. Böylece geride kalan fidelerin homojenliği sağlanmış olur. Bu işleme </a:t>
            </a:r>
            <a:r>
              <a:rPr lang="tr-TR" altLang="tr-TR" sz="2000" b="1" dirty="0" smtClean="0">
                <a:solidFill>
                  <a:srgbClr val="FF0000"/>
                </a:solidFill>
                <a:latin typeface="Comic Sans MS" panose="030F0702030302020204" pitchFamily="66" charset="0"/>
              </a:rPr>
              <a:t>Kılavuz Atma</a:t>
            </a:r>
            <a:r>
              <a:rPr lang="tr-TR" altLang="tr-TR" sz="2000" dirty="0" smtClean="0">
                <a:latin typeface="Comic Sans MS" panose="030F0702030302020204" pitchFamily="66" charset="0"/>
              </a:rPr>
              <a:t> denir. Fidelik toprağı sulandıkça oturur, bu sırada fidelerin kökleri dışarı çıkabilir. Bunun için fideliğe kapak gübresi serpilerek fidelerin boğazları doldurulur ve bu işleme de </a:t>
            </a:r>
            <a:r>
              <a:rPr lang="tr-TR" altLang="tr-TR" sz="2000" b="1" dirty="0" smtClean="0">
                <a:solidFill>
                  <a:srgbClr val="FF0000"/>
                </a:solidFill>
                <a:latin typeface="Comic Sans MS" panose="030F0702030302020204" pitchFamily="66" charset="0"/>
              </a:rPr>
              <a:t>Kapak Atma</a:t>
            </a:r>
            <a:r>
              <a:rPr lang="tr-TR" altLang="tr-TR" sz="2000" dirty="0" smtClean="0">
                <a:latin typeface="Comic Sans MS" panose="030F0702030302020204" pitchFamily="66" charset="0"/>
              </a:rPr>
              <a:t> denir.</a:t>
            </a:r>
          </a:p>
          <a:p>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3402" y="2639353"/>
            <a:ext cx="7914763" cy="3754439"/>
          </a:xfrm>
          <a:prstGeom prst="rect">
            <a:avLst/>
          </a:prstGeom>
        </p:spPr>
      </p:pic>
    </p:spTree>
    <p:extLst>
      <p:ext uri="{BB962C8B-B14F-4D97-AF65-F5344CB8AC3E}">
        <p14:creationId xmlns:p14="http://schemas.microsoft.com/office/powerpoint/2010/main" val="2049212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p:cNvSpPr>
          <p:nvPr/>
        </p:nvSpPr>
        <p:spPr bwMode="auto">
          <a:xfrm>
            <a:off x="1703389" y="188913"/>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dirty="0">
                <a:solidFill>
                  <a:srgbClr val="FF0000"/>
                </a:solidFill>
                <a:effectLst>
                  <a:outerShdw blurRad="38100" dist="38100" dir="2700000" algn="tl">
                    <a:srgbClr val="C0C0C0"/>
                  </a:outerShdw>
                </a:effectLst>
                <a:latin typeface="Comic Sans MS" pitchFamily="66" charset="0"/>
              </a:rPr>
              <a:t>Fideliklerde Bakım</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11267" name="Line 3"/>
          <p:cNvSpPr>
            <a:spLocks noChangeShapeType="1"/>
          </p:cNvSpPr>
          <p:nvPr/>
        </p:nvSpPr>
        <p:spPr bwMode="auto">
          <a:xfrm>
            <a:off x="1847851" y="692150"/>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26980" name="Rectangle 4"/>
          <p:cNvSpPr>
            <a:spLocks noChangeArrowheads="1"/>
          </p:cNvSpPr>
          <p:nvPr/>
        </p:nvSpPr>
        <p:spPr bwMode="auto">
          <a:xfrm>
            <a:off x="1703389" y="1035629"/>
            <a:ext cx="84963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spcAft>
                <a:spcPts val="1200"/>
              </a:spcAft>
              <a:buNone/>
            </a:pPr>
            <a:r>
              <a:rPr lang="tr-TR" altLang="tr-TR" sz="1800" dirty="0">
                <a:latin typeface="Comic Sans MS" panose="030F0702030302020204" pitchFamily="66" charset="0"/>
              </a:rPr>
              <a:t>Fide yastıklarına tohumların geç ekilmesi veya harcın iyi yapılmaması hallerinde, fideler iyi gelişemeyebilir. Bunun için fidelik gübresi sulandırılmalı veya ticari gübrelerle zenginleştirilerek hazırlanan şerbet verilmelidir. Bu şerbeti hazırlamak için %26'lık amonyum sülfat (NH</a:t>
            </a:r>
            <a:r>
              <a:rPr lang="tr-TR" altLang="tr-TR" sz="1800" baseline="-25000" dirty="0">
                <a:latin typeface="Comic Sans MS" panose="030F0702030302020204" pitchFamily="66" charset="0"/>
              </a:rPr>
              <a:t>3</a:t>
            </a:r>
            <a:r>
              <a:rPr lang="tr-TR" altLang="tr-TR" sz="1800" dirty="0">
                <a:latin typeface="Comic Sans MS" panose="030F0702030302020204" pitchFamily="66" charset="0"/>
              </a:rPr>
              <a:t>SO</a:t>
            </a:r>
            <a:r>
              <a:rPr lang="tr-TR" altLang="tr-TR" sz="1800" baseline="-25000" dirty="0">
                <a:latin typeface="Comic Sans MS" panose="030F0702030302020204" pitchFamily="66" charset="0"/>
              </a:rPr>
              <a:t>4</a:t>
            </a:r>
            <a:r>
              <a:rPr lang="tr-TR" altLang="tr-TR" sz="1800" dirty="0">
                <a:latin typeface="Comic Sans MS" panose="030F0702030302020204" pitchFamily="66" charset="0"/>
              </a:rPr>
              <a:t>), %62'lik süper fosfat (P</a:t>
            </a:r>
            <a:r>
              <a:rPr lang="tr-TR" altLang="tr-TR" sz="1800" baseline="-25000" dirty="0">
                <a:latin typeface="Comic Sans MS" panose="030F0702030302020204" pitchFamily="66" charset="0"/>
              </a:rPr>
              <a:t>2</a:t>
            </a:r>
            <a:r>
              <a:rPr lang="tr-TR" altLang="tr-TR" sz="1800" dirty="0">
                <a:latin typeface="Comic Sans MS" panose="030F0702030302020204" pitchFamily="66" charset="0"/>
              </a:rPr>
              <a:t>O</a:t>
            </a:r>
            <a:r>
              <a:rPr lang="tr-TR" altLang="tr-TR" sz="1800" baseline="-25000" dirty="0">
                <a:latin typeface="Comic Sans MS" panose="030F0702030302020204" pitchFamily="66" charset="0"/>
              </a:rPr>
              <a:t>5</a:t>
            </a:r>
            <a:r>
              <a:rPr lang="tr-TR" altLang="tr-TR" sz="1800" dirty="0">
                <a:latin typeface="Comic Sans MS" panose="030F0702030302020204" pitchFamily="66" charset="0"/>
              </a:rPr>
              <a:t>), %10'luk potasyum (K</a:t>
            </a:r>
            <a:r>
              <a:rPr lang="tr-TR" altLang="tr-TR" sz="1800" baseline="-25000" dirty="0">
                <a:latin typeface="Comic Sans MS" panose="030F0702030302020204" pitchFamily="66" charset="0"/>
              </a:rPr>
              <a:t>2</a:t>
            </a:r>
            <a:r>
              <a:rPr lang="tr-TR" altLang="tr-TR" sz="1800" dirty="0">
                <a:latin typeface="Comic Sans MS" panose="030F0702030302020204" pitchFamily="66" charset="0"/>
              </a:rPr>
              <a:t>O) ve %2'lik magnezyum sülfat (MgSO</a:t>
            </a:r>
            <a:r>
              <a:rPr lang="tr-TR" altLang="tr-TR" sz="1800" baseline="-25000" dirty="0">
                <a:latin typeface="Comic Sans MS" panose="030F0702030302020204" pitchFamily="66" charset="0"/>
              </a:rPr>
              <a:t>4</a:t>
            </a:r>
            <a:r>
              <a:rPr lang="tr-TR" altLang="tr-TR" sz="1800" dirty="0">
                <a:latin typeface="Comic Sans MS" panose="030F0702030302020204" pitchFamily="66" charset="0"/>
              </a:rPr>
              <a:t>) karışımından 500-600 g, 100 </a:t>
            </a:r>
            <a:r>
              <a:rPr lang="tr-TR" altLang="tr-TR" sz="1800" dirty="0" err="1">
                <a:latin typeface="Comic Sans MS" panose="030F0702030302020204" pitchFamily="66" charset="0"/>
              </a:rPr>
              <a:t>lt</a:t>
            </a:r>
            <a:r>
              <a:rPr lang="tr-TR" altLang="tr-TR" sz="1800" dirty="0">
                <a:latin typeface="Comic Sans MS" panose="030F0702030302020204" pitchFamily="66" charset="0"/>
              </a:rPr>
              <a:t> suda eritilir ve fideliğin her m</a:t>
            </a:r>
            <a:r>
              <a:rPr lang="tr-TR" altLang="tr-TR" sz="1800" baseline="30000" dirty="0">
                <a:latin typeface="Comic Sans MS" panose="030F0702030302020204" pitchFamily="66" charset="0"/>
              </a:rPr>
              <a:t>2</a:t>
            </a:r>
            <a:r>
              <a:rPr lang="tr-TR" altLang="tr-TR" sz="1800" dirty="0">
                <a:latin typeface="Comic Sans MS" panose="030F0702030302020204" pitchFamily="66" charset="0"/>
              </a:rPr>
              <a:t>'sine bu çözeltiden 10 </a:t>
            </a:r>
            <a:r>
              <a:rPr lang="tr-TR" altLang="tr-TR" sz="1800" dirty="0" err="1">
                <a:latin typeface="Comic Sans MS" panose="030F0702030302020204" pitchFamily="66" charset="0"/>
              </a:rPr>
              <a:t>lt</a:t>
            </a:r>
            <a:r>
              <a:rPr lang="tr-TR" altLang="tr-TR" sz="1800" dirty="0">
                <a:latin typeface="Comic Sans MS" panose="030F0702030302020204" pitchFamily="66" charset="0"/>
              </a:rPr>
              <a:t> verilir. Arkasından da fidelik hafif sulanır. </a:t>
            </a:r>
          </a:p>
        </p:txBody>
      </p:sp>
    </p:spTree>
    <p:extLst>
      <p:ext uri="{BB962C8B-B14F-4D97-AF65-F5344CB8AC3E}">
        <p14:creationId xmlns:p14="http://schemas.microsoft.com/office/powerpoint/2010/main" val="1493019965"/>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26980">
                                            <p:txEl>
                                              <p:pRg st="0" end="0"/>
                                            </p:txEl>
                                          </p:spTgt>
                                        </p:tgtEl>
                                        <p:attrNameLst>
                                          <p:attrName>style.visibility</p:attrName>
                                        </p:attrNameLst>
                                      </p:cBhvr>
                                      <p:to>
                                        <p:strVal val="visible"/>
                                      </p:to>
                                    </p:set>
                                    <p:animEffect transition="in" filter="box(out)">
                                      <p:cBhvr>
                                        <p:cTn id="7" dur="500"/>
                                        <p:tgtEl>
                                          <p:spTgt spid="12698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p:nvPr>
        </p:nvSpPr>
        <p:spPr>
          <a:xfrm>
            <a:off x="967410" y="1705874"/>
            <a:ext cx="7553739" cy="5851525"/>
          </a:xfrm>
        </p:spPr>
        <p:txBody>
          <a:bodyPr/>
          <a:lstStyle/>
          <a:p>
            <a:r>
              <a:rPr lang="tr-TR" altLang="tr-TR" dirty="0">
                <a:latin typeface="Comic Sans MS" panose="030F0702030302020204" pitchFamily="66" charset="0"/>
              </a:rPr>
              <a:t>İklimin durumuna göre günün belli zamanlarında yastıkların üzeri veya fide seralarda yetiştiriliyorsa, camları hafif açılarak fideler havalandırılmalıdır. Daha ileri devrelerde havalar iyice ısınınca fideliklerin üzeri tamamen açılırken, geceleri kapatılması gerekebilir. Buna dikkat edilmezse, bütün fideler donabilir.</a:t>
            </a:r>
          </a:p>
          <a:p>
            <a:endParaRPr lang="tr-TR" dirty="0"/>
          </a:p>
        </p:txBody>
      </p:sp>
    </p:spTree>
    <p:extLst>
      <p:ext uri="{BB962C8B-B14F-4D97-AF65-F5344CB8AC3E}">
        <p14:creationId xmlns:p14="http://schemas.microsoft.com/office/powerpoint/2010/main" val="3733811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p:nvPr>
        </p:nvSpPr>
        <p:spPr>
          <a:xfrm>
            <a:off x="1219200" y="168622"/>
            <a:ext cx="9144000" cy="5851525"/>
          </a:xfrm>
        </p:spPr>
        <p:txBody>
          <a:bodyPr/>
          <a:lstStyle/>
          <a:p>
            <a:r>
              <a:rPr lang="tr-TR" altLang="tr-TR" dirty="0">
                <a:latin typeface="Comic Sans MS" panose="030F0702030302020204" pitchFamily="66" charset="0"/>
              </a:rPr>
              <a:t>Tütün fideleri 15-20 cm ve 6-7 yapraklı olduktan sonra birkaç tanesi çekilerek işaret parmağına dolanır. Eğer kırılma olursa, henüz olgunlaşmamışlardır. Kırılma yoksa, istenilen elastikiyeti kazanmışlar ve olgunlaşmışlardır. Fidelerin olgunlaştığına karar verilince sökümüne geçilir ve dikkatli bir seleksiyonla en iyileri seçilir. Fidelik, fideler sökülmeden önce hafifçe sulanmalıdır. Sonra sağ elin baş ve işaret parmağı ile pişkin fideler sökülüp, sol elde 40-50 tanesi toplanarak demetler yapılır. Kökleri bir arada demet haline getirilen fideler, sepet veya sandıklara dikkatli bir şekilde istiflenirler. Üzerleri ıslak bir bezle (telisle) kapatılır ve dikilmek üzere tarlaya götürülürler.</a:t>
            </a:r>
          </a:p>
          <a:p>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3674" y="2850468"/>
            <a:ext cx="5815051" cy="3873719"/>
          </a:xfrm>
          <a:prstGeom prst="rect">
            <a:avLst/>
          </a:prstGeom>
        </p:spPr>
      </p:pic>
    </p:spTree>
    <p:extLst>
      <p:ext uri="{BB962C8B-B14F-4D97-AF65-F5344CB8AC3E}">
        <p14:creationId xmlns:p14="http://schemas.microsoft.com/office/powerpoint/2010/main" val="1338799767"/>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113</TotalTime>
  <Words>149</Words>
  <Application>Microsoft Office PowerPoint</Application>
  <PresentationFormat>Geniş ekran</PresentationFormat>
  <Paragraphs>11</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Comic Sans MS</vt:lpstr>
      <vt:lpstr>Trebuchet MS</vt:lpstr>
      <vt:lpstr>Wingdings</vt:lpstr>
      <vt:lpstr>Wingdings 3</vt:lpstr>
      <vt:lpstr>Kristal</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Burak</dc:creator>
  <cp:lastModifiedBy>Burak</cp:lastModifiedBy>
  <cp:revision>6</cp:revision>
  <dcterms:created xsi:type="dcterms:W3CDTF">2018-04-05T10:13:16Z</dcterms:created>
  <dcterms:modified xsi:type="dcterms:W3CDTF">2018-04-05T12:32:46Z</dcterms:modified>
</cp:coreProperties>
</file>