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4"/>
  </p:notesMasterIdLst>
  <p:sldIdLst>
    <p:sldId id="289" r:id="rId2"/>
    <p:sldId id="256" r:id="rId3"/>
    <p:sldId id="257" r:id="rId4"/>
    <p:sldId id="258" r:id="rId5"/>
    <p:sldId id="259" r:id="rId6"/>
    <p:sldId id="263" r:id="rId7"/>
    <p:sldId id="291" r:id="rId8"/>
    <p:sldId id="261" r:id="rId9"/>
    <p:sldId id="264" r:id="rId10"/>
    <p:sldId id="274" r:id="rId11"/>
    <p:sldId id="266" r:id="rId12"/>
    <p:sldId id="292" r:id="rId13"/>
    <p:sldId id="265" r:id="rId14"/>
    <p:sldId id="267" r:id="rId15"/>
    <p:sldId id="268" r:id="rId16"/>
    <p:sldId id="297" r:id="rId17"/>
    <p:sldId id="298" r:id="rId18"/>
    <p:sldId id="300" r:id="rId19"/>
    <p:sldId id="299" r:id="rId20"/>
    <p:sldId id="301" r:id="rId21"/>
    <p:sldId id="270" r:id="rId22"/>
    <p:sldId id="271" r:id="rId23"/>
    <p:sldId id="294" r:id="rId24"/>
    <p:sldId id="275" r:id="rId25"/>
    <p:sldId id="276" r:id="rId26"/>
    <p:sldId id="277" r:id="rId27"/>
    <p:sldId id="280" r:id="rId28"/>
    <p:sldId id="286" r:id="rId29"/>
    <p:sldId id="288" r:id="rId30"/>
    <p:sldId id="283" r:id="rId31"/>
    <p:sldId id="295" r:id="rId32"/>
    <p:sldId id="296" r:id="rId33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1F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341" autoAdjust="0"/>
  </p:normalViewPr>
  <p:slideViewPr>
    <p:cSldViewPr>
      <p:cViewPr varScale="1">
        <p:scale>
          <a:sx n="83" d="100"/>
          <a:sy n="83" d="100"/>
        </p:scale>
        <p:origin x="-12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7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99D09C-D852-2A47-933B-DF338573E9A0}" type="datetimeFigureOut">
              <a:rPr lang="en-US" smtClean="0"/>
              <a:t>11/29/17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03E5FF-6FED-B149-B9B9-12DD1AE83C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138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3E5FF-6FED-B149-B9B9-12DD1AE83C7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11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lnSpc>
                <a:spcPct val="200000"/>
              </a:lnSpc>
              <a:buNone/>
            </a:pPr>
            <a:r>
              <a:rPr lang="tr-TR" sz="1200" u="sng" dirty="0" smtClean="0"/>
              <a:t>2005 </a:t>
            </a:r>
            <a:r>
              <a:rPr lang="tr-TR" sz="1200" u="sng" dirty="0" err="1" smtClean="0"/>
              <a:t>Cochrane</a:t>
            </a:r>
            <a:r>
              <a:rPr lang="tr-TR" sz="1200" u="sng" dirty="0" smtClean="0"/>
              <a:t> derlemesi:</a:t>
            </a:r>
            <a:r>
              <a:rPr lang="tr-TR" sz="1200" dirty="0" smtClean="0"/>
              <a:t> </a:t>
            </a:r>
            <a:r>
              <a:rPr lang="en-US" sz="1200" dirty="0" smtClean="0"/>
              <a:t>T</a:t>
            </a:r>
            <a:r>
              <a:rPr lang="tr-TR" sz="1200" dirty="0" err="1" smtClean="0"/>
              <a:t>itreşim</a:t>
            </a:r>
            <a:r>
              <a:rPr lang="tr-TR" sz="1200" dirty="0" smtClean="0"/>
              <a:t> ve dönme hareketi yapan elektrikli diş fırçaları </a:t>
            </a:r>
            <a:r>
              <a:rPr lang="tr-TR" sz="1200" dirty="0" err="1" smtClean="0"/>
              <a:t>biyofilmi</a:t>
            </a:r>
            <a:r>
              <a:rPr lang="tr-TR" sz="1200" dirty="0" smtClean="0"/>
              <a:t> uzaklaştırmada %11, </a:t>
            </a:r>
            <a:r>
              <a:rPr lang="tr-TR" sz="1200" dirty="0" err="1" smtClean="0"/>
              <a:t>gingival</a:t>
            </a:r>
            <a:r>
              <a:rPr lang="tr-TR" sz="1200" dirty="0" smtClean="0"/>
              <a:t> kanamayı azaltmada %6 daha başarılı</a:t>
            </a:r>
          </a:p>
          <a:p>
            <a:pPr>
              <a:lnSpc>
                <a:spcPct val="200000"/>
              </a:lnSpc>
              <a:buFont typeface="Wingdings" charset="2"/>
              <a:buChar char="Ø"/>
            </a:pPr>
            <a:r>
              <a:rPr lang="en-US" sz="1200" dirty="0" smtClean="0"/>
              <a:t>S</a:t>
            </a:r>
            <a:r>
              <a:rPr lang="tr-TR" sz="1200" dirty="0" err="1" smtClean="0"/>
              <a:t>onuçlar</a:t>
            </a:r>
            <a:r>
              <a:rPr lang="tr-TR" sz="1200" dirty="0" smtClean="0"/>
              <a:t> 3 aylık, uzun süreli araştırmalar yok!!!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03E5FF-6FED-B149-B9B9-12DD1AE83C7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7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11/29/17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70590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11/29/17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8810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11/29/17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52229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11/29/17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9344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11/29/17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27890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11/29/17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1962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11/29/17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9305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11/29/17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41340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11/29/17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0025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11/29/17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62134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F75050-0E15-4C5B-92B0-66D068882F1F}" type="datetimeFigureOut">
              <a:rPr lang="tr-TR" smtClean="0"/>
              <a:pPr/>
              <a:t>11/29/17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56872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F75050-0E15-4C5B-92B0-66D068882F1F}" type="datetimeFigureOut">
              <a:rPr lang="tr-TR" smtClean="0"/>
              <a:pPr/>
              <a:t>11/29/17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1426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sivgeakgun@gmail.com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1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3568" y="1700808"/>
            <a:ext cx="7772400" cy="1470025"/>
          </a:xfrm>
        </p:spPr>
        <p:txBody>
          <a:bodyPr>
            <a:noAutofit/>
          </a:bodyPr>
          <a:lstStyle/>
          <a:p>
            <a:r>
              <a:rPr lang="tr-TR" sz="4800" dirty="0" smtClean="0">
                <a:solidFill>
                  <a:srgbClr val="FF0000"/>
                </a:solidFill>
              </a:rPr>
              <a:t>Kişisel Ağız Bakım Ürünleri</a:t>
            </a:r>
            <a:br>
              <a:rPr lang="tr-TR" sz="4800" dirty="0" smtClean="0">
                <a:solidFill>
                  <a:srgbClr val="FF0000"/>
                </a:solidFill>
              </a:rPr>
            </a:br>
            <a:endParaRPr lang="tr-TR" sz="4800" dirty="0">
              <a:solidFill>
                <a:srgbClr val="FF0000"/>
              </a:solidFill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3933825"/>
            <a:ext cx="6400800" cy="1752600"/>
          </a:xfrm>
        </p:spPr>
        <p:txBody>
          <a:bodyPr/>
          <a:lstStyle/>
          <a:p>
            <a:pPr eaLnBrk="1" hangingPunct="1"/>
            <a:r>
              <a:rPr lang="en-US" sz="2800" dirty="0" err="1">
                <a:solidFill>
                  <a:srgbClr val="000000"/>
                </a:solidFill>
                <a:latin typeface="Calibri" charset="0"/>
              </a:rPr>
              <a:t>Doç</a:t>
            </a:r>
            <a:r>
              <a:rPr lang="en-US" sz="2800" dirty="0">
                <a:solidFill>
                  <a:srgbClr val="000000"/>
                </a:solidFill>
                <a:latin typeface="Calibri" charset="0"/>
              </a:rPr>
              <a:t>. Dr. </a:t>
            </a:r>
            <a:r>
              <a:rPr lang="en-US" sz="2800" dirty="0" err="1">
                <a:solidFill>
                  <a:srgbClr val="000000"/>
                </a:solidFill>
                <a:latin typeface="Calibri" charset="0"/>
              </a:rPr>
              <a:t>Şivge</a:t>
            </a:r>
            <a:r>
              <a:rPr lang="en-US" sz="2800" dirty="0">
                <a:solidFill>
                  <a:srgbClr val="000000"/>
                </a:solidFill>
                <a:latin typeface="Calibri" charset="0"/>
              </a:rPr>
              <a:t> Kurgan</a:t>
            </a:r>
          </a:p>
          <a:p>
            <a:pPr eaLnBrk="1" hangingPunct="1"/>
            <a:r>
              <a:rPr lang="tr-TR" sz="2800" dirty="0">
                <a:solidFill>
                  <a:srgbClr val="000000"/>
                </a:solidFill>
                <a:latin typeface="Calibri" charset="0"/>
              </a:rPr>
              <a:t>A.Ü. </a:t>
            </a:r>
            <a:r>
              <a:rPr lang="tr-TR" sz="2800" dirty="0" err="1">
                <a:solidFill>
                  <a:srgbClr val="000000"/>
                </a:solidFill>
                <a:latin typeface="Calibri" charset="0"/>
              </a:rPr>
              <a:t>Periodontoloji</a:t>
            </a:r>
            <a:r>
              <a:rPr lang="tr-TR" sz="2800" dirty="0">
                <a:solidFill>
                  <a:srgbClr val="000000"/>
                </a:solidFill>
                <a:latin typeface="Calibri" charset="0"/>
              </a:rPr>
              <a:t> Anabilim Dalı </a:t>
            </a:r>
            <a:r>
              <a:rPr lang="en-US" sz="2000" dirty="0">
                <a:solidFill>
                  <a:srgbClr val="000000"/>
                </a:solidFill>
                <a:latin typeface="Calibri" charset="0"/>
                <a:hlinkClick r:id="rId2"/>
              </a:rPr>
              <a:t>sivgeakgun@gmail.com</a:t>
            </a:r>
            <a:endParaRPr lang="en-US" sz="2000" dirty="0">
              <a:solidFill>
                <a:srgbClr val="000000"/>
              </a:solidFill>
              <a:latin typeface="Calibri" charset="0"/>
            </a:endParaRPr>
          </a:p>
          <a:p>
            <a:pPr eaLnBrk="1" hangingPunct="1">
              <a:buFont typeface="Wingdings 2" charset="0"/>
              <a:buNone/>
            </a:pPr>
            <a:endParaRPr lang="tr-TR" sz="2800" dirty="0">
              <a:solidFill>
                <a:srgbClr val="000000"/>
              </a:solidFill>
              <a:latin typeface="Calibri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9096" y="1129957"/>
            <a:ext cx="3430896" cy="517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Dikdörtgen"/>
          <p:cNvSpPr/>
          <p:nvPr/>
        </p:nvSpPr>
        <p:spPr>
          <a:xfrm>
            <a:off x="899592" y="332656"/>
            <a:ext cx="7272808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2400" dirty="0" err="1" smtClean="0"/>
              <a:t>Abraziv</a:t>
            </a:r>
            <a:r>
              <a:rPr lang="tr-TR" sz="2400" dirty="0" smtClean="0"/>
              <a:t> Diş Macunu İle Birlikte Sert Diş Fırçalama </a:t>
            </a:r>
          </a:p>
        </p:txBody>
      </p:sp>
      <p:sp>
        <p:nvSpPr>
          <p:cNvPr id="4" name="4 Dikdörtgen"/>
          <p:cNvSpPr/>
          <p:nvPr/>
        </p:nvSpPr>
        <p:spPr>
          <a:xfrm>
            <a:off x="4644008" y="2276872"/>
            <a:ext cx="3816424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charset="2"/>
              <a:buChar char="ü"/>
            </a:pPr>
            <a:r>
              <a:rPr lang="tr-TR" sz="2400" dirty="0" smtClean="0"/>
              <a:t>Dişetinde travma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ü"/>
            </a:pPr>
            <a:r>
              <a:rPr lang="tr-TR" sz="2400" dirty="0" smtClean="0"/>
              <a:t>Dişte ve kökte doku kaybı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ü"/>
            </a:pPr>
            <a:r>
              <a:rPr lang="tr-TR" sz="2400" dirty="0"/>
              <a:t>D</a:t>
            </a:r>
            <a:r>
              <a:rPr lang="tr-TR" sz="2400" dirty="0" smtClean="0"/>
              <a:t>işeti çekilmesi </a:t>
            </a:r>
            <a:endParaRPr lang="tr-TR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83568" y="1412776"/>
            <a:ext cx="3960440" cy="14401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Erişkin </a:t>
            </a:r>
            <a:r>
              <a:rPr lang="en-US" sz="2400" dirty="0" err="1" smtClean="0"/>
              <a:t>diş</a:t>
            </a:r>
            <a:r>
              <a:rPr lang="en-US" sz="2400" dirty="0" smtClean="0"/>
              <a:t> </a:t>
            </a:r>
            <a:r>
              <a:rPr lang="en-US" sz="2400" dirty="0" err="1" smtClean="0"/>
              <a:t>fırçasının</a:t>
            </a:r>
            <a:r>
              <a:rPr lang="en-US" sz="2400" dirty="0" smtClean="0"/>
              <a:t> </a:t>
            </a:r>
            <a:r>
              <a:rPr lang="en-US" sz="2400" dirty="0" err="1" smtClean="0"/>
              <a:t>baş</a:t>
            </a:r>
            <a:r>
              <a:rPr lang="en-US" sz="2400" dirty="0" smtClean="0"/>
              <a:t> </a:t>
            </a:r>
            <a:r>
              <a:rPr lang="en-US" sz="2400" dirty="0" err="1" smtClean="0"/>
              <a:t>kısmı</a:t>
            </a:r>
            <a:r>
              <a:rPr lang="en-US" sz="2400" dirty="0" smtClean="0"/>
              <a:t>: </a:t>
            </a:r>
          </a:p>
          <a:p>
            <a:pPr>
              <a:buFont typeface="Wingdings" charset="2"/>
              <a:buChar char="Ø"/>
            </a:pPr>
            <a:r>
              <a:rPr lang="en-US" sz="2400" dirty="0" err="1" smtClean="0"/>
              <a:t>uzunluk</a:t>
            </a:r>
            <a:r>
              <a:rPr lang="en-US" sz="2400" dirty="0" smtClean="0"/>
              <a:t> = 2,54-3,18 cm</a:t>
            </a:r>
          </a:p>
          <a:p>
            <a:pPr>
              <a:buFont typeface="Wingdings" charset="2"/>
              <a:buChar char="Ø"/>
            </a:pPr>
            <a:r>
              <a:rPr lang="en-US" sz="2400" dirty="0" err="1" smtClean="0"/>
              <a:t>genişlik</a:t>
            </a:r>
            <a:r>
              <a:rPr lang="en-US" sz="2400" dirty="0" smtClean="0"/>
              <a:t> </a:t>
            </a:r>
            <a:r>
              <a:rPr lang="en-US" sz="2400" dirty="0"/>
              <a:t>= 0</a:t>
            </a:r>
            <a:r>
              <a:rPr lang="en-US" sz="2400" dirty="0" smtClean="0"/>
              <a:t>,8-0,95 </a:t>
            </a:r>
            <a:r>
              <a:rPr lang="en-US" sz="2400" dirty="0"/>
              <a:t>cm</a:t>
            </a:r>
          </a:p>
          <a:p>
            <a:pPr>
              <a:buFont typeface="Wingdings" charset="2"/>
              <a:buChar char="ü"/>
            </a:pPr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67544" y="259854"/>
            <a:ext cx="6624736" cy="789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3200" dirty="0" smtClean="0">
                <a:solidFill>
                  <a:srgbClr val="FF0000"/>
                </a:solidFill>
              </a:rPr>
              <a:t>Amerikan Diş Hekimliği Birliğine Göre</a:t>
            </a:r>
            <a:endParaRPr lang="tr-TR" sz="32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67742" y="1052736"/>
            <a:ext cx="7056586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7" name="Group 76"/>
          <p:cNvGrpSpPr/>
          <p:nvPr/>
        </p:nvGrpSpPr>
        <p:grpSpPr>
          <a:xfrm>
            <a:off x="971600" y="3059668"/>
            <a:ext cx="3672408" cy="2745596"/>
            <a:chOff x="971600" y="2636912"/>
            <a:chExt cx="3672408" cy="2745596"/>
          </a:xfrm>
        </p:grpSpPr>
        <p:sp>
          <p:nvSpPr>
            <p:cNvPr id="7" name="Rectangle 6"/>
            <p:cNvSpPr/>
            <p:nvPr/>
          </p:nvSpPr>
          <p:spPr>
            <a:xfrm>
              <a:off x="1043608" y="3068960"/>
              <a:ext cx="3600400" cy="1296144"/>
            </a:xfrm>
            <a:prstGeom prst="rect">
              <a:avLst/>
            </a:prstGeom>
            <a:noFill/>
            <a:ln w="571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1187624" y="3212976"/>
              <a:ext cx="1584176" cy="1008112"/>
              <a:chOff x="1187624" y="3212976"/>
              <a:chExt cx="1584176" cy="1008112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1187624" y="3212976"/>
                <a:ext cx="720080" cy="1008112"/>
                <a:chOff x="1187624" y="3212976"/>
                <a:chExt cx="720080" cy="1008112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1187624" y="3212976"/>
                  <a:ext cx="144016" cy="1008112"/>
                  <a:chOff x="1187624" y="3212976"/>
                  <a:chExt cx="144016" cy="1008112"/>
                </a:xfrm>
                <a:solidFill>
                  <a:schemeClr val="tx1"/>
                </a:solidFill>
              </p:grpSpPr>
              <p:sp>
                <p:nvSpPr>
                  <p:cNvPr id="8" name="Oval 7"/>
                  <p:cNvSpPr/>
                  <p:nvPr/>
                </p:nvSpPr>
                <p:spPr>
                  <a:xfrm>
                    <a:off x="1187624" y="3212976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9" name="Oval 8"/>
                  <p:cNvSpPr/>
                  <p:nvPr/>
                </p:nvSpPr>
                <p:spPr>
                  <a:xfrm>
                    <a:off x="1187624" y="3501008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0" name="Oval 9"/>
                  <p:cNvSpPr/>
                  <p:nvPr/>
                </p:nvSpPr>
                <p:spPr>
                  <a:xfrm>
                    <a:off x="1187624" y="3789040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" name="Oval 10"/>
                  <p:cNvSpPr/>
                  <p:nvPr/>
                </p:nvSpPr>
                <p:spPr>
                  <a:xfrm>
                    <a:off x="1187624" y="4077072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3" name="Group 12"/>
                <p:cNvGrpSpPr/>
                <p:nvPr/>
              </p:nvGrpSpPr>
              <p:grpSpPr>
                <a:xfrm>
                  <a:off x="1475656" y="3212976"/>
                  <a:ext cx="144016" cy="1008112"/>
                  <a:chOff x="1187624" y="3212976"/>
                  <a:chExt cx="144016" cy="1008112"/>
                </a:xfrm>
                <a:solidFill>
                  <a:schemeClr val="tx1"/>
                </a:solidFill>
              </p:grpSpPr>
              <p:sp>
                <p:nvSpPr>
                  <p:cNvPr id="14" name="Oval 13"/>
                  <p:cNvSpPr/>
                  <p:nvPr/>
                </p:nvSpPr>
                <p:spPr>
                  <a:xfrm>
                    <a:off x="1187624" y="3212976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" name="Oval 14"/>
                  <p:cNvSpPr/>
                  <p:nvPr/>
                </p:nvSpPr>
                <p:spPr>
                  <a:xfrm>
                    <a:off x="1187624" y="3501008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6" name="Oval 15"/>
                  <p:cNvSpPr/>
                  <p:nvPr/>
                </p:nvSpPr>
                <p:spPr>
                  <a:xfrm>
                    <a:off x="1187624" y="3789040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7" name="Oval 16"/>
                  <p:cNvSpPr/>
                  <p:nvPr/>
                </p:nvSpPr>
                <p:spPr>
                  <a:xfrm>
                    <a:off x="1187624" y="4077072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8" name="Group 17"/>
                <p:cNvGrpSpPr/>
                <p:nvPr/>
              </p:nvGrpSpPr>
              <p:grpSpPr>
                <a:xfrm>
                  <a:off x="1763688" y="3212976"/>
                  <a:ext cx="144016" cy="1008112"/>
                  <a:chOff x="1187624" y="3212976"/>
                  <a:chExt cx="144016" cy="1008112"/>
                </a:xfrm>
                <a:solidFill>
                  <a:schemeClr val="tx1"/>
                </a:solidFill>
              </p:grpSpPr>
              <p:sp>
                <p:nvSpPr>
                  <p:cNvPr id="19" name="Oval 18"/>
                  <p:cNvSpPr/>
                  <p:nvPr/>
                </p:nvSpPr>
                <p:spPr>
                  <a:xfrm>
                    <a:off x="1187624" y="3212976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Oval 19"/>
                  <p:cNvSpPr/>
                  <p:nvPr/>
                </p:nvSpPr>
                <p:spPr>
                  <a:xfrm>
                    <a:off x="1187624" y="3501008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" name="Oval 20"/>
                  <p:cNvSpPr/>
                  <p:nvPr/>
                </p:nvSpPr>
                <p:spPr>
                  <a:xfrm>
                    <a:off x="1187624" y="3789040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Oval 21"/>
                  <p:cNvSpPr/>
                  <p:nvPr/>
                </p:nvSpPr>
                <p:spPr>
                  <a:xfrm>
                    <a:off x="1187624" y="4077072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24" name="Group 23"/>
              <p:cNvGrpSpPr/>
              <p:nvPr/>
            </p:nvGrpSpPr>
            <p:grpSpPr>
              <a:xfrm>
                <a:off x="2051720" y="3212976"/>
                <a:ext cx="720080" cy="1008112"/>
                <a:chOff x="1187624" y="3212976"/>
                <a:chExt cx="720080" cy="1008112"/>
              </a:xfrm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1187624" y="3212976"/>
                  <a:ext cx="144016" cy="1008112"/>
                  <a:chOff x="1187624" y="3212976"/>
                  <a:chExt cx="144016" cy="1008112"/>
                </a:xfrm>
                <a:solidFill>
                  <a:schemeClr val="tx1"/>
                </a:solidFill>
              </p:grpSpPr>
              <p:sp>
                <p:nvSpPr>
                  <p:cNvPr id="36" name="Oval 35"/>
                  <p:cNvSpPr/>
                  <p:nvPr/>
                </p:nvSpPr>
                <p:spPr>
                  <a:xfrm>
                    <a:off x="1187624" y="3212976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7" name="Oval 36"/>
                  <p:cNvSpPr/>
                  <p:nvPr/>
                </p:nvSpPr>
                <p:spPr>
                  <a:xfrm>
                    <a:off x="1187624" y="3501008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8" name="Oval 37"/>
                  <p:cNvSpPr/>
                  <p:nvPr/>
                </p:nvSpPr>
                <p:spPr>
                  <a:xfrm>
                    <a:off x="1187624" y="3789040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9" name="Oval 38"/>
                  <p:cNvSpPr/>
                  <p:nvPr/>
                </p:nvSpPr>
                <p:spPr>
                  <a:xfrm>
                    <a:off x="1187624" y="4077072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6" name="Group 25"/>
                <p:cNvGrpSpPr/>
                <p:nvPr/>
              </p:nvGrpSpPr>
              <p:grpSpPr>
                <a:xfrm>
                  <a:off x="1475656" y="3212976"/>
                  <a:ext cx="144016" cy="1008112"/>
                  <a:chOff x="1187624" y="3212976"/>
                  <a:chExt cx="144016" cy="1008112"/>
                </a:xfrm>
                <a:solidFill>
                  <a:schemeClr val="tx1"/>
                </a:solidFill>
              </p:grpSpPr>
              <p:sp>
                <p:nvSpPr>
                  <p:cNvPr id="32" name="Oval 31"/>
                  <p:cNvSpPr/>
                  <p:nvPr/>
                </p:nvSpPr>
                <p:spPr>
                  <a:xfrm>
                    <a:off x="1187624" y="3212976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Oval 32"/>
                  <p:cNvSpPr/>
                  <p:nvPr/>
                </p:nvSpPr>
                <p:spPr>
                  <a:xfrm>
                    <a:off x="1187624" y="3501008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Oval 33"/>
                  <p:cNvSpPr/>
                  <p:nvPr/>
                </p:nvSpPr>
                <p:spPr>
                  <a:xfrm>
                    <a:off x="1187624" y="3789040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5" name="Oval 34"/>
                  <p:cNvSpPr/>
                  <p:nvPr/>
                </p:nvSpPr>
                <p:spPr>
                  <a:xfrm>
                    <a:off x="1187624" y="4077072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7" name="Group 26"/>
                <p:cNvGrpSpPr/>
                <p:nvPr/>
              </p:nvGrpSpPr>
              <p:grpSpPr>
                <a:xfrm>
                  <a:off x="1763688" y="3212976"/>
                  <a:ext cx="144016" cy="1008112"/>
                  <a:chOff x="1187624" y="3212976"/>
                  <a:chExt cx="144016" cy="1008112"/>
                </a:xfrm>
                <a:solidFill>
                  <a:schemeClr val="tx1"/>
                </a:solidFill>
              </p:grpSpPr>
              <p:sp>
                <p:nvSpPr>
                  <p:cNvPr id="28" name="Oval 27"/>
                  <p:cNvSpPr/>
                  <p:nvPr/>
                </p:nvSpPr>
                <p:spPr>
                  <a:xfrm>
                    <a:off x="1187624" y="3212976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9" name="Oval 28"/>
                  <p:cNvSpPr/>
                  <p:nvPr/>
                </p:nvSpPr>
                <p:spPr>
                  <a:xfrm>
                    <a:off x="1187624" y="3501008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0" name="Oval 29"/>
                  <p:cNvSpPr/>
                  <p:nvPr/>
                </p:nvSpPr>
                <p:spPr>
                  <a:xfrm>
                    <a:off x="1187624" y="3789040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1" name="Oval 30"/>
                  <p:cNvSpPr/>
                  <p:nvPr/>
                </p:nvSpPr>
                <p:spPr>
                  <a:xfrm>
                    <a:off x="1187624" y="4077072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grpSp>
          <p:nvGrpSpPr>
            <p:cNvPr id="41" name="Group 40"/>
            <p:cNvGrpSpPr/>
            <p:nvPr/>
          </p:nvGrpSpPr>
          <p:grpSpPr>
            <a:xfrm>
              <a:off x="2915816" y="3212976"/>
              <a:ext cx="1584176" cy="1008112"/>
              <a:chOff x="1187624" y="3212976"/>
              <a:chExt cx="1584176" cy="1008112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1187624" y="3212976"/>
                <a:ext cx="720080" cy="1008112"/>
                <a:chOff x="1187624" y="3212976"/>
                <a:chExt cx="720080" cy="1008112"/>
              </a:xfrm>
            </p:grpSpPr>
            <p:grpSp>
              <p:nvGrpSpPr>
                <p:cNvPr id="59" name="Group 58"/>
                <p:cNvGrpSpPr/>
                <p:nvPr/>
              </p:nvGrpSpPr>
              <p:grpSpPr>
                <a:xfrm>
                  <a:off x="1187624" y="3212976"/>
                  <a:ext cx="144016" cy="1008112"/>
                  <a:chOff x="1187624" y="3212976"/>
                  <a:chExt cx="144016" cy="1008112"/>
                </a:xfrm>
                <a:solidFill>
                  <a:schemeClr val="tx1"/>
                </a:solidFill>
              </p:grpSpPr>
              <p:sp>
                <p:nvSpPr>
                  <p:cNvPr id="70" name="Oval 69"/>
                  <p:cNvSpPr/>
                  <p:nvPr/>
                </p:nvSpPr>
                <p:spPr>
                  <a:xfrm>
                    <a:off x="1187624" y="3212976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1" name="Oval 70"/>
                  <p:cNvSpPr/>
                  <p:nvPr/>
                </p:nvSpPr>
                <p:spPr>
                  <a:xfrm>
                    <a:off x="1187624" y="3501008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2" name="Oval 71"/>
                  <p:cNvSpPr/>
                  <p:nvPr/>
                </p:nvSpPr>
                <p:spPr>
                  <a:xfrm>
                    <a:off x="1187624" y="3789040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3" name="Oval 72"/>
                  <p:cNvSpPr/>
                  <p:nvPr/>
                </p:nvSpPr>
                <p:spPr>
                  <a:xfrm>
                    <a:off x="1187624" y="4077072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0" name="Group 59"/>
                <p:cNvGrpSpPr/>
                <p:nvPr/>
              </p:nvGrpSpPr>
              <p:grpSpPr>
                <a:xfrm>
                  <a:off x="1475656" y="3212976"/>
                  <a:ext cx="144016" cy="1008112"/>
                  <a:chOff x="1187624" y="3212976"/>
                  <a:chExt cx="144016" cy="1008112"/>
                </a:xfrm>
                <a:solidFill>
                  <a:schemeClr val="tx1"/>
                </a:solidFill>
              </p:grpSpPr>
              <p:sp>
                <p:nvSpPr>
                  <p:cNvPr id="66" name="Oval 65"/>
                  <p:cNvSpPr/>
                  <p:nvPr/>
                </p:nvSpPr>
                <p:spPr>
                  <a:xfrm>
                    <a:off x="1187624" y="3212976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Oval 66"/>
                  <p:cNvSpPr/>
                  <p:nvPr/>
                </p:nvSpPr>
                <p:spPr>
                  <a:xfrm>
                    <a:off x="1187624" y="3501008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8" name="Oval 67"/>
                  <p:cNvSpPr/>
                  <p:nvPr/>
                </p:nvSpPr>
                <p:spPr>
                  <a:xfrm>
                    <a:off x="1187624" y="3789040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Oval 68"/>
                  <p:cNvSpPr/>
                  <p:nvPr/>
                </p:nvSpPr>
                <p:spPr>
                  <a:xfrm>
                    <a:off x="1187624" y="4077072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61" name="Group 60"/>
                <p:cNvGrpSpPr/>
                <p:nvPr/>
              </p:nvGrpSpPr>
              <p:grpSpPr>
                <a:xfrm>
                  <a:off x="1763688" y="3212976"/>
                  <a:ext cx="144016" cy="1008112"/>
                  <a:chOff x="1187624" y="3212976"/>
                  <a:chExt cx="144016" cy="1008112"/>
                </a:xfrm>
                <a:solidFill>
                  <a:schemeClr val="tx1"/>
                </a:solidFill>
              </p:grpSpPr>
              <p:sp>
                <p:nvSpPr>
                  <p:cNvPr id="62" name="Oval 61"/>
                  <p:cNvSpPr/>
                  <p:nvPr/>
                </p:nvSpPr>
                <p:spPr>
                  <a:xfrm>
                    <a:off x="1187624" y="3212976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3" name="Oval 62"/>
                  <p:cNvSpPr/>
                  <p:nvPr/>
                </p:nvSpPr>
                <p:spPr>
                  <a:xfrm>
                    <a:off x="1187624" y="3501008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4" name="Oval 63"/>
                  <p:cNvSpPr/>
                  <p:nvPr/>
                </p:nvSpPr>
                <p:spPr>
                  <a:xfrm>
                    <a:off x="1187624" y="3789040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Oval 64"/>
                  <p:cNvSpPr/>
                  <p:nvPr/>
                </p:nvSpPr>
                <p:spPr>
                  <a:xfrm>
                    <a:off x="1187624" y="4077072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grpSp>
            <p:nvGrpSpPr>
              <p:cNvPr id="43" name="Group 42"/>
              <p:cNvGrpSpPr/>
              <p:nvPr/>
            </p:nvGrpSpPr>
            <p:grpSpPr>
              <a:xfrm>
                <a:off x="2051720" y="3212976"/>
                <a:ext cx="720080" cy="1008112"/>
                <a:chOff x="1187624" y="3212976"/>
                <a:chExt cx="720080" cy="1008112"/>
              </a:xfrm>
            </p:grpSpPr>
            <p:grpSp>
              <p:nvGrpSpPr>
                <p:cNvPr id="44" name="Group 43"/>
                <p:cNvGrpSpPr/>
                <p:nvPr/>
              </p:nvGrpSpPr>
              <p:grpSpPr>
                <a:xfrm>
                  <a:off x="1187624" y="3212976"/>
                  <a:ext cx="144016" cy="1008112"/>
                  <a:chOff x="1187624" y="3212976"/>
                  <a:chExt cx="144016" cy="1008112"/>
                </a:xfrm>
                <a:solidFill>
                  <a:schemeClr val="tx1"/>
                </a:solidFill>
              </p:grpSpPr>
              <p:sp>
                <p:nvSpPr>
                  <p:cNvPr id="55" name="Oval 54"/>
                  <p:cNvSpPr/>
                  <p:nvPr/>
                </p:nvSpPr>
                <p:spPr>
                  <a:xfrm>
                    <a:off x="1187624" y="3212976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6" name="Oval 55"/>
                  <p:cNvSpPr/>
                  <p:nvPr/>
                </p:nvSpPr>
                <p:spPr>
                  <a:xfrm>
                    <a:off x="1187624" y="3501008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7" name="Oval 56"/>
                  <p:cNvSpPr/>
                  <p:nvPr/>
                </p:nvSpPr>
                <p:spPr>
                  <a:xfrm>
                    <a:off x="1187624" y="3789040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Oval 57"/>
                  <p:cNvSpPr/>
                  <p:nvPr/>
                </p:nvSpPr>
                <p:spPr>
                  <a:xfrm>
                    <a:off x="1187624" y="4077072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5" name="Group 44"/>
                <p:cNvGrpSpPr/>
                <p:nvPr/>
              </p:nvGrpSpPr>
              <p:grpSpPr>
                <a:xfrm>
                  <a:off x="1475656" y="3212976"/>
                  <a:ext cx="144016" cy="1008112"/>
                  <a:chOff x="1187624" y="3212976"/>
                  <a:chExt cx="144016" cy="1008112"/>
                </a:xfrm>
                <a:solidFill>
                  <a:schemeClr val="tx1"/>
                </a:solidFill>
              </p:grpSpPr>
              <p:sp>
                <p:nvSpPr>
                  <p:cNvPr id="51" name="Oval 50"/>
                  <p:cNvSpPr/>
                  <p:nvPr/>
                </p:nvSpPr>
                <p:spPr>
                  <a:xfrm>
                    <a:off x="1187624" y="3212976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2" name="Oval 51"/>
                  <p:cNvSpPr/>
                  <p:nvPr/>
                </p:nvSpPr>
                <p:spPr>
                  <a:xfrm>
                    <a:off x="1187624" y="3501008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3" name="Oval 52"/>
                  <p:cNvSpPr/>
                  <p:nvPr/>
                </p:nvSpPr>
                <p:spPr>
                  <a:xfrm>
                    <a:off x="1187624" y="3789040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4" name="Oval 53"/>
                  <p:cNvSpPr/>
                  <p:nvPr/>
                </p:nvSpPr>
                <p:spPr>
                  <a:xfrm>
                    <a:off x="1187624" y="4077072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46" name="Group 45"/>
                <p:cNvGrpSpPr/>
                <p:nvPr/>
              </p:nvGrpSpPr>
              <p:grpSpPr>
                <a:xfrm>
                  <a:off x="1763688" y="3212976"/>
                  <a:ext cx="144016" cy="1008112"/>
                  <a:chOff x="1187624" y="3212976"/>
                  <a:chExt cx="144016" cy="1008112"/>
                </a:xfrm>
                <a:solidFill>
                  <a:schemeClr val="tx1"/>
                </a:solidFill>
              </p:grpSpPr>
              <p:sp>
                <p:nvSpPr>
                  <p:cNvPr id="47" name="Oval 46"/>
                  <p:cNvSpPr/>
                  <p:nvPr/>
                </p:nvSpPr>
                <p:spPr>
                  <a:xfrm>
                    <a:off x="1187624" y="3212976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Oval 47"/>
                  <p:cNvSpPr/>
                  <p:nvPr/>
                </p:nvSpPr>
                <p:spPr>
                  <a:xfrm>
                    <a:off x="1187624" y="3501008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Oval 48"/>
                  <p:cNvSpPr/>
                  <p:nvPr/>
                </p:nvSpPr>
                <p:spPr>
                  <a:xfrm>
                    <a:off x="1187624" y="3789040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0" name="Oval 49"/>
                  <p:cNvSpPr/>
                  <p:nvPr/>
                </p:nvSpPr>
                <p:spPr>
                  <a:xfrm>
                    <a:off x="1187624" y="4077072"/>
                    <a:ext cx="144016" cy="144016"/>
                  </a:xfrm>
                  <a:prstGeom prst="ellipse">
                    <a:avLst/>
                  </a:prstGeom>
                  <a:grpFill/>
                  <a:ln>
                    <a:solidFill>
                      <a:srgbClr val="000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</p:grpSp>
        <p:sp>
          <p:nvSpPr>
            <p:cNvPr id="74" name="Right Brace 73"/>
            <p:cNvSpPr/>
            <p:nvPr/>
          </p:nvSpPr>
          <p:spPr>
            <a:xfrm rot="5400000">
              <a:off x="2627784" y="2924944"/>
              <a:ext cx="432048" cy="3600400"/>
            </a:xfrm>
            <a:prstGeom prst="rightBrace">
              <a:avLst/>
            </a:prstGeom>
            <a:ln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971600" y="5013176"/>
              <a:ext cx="36724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4 </a:t>
              </a:r>
              <a:r>
                <a:rPr lang="en-US" dirty="0" err="1" smtClean="0"/>
                <a:t>Sıra</a:t>
              </a:r>
              <a:r>
                <a:rPr lang="en-US" dirty="0" smtClean="0"/>
                <a:t> Her </a:t>
              </a:r>
              <a:r>
                <a:rPr lang="en-US" dirty="0" err="1" smtClean="0"/>
                <a:t>Sırada</a:t>
              </a:r>
              <a:r>
                <a:rPr lang="en-US" dirty="0" smtClean="0"/>
                <a:t> 12 </a:t>
              </a:r>
              <a:r>
                <a:rPr lang="en-US" dirty="0" err="1" smtClean="0"/>
                <a:t>Adet</a:t>
              </a:r>
              <a:r>
                <a:rPr lang="en-US" dirty="0" smtClean="0"/>
                <a:t> </a:t>
              </a:r>
              <a:r>
                <a:rPr lang="en-US" dirty="0" err="1" smtClean="0"/>
                <a:t>Kıl</a:t>
              </a:r>
              <a:r>
                <a:rPr lang="en-US" dirty="0" smtClean="0"/>
                <a:t> </a:t>
              </a:r>
              <a:r>
                <a:rPr lang="en-US" dirty="0" err="1" smtClean="0"/>
                <a:t>Demeti</a:t>
              </a:r>
              <a:endParaRPr lang="en-US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835696" y="2636912"/>
              <a:ext cx="21602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2,54-3,18 cm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 rot="5400000">
            <a:off x="4327847" y="3961185"/>
            <a:ext cx="1289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0,8-0,95 cm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39552" y="1268761"/>
            <a:ext cx="7848872" cy="331236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  <a:buFont typeface="Wingdings" charset="2"/>
              <a:buChar char="ü"/>
            </a:pPr>
            <a:r>
              <a:rPr lang="tr-TR" sz="2400" dirty="0" smtClean="0"/>
              <a:t>Yumuşak, naylon kıllı fırçalar uygun kullanıldığında etkili temizlik sağlarlar; dişeti ve dişte travma yaratmazlar</a:t>
            </a:r>
            <a:endParaRPr lang="en-US" sz="2400" dirty="0" smtClean="0"/>
          </a:p>
          <a:p>
            <a:pPr>
              <a:lnSpc>
                <a:spcPct val="200000"/>
              </a:lnSpc>
              <a:buFont typeface="Wingdings" charset="2"/>
              <a:buChar char="ü"/>
            </a:pPr>
            <a:r>
              <a:rPr lang="en-US" sz="2400" dirty="0" smtClean="0"/>
              <a:t>G</a:t>
            </a:r>
            <a:r>
              <a:rPr lang="tr-TR" sz="2400" dirty="0" smtClean="0"/>
              <a:t>ünde 2 kez en az 2 dakika fırçalama</a:t>
            </a:r>
          </a:p>
          <a:p>
            <a:pPr>
              <a:lnSpc>
                <a:spcPct val="200000"/>
              </a:lnSpc>
              <a:buFont typeface="Wingdings" charset="2"/>
              <a:buChar char="ü"/>
            </a:pPr>
            <a:r>
              <a:rPr lang="tr-TR" sz="2400" dirty="0" smtClean="0"/>
              <a:t>Diş fırçaları 3-4 ayda bir değiştirilmelidir</a:t>
            </a:r>
            <a:endParaRPr lang="en-US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67544" y="259854"/>
            <a:ext cx="4392290" cy="789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3200" dirty="0">
                <a:solidFill>
                  <a:srgbClr val="FF0000"/>
                </a:solidFill>
              </a:rPr>
              <a:t>Öneriler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67742" y="1052736"/>
            <a:ext cx="604837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971600" y="5229200"/>
            <a:ext cx="720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mtClean="0">
                <a:solidFill>
                  <a:srgbClr val="FF0000"/>
                </a:solidFill>
              </a:rPr>
              <a:t>Hasta Belli Bir Şekil Fırçadan Iyi Sonuç Alıyorsa Bırakın Onu Kullansın</a:t>
            </a:r>
            <a:endParaRPr lang="tr-T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20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23528" y="908720"/>
            <a:ext cx="8640960" cy="5472608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  <a:buFont typeface="Wingdings" charset="2"/>
              <a:buChar char="ü"/>
            </a:pPr>
            <a:r>
              <a:rPr lang="tr-TR" sz="2400" dirty="0" smtClean="0"/>
              <a:t>İlk elektrikli diş fırçaları  (1939) ileri-geri hareket yapıyor</a:t>
            </a:r>
          </a:p>
          <a:p>
            <a:pPr>
              <a:lnSpc>
                <a:spcPct val="200000"/>
              </a:lnSpc>
              <a:buFont typeface="Wingdings" charset="2"/>
              <a:buChar char="ü"/>
            </a:pPr>
            <a:r>
              <a:rPr lang="tr-TR" sz="2400" dirty="0" smtClean="0"/>
              <a:t>Günümüzde titreşim ve dönme hareketi yapıyor</a:t>
            </a:r>
          </a:p>
          <a:p>
            <a:pPr>
              <a:lnSpc>
                <a:spcPct val="200000"/>
              </a:lnSpc>
              <a:buFont typeface="Wingdings" charset="2"/>
              <a:buChar char="ü"/>
            </a:pPr>
            <a:r>
              <a:rPr lang="tr-TR" sz="2400" dirty="0" smtClean="0"/>
              <a:t>Bazıları ayrıca düşük-frekans akustik enerji kullanıyor</a:t>
            </a:r>
          </a:p>
          <a:p>
            <a:pPr>
              <a:lnSpc>
                <a:spcPct val="200000"/>
              </a:lnSpc>
              <a:buFont typeface="Wingdings" charset="2"/>
              <a:buChar char="ü"/>
            </a:pPr>
            <a:r>
              <a:rPr lang="tr-TR" sz="2400" dirty="0" smtClean="0"/>
              <a:t>Elektrikli diş fırçası dişle mekanik kontak kurarak plağı temizler</a:t>
            </a:r>
          </a:p>
          <a:p>
            <a:pPr>
              <a:lnSpc>
                <a:spcPct val="200000"/>
              </a:lnSpc>
              <a:buFont typeface="Wingdings" charset="2"/>
              <a:buChar char="ü"/>
            </a:pPr>
            <a:r>
              <a:rPr lang="tr-TR" sz="2400" dirty="0" smtClean="0"/>
              <a:t>Akustik enerji ilave edilmiş olanlarda dinamik sıvı hareketi yaparak fırça kıllarından temizlik sağlar</a:t>
            </a:r>
          </a:p>
          <a:p>
            <a:pPr>
              <a:lnSpc>
                <a:spcPct val="200000"/>
              </a:lnSpc>
              <a:buFont typeface="Wingdings" charset="2"/>
              <a:buChar char="ü"/>
            </a:pPr>
            <a:r>
              <a:rPr lang="tr-TR" sz="2400" dirty="0" smtClean="0"/>
              <a:t>Vibrasyon hareketi oral yüzeylerdeki bakteriyel yapışmayı bozar</a:t>
            </a:r>
            <a:endParaRPr lang="tr-TR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23528" y="116632"/>
            <a:ext cx="4392290" cy="789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3200" dirty="0" smtClean="0">
                <a:solidFill>
                  <a:srgbClr val="FF0000"/>
                </a:solidFill>
              </a:rPr>
              <a:t>Elektrikli Diş Fırçaları </a:t>
            </a:r>
            <a:endParaRPr lang="tr-TR" sz="32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23726" y="909514"/>
            <a:ext cx="604837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184575"/>
          </a:xfrm>
        </p:spPr>
        <p:txBody>
          <a:bodyPr>
            <a:noAutofit/>
          </a:bodyPr>
          <a:lstStyle/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tr-TR" sz="2400" dirty="0" smtClean="0"/>
              <a:t>Çocuklar ve yetişkinlerde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tr-TR" sz="2400" dirty="0" err="1" smtClean="0"/>
              <a:t>Mental</a:t>
            </a:r>
            <a:r>
              <a:rPr lang="tr-TR" sz="2400" dirty="0" smtClean="0"/>
              <a:t>  ve fiziksel yetersiz bireylerde 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tr-TR" sz="2400" dirty="0" smtClean="0"/>
              <a:t>Yatan hastalarda,yaşlılarda </a:t>
            </a:r>
            <a:r>
              <a:rPr lang="en-US" sz="2400" dirty="0" smtClean="0"/>
              <a:t> </a:t>
            </a:r>
            <a:endParaRPr lang="tr-TR" sz="2400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tr-TR" sz="2400" dirty="0" err="1" smtClean="0"/>
              <a:t>Ortodontik</a:t>
            </a:r>
            <a:r>
              <a:rPr lang="tr-TR" sz="2400" dirty="0" smtClean="0"/>
              <a:t> aparey taşıyanlarda</a:t>
            </a:r>
            <a:r>
              <a:rPr lang="tr-TR" sz="2400" dirty="0"/>
              <a:t> </a:t>
            </a:r>
            <a:r>
              <a:rPr lang="tr-TR" sz="2400" dirty="0" smtClean="0"/>
              <a:t>tavsiye edilebilir</a:t>
            </a:r>
            <a:endParaRPr lang="tr-TR" sz="2400" dirty="0"/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tr-TR" sz="2400" dirty="0" smtClean="0"/>
              <a:t>İyi diş fırçalamayanlar, çocuklar, hizmet verenler elektrikli diş fırçasından fayda sağlayabilirler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2400" dirty="0" smtClean="0"/>
              <a:t>A</a:t>
            </a:r>
            <a:r>
              <a:rPr lang="tr-TR" sz="2400" dirty="0" err="1" smtClean="0"/>
              <a:t>ncak</a:t>
            </a:r>
            <a:r>
              <a:rPr lang="tr-TR" sz="2400" dirty="0" smtClean="0"/>
              <a:t> </a:t>
            </a:r>
            <a:r>
              <a:rPr lang="tr-TR" sz="2400" dirty="0" err="1" smtClean="0"/>
              <a:t>romatoid</a:t>
            </a:r>
            <a:r>
              <a:rPr lang="tr-TR" sz="2400" dirty="0" smtClean="0"/>
              <a:t> </a:t>
            </a:r>
            <a:r>
              <a:rPr lang="tr-TR" sz="2400" dirty="0" err="1" smtClean="0"/>
              <a:t>artritlilerde</a:t>
            </a:r>
            <a:r>
              <a:rPr lang="tr-TR" sz="2400" dirty="0" smtClean="0"/>
              <a:t>, iyi motive çocuklarda yada kronik </a:t>
            </a:r>
            <a:r>
              <a:rPr lang="tr-TR" sz="2400" dirty="0" err="1" smtClean="0"/>
              <a:t>periodontitis</a:t>
            </a:r>
            <a:r>
              <a:rPr lang="tr-TR" sz="2400" dirty="0" smtClean="0"/>
              <a:t> hastalarında ilave faydası gösterilememiş!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259854"/>
            <a:ext cx="4392290" cy="789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3200" dirty="0" smtClean="0">
                <a:solidFill>
                  <a:srgbClr val="FF0000"/>
                </a:solidFill>
              </a:rPr>
              <a:t>Elektrikli Diş Fırçaları </a:t>
            </a:r>
            <a:endParaRPr lang="tr-TR" sz="32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67742" y="1052736"/>
            <a:ext cx="604837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67544" y="259854"/>
            <a:ext cx="4392290" cy="789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3200" dirty="0" smtClean="0">
                <a:solidFill>
                  <a:srgbClr val="FF0000"/>
                </a:solidFill>
              </a:rPr>
              <a:t>Elektrikli Diş Fırçaları </a:t>
            </a:r>
            <a:endParaRPr lang="tr-TR" sz="3200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467742" y="1052736"/>
            <a:ext cx="604837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39552" y="5517232"/>
            <a:ext cx="7344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000" dirty="0" smtClean="0"/>
              <a:t>Eğer hasta elektrikli diş fırçası kullanmak istiyorsa motive edilmeli ve kullanımı iyice anlatılmalı</a:t>
            </a:r>
            <a:endParaRPr lang="tr-TR" sz="2000" dirty="0"/>
          </a:p>
        </p:txBody>
      </p:sp>
      <p:pic>
        <p:nvPicPr>
          <p:cNvPr id="4" name="Picture 3" descr="610X0Jla4EL._SY355_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1556792"/>
            <a:ext cx="3312368" cy="3312368"/>
          </a:xfrm>
          <a:prstGeom prst="rect">
            <a:avLst/>
          </a:prstGeom>
        </p:spPr>
      </p:pic>
      <p:pic>
        <p:nvPicPr>
          <p:cNvPr id="8" name="Picture 7" descr="512520-3-4-43ed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2" r="22417"/>
          <a:stretch/>
        </p:blipFill>
        <p:spPr>
          <a:xfrm>
            <a:off x="1187624" y="1556792"/>
            <a:ext cx="2520280" cy="33193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196752"/>
            <a:ext cx="8136904" cy="3600400"/>
          </a:xfrm>
        </p:spPr>
        <p:txBody>
          <a:bodyPr>
            <a:noAutofit/>
          </a:bodyPr>
          <a:lstStyle/>
          <a:p>
            <a:pPr marL="0" indent="0">
              <a:lnSpc>
                <a:spcPct val="200000"/>
              </a:lnSpc>
              <a:buNone/>
            </a:pPr>
            <a:r>
              <a:rPr lang="tr-TR" sz="2400" smtClean="0"/>
              <a:t>Yöntem seçilirken:</a:t>
            </a:r>
          </a:p>
          <a:p>
            <a:pPr>
              <a:lnSpc>
                <a:spcPct val="200000"/>
              </a:lnSpc>
              <a:buFont typeface="Wingdings" charset="2"/>
              <a:buChar char="ü"/>
            </a:pPr>
            <a:r>
              <a:rPr lang="tr-TR" sz="2400" smtClean="0"/>
              <a:t>Hastanın periodontal dokularının klinik durumu</a:t>
            </a:r>
          </a:p>
          <a:p>
            <a:pPr>
              <a:lnSpc>
                <a:spcPct val="200000"/>
              </a:lnSpc>
              <a:buFont typeface="Wingdings" charset="2"/>
              <a:buChar char="ü"/>
            </a:pPr>
            <a:r>
              <a:rPr lang="tr-TR" sz="2400" smtClean="0"/>
              <a:t>Hastanın anatomik özellikleri</a:t>
            </a:r>
          </a:p>
          <a:p>
            <a:pPr>
              <a:lnSpc>
                <a:spcPct val="200000"/>
              </a:lnSpc>
              <a:buFont typeface="Wingdings" charset="2"/>
              <a:buChar char="ü"/>
            </a:pPr>
            <a:r>
              <a:rPr lang="tr-TR" sz="2400" smtClean="0"/>
              <a:t>Hastanın kişiye özgü özellikleri göz önünde bulundurulmalı!</a:t>
            </a:r>
            <a:endParaRPr lang="tr-TR" sz="2400"/>
          </a:p>
        </p:txBody>
      </p:sp>
      <p:sp>
        <p:nvSpPr>
          <p:cNvPr id="4" name="TextBox 3"/>
          <p:cNvSpPr txBox="1"/>
          <p:nvPr/>
        </p:nvSpPr>
        <p:spPr>
          <a:xfrm>
            <a:off x="467544" y="259854"/>
            <a:ext cx="4392290" cy="789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3200" dirty="0" smtClean="0">
                <a:solidFill>
                  <a:srgbClr val="FF0000"/>
                </a:solidFill>
              </a:rPr>
              <a:t>Diş Fırçalama Yöntemleri </a:t>
            </a:r>
            <a:endParaRPr lang="tr-TR" sz="32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67742" y="1052736"/>
            <a:ext cx="604837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39552" y="5013176"/>
            <a:ext cx="79928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 smtClean="0">
                <a:solidFill>
                  <a:srgbClr val="FF0000"/>
                </a:solidFill>
              </a:rPr>
              <a:t>Hedef=Hijyen=</a:t>
            </a:r>
            <a:r>
              <a:rPr lang="tr-TR" sz="2000" dirty="0" err="1">
                <a:solidFill>
                  <a:srgbClr val="FF0000"/>
                </a:solidFill>
              </a:rPr>
              <a:t>D</a:t>
            </a:r>
            <a:r>
              <a:rPr lang="tr-TR" sz="2000" dirty="0" err="1" smtClean="0">
                <a:solidFill>
                  <a:srgbClr val="FF0000"/>
                </a:solidFill>
              </a:rPr>
              <a:t>entogingival</a:t>
            </a:r>
            <a:r>
              <a:rPr lang="tr-TR" sz="2000" dirty="0" smtClean="0">
                <a:solidFill>
                  <a:srgbClr val="FF0000"/>
                </a:solidFill>
              </a:rPr>
              <a:t> birleşimden plak </a:t>
            </a:r>
            <a:r>
              <a:rPr lang="tr-TR" sz="2000" dirty="0" err="1" smtClean="0">
                <a:solidFill>
                  <a:srgbClr val="FF0000"/>
                </a:solidFill>
              </a:rPr>
              <a:t>biyofilminin</a:t>
            </a:r>
            <a:r>
              <a:rPr lang="tr-TR" sz="2000" dirty="0" smtClean="0">
                <a:solidFill>
                  <a:srgbClr val="FF0000"/>
                </a:solidFill>
              </a:rPr>
              <a:t> uzaklaştırılması!</a:t>
            </a:r>
            <a:endParaRPr lang="tr-TR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514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268760"/>
            <a:ext cx="8136904" cy="2736304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2000" dirty="0" smtClean="0">
                <a:solidFill>
                  <a:srgbClr val="FF0000"/>
                </a:solidFill>
              </a:rPr>
              <a:t>B</a:t>
            </a:r>
            <a:r>
              <a:rPr lang="tr-TR" sz="2000" dirty="0" err="1" smtClean="0">
                <a:solidFill>
                  <a:srgbClr val="FF0000"/>
                </a:solidFill>
              </a:rPr>
              <a:t>ass</a:t>
            </a:r>
            <a:r>
              <a:rPr lang="tr-TR" sz="2000" dirty="0" smtClean="0">
                <a:solidFill>
                  <a:srgbClr val="FF0000"/>
                </a:solidFill>
              </a:rPr>
              <a:t> tekniği </a:t>
            </a:r>
            <a:r>
              <a:rPr lang="tr-TR" sz="2000" dirty="0" smtClean="0"/>
              <a:t>uygun kullanıldığında </a:t>
            </a:r>
            <a:r>
              <a:rPr lang="tr-TR" sz="2000" dirty="0" err="1" smtClean="0"/>
              <a:t>supragingival</a:t>
            </a:r>
            <a:r>
              <a:rPr lang="tr-TR" sz="2000" dirty="0" smtClean="0"/>
              <a:t> ve sığ ceplerden </a:t>
            </a:r>
            <a:r>
              <a:rPr lang="tr-TR" sz="2000" dirty="0" err="1" smtClean="0"/>
              <a:t>subgingival</a:t>
            </a:r>
            <a:r>
              <a:rPr lang="tr-TR" sz="2000" dirty="0" smtClean="0"/>
              <a:t> plak kaldırılabilir.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2000" dirty="0" smtClean="0"/>
              <a:t>Y</a:t>
            </a:r>
            <a:r>
              <a:rPr lang="tr-TR" sz="2000" dirty="0" err="1" smtClean="0"/>
              <a:t>umuşak</a:t>
            </a:r>
            <a:r>
              <a:rPr lang="tr-TR" sz="2000" dirty="0" smtClean="0"/>
              <a:t> kıllı bir fırça tercih edilmelidir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2000" dirty="0" smtClean="0"/>
              <a:t>F</a:t>
            </a:r>
            <a:r>
              <a:rPr lang="tr-TR" sz="2000" dirty="0" err="1" smtClean="0"/>
              <a:t>ırça</a:t>
            </a:r>
            <a:r>
              <a:rPr lang="tr-TR" sz="2000" dirty="0" smtClean="0"/>
              <a:t> dişin uzun aksına 45° açı ile yerleştirilir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2000" dirty="0" smtClean="0"/>
              <a:t>V</a:t>
            </a:r>
            <a:r>
              <a:rPr lang="tr-TR" sz="2000" dirty="0" err="1" smtClean="0"/>
              <a:t>ibrasyon</a:t>
            </a:r>
            <a:r>
              <a:rPr lang="tr-TR" sz="2000" dirty="0" smtClean="0"/>
              <a:t> hareketi verilir</a:t>
            </a:r>
            <a:endParaRPr lang="tr-TR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259854"/>
            <a:ext cx="6624736" cy="789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3200" dirty="0" err="1" smtClean="0">
                <a:solidFill>
                  <a:srgbClr val="FF0000"/>
                </a:solidFill>
              </a:rPr>
              <a:t>Bass</a:t>
            </a:r>
            <a:r>
              <a:rPr lang="tr-TR" sz="3200" dirty="0" smtClean="0">
                <a:solidFill>
                  <a:srgbClr val="FF0000"/>
                </a:solidFill>
              </a:rPr>
              <a:t> ve </a:t>
            </a:r>
            <a:r>
              <a:rPr lang="tr-TR" sz="3200" dirty="0" err="1" smtClean="0">
                <a:solidFill>
                  <a:srgbClr val="FF0000"/>
                </a:solidFill>
              </a:rPr>
              <a:t>Modifiye</a:t>
            </a:r>
            <a:r>
              <a:rPr lang="tr-TR" sz="3200" dirty="0" smtClean="0">
                <a:solidFill>
                  <a:srgbClr val="FF0000"/>
                </a:solidFill>
              </a:rPr>
              <a:t> </a:t>
            </a:r>
            <a:r>
              <a:rPr lang="tr-TR" sz="3200" dirty="0" err="1" smtClean="0">
                <a:solidFill>
                  <a:srgbClr val="FF0000"/>
                </a:solidFill>
              </a:rPr>
              <a:t>Bass</a:t>
            </a:r>
            <a:r>
              <a:rPr lang="tr-TR" sz="3200" dirty="0" smtClean="0">
                <a:solidFill>
                  <a:srgbClr val="FF0000"/>
                </a:solidFill>
              </a:rPr>
              <a:t> Tekniği</a:t>
            </a:r>
            <a:endParaRPr lang="tr-TR" sz="32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67742" y="1052736"/>
            <a:ext cx="604837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2 İçerik Yer Tutucusu"/>
          <p:cNvSpPr txBox="1">
            <a:spLocks/>
          </p:cNvSpPr>
          <p:nvPr/>
        </p:nvSpPr>
        <p:spPr>
          <a:xfrm>
            <a:off x="467544" y="4221088"/>
            <a:ext cx="8136904" cy="180020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2000" dirty="0" err="1" smtClean="0">
                <a:solidFill>
                  <a:srgbClr val="FF0000"/>
                </a:solidFill>
              </a:rPr>
              <a:t>Modifiye</a:t>
            </a:r>
            <a:r>
              <a:rPr lang="en-US" sz="2000" dirty="0" smtClean="0">
                <a:solidFill>
                  <a:srgbClr val="FF0000"/>
                </a:solidFill>
              </a:rPr>
              <a:t> B</a:t>
            </a:r>
            <a:r>
              <a:rPr lang="tr-TR" sz="2000" dirty="0" err="1" smtClean="0">
                <a:solidFill>
                  <a:srgbClr val="FF0000"/>
                </a:solidFill>
              </a:rPr>
              <a:t>ass</a:t>
            </a:r>
            <a:r>
              <a:rPr lang="tr-TR" sz="2000" dirty="0" smtClean="0">
                <a:solidFill>
                  <a:srgbClr val="FF0000"/>
                </a:solidFill>
              </a:rPr>
              <a:t> tekniğinde </a:t>
            </a:r>
            <a:r>
              <a:rPr lang="tr-TR" sz="2000" dirty="0" smtClean="0">
                <a:solidFill>
                  <a:srgbClr val="000000"/>
                </a:solidFill>
              </a:rPr>
              <a:t>vibrasyon hareketine </a:t>
            </a:r>
            <a:r>
              <a:rPr lang="tr-TR" sz="2000" dirty="0" err="1" smtClean="0"/>
              <a:t>okluzal</a:t>
            </a:r>
            <a:r>
              <a:rPr lang="tr-TR" sz="2000" dirty="0" smtClean="0"/>
              <a:t>/</a:t>
            </a:r>
            <a:r>
              <a:rPr lang="tr-TR" sz="2000" dirty="0" err="1" smtClean="0"/>
              <a:t>insizal</a:t>
            </a:r>
            <a:r>
              <a:rPr lang="tr-TR" sz="2000" dirty="0" smtClean="0"/>
              <a:t> yüzeye doğru süpürme hareketi eklenir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tr-TR" sz="2000" dirty="0" smtClean="0"/>
              <a:t> 5-6 kez </a:t>
            </a:r>
            <a:r>
              <a:rPr lang="tr-TR" sz="2000" dirty="0" err="1" smtClean="0"/>
              <a:t>tekraralanır</a:t>
            </a:r>
            <a:r>
              <a:rPr lang="tr-TR" sz="2000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46320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95536" y="1412776"/>
            <a:ext cx="8424936" cy="4680520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2200" dirty="0" smtClean="0">
                <a:solidFill>
                  <a:srgbClr val="000000"/>
                </a:solidFill>
              </a:rPr>
              <a:t>D</a:t>
            </a:r>
            <a:r>
              <a:rPr lang="tr-TR" sz="2200" dirty="0" err="1" smtClean="0">
                <a:solidFill>
                  <a:srgbClr val="000000"/>
                </a:solidFill>
              </a:rPr>
              <a:t>iğer</a:t>
            </a:r>
            <a:r>
              <a:rPr lang="tr-TR" sz="2200" dirty="0" smtClean="0">
                <a:solidFill>
                  <a:srgbClr val="000000"/>
                </a:solidFill>
              </a:rPr>
              <a:t> tekniklere göre öğrenilmesi daha kolay ve daha az beceri istiyor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2200" dirty="0" smtClean="0">
                <a:solidFill>
                  <a:srgbClr val="000000"/>
                </a:solidFill>
              </a:rPr>
              <a:t>P</a:t>
            </a:r>
            <a:r>
              <a:rPr lang="tr-TR" sz="2200" dirty="0" err="1" smtClean="0">
                <a:solidFill>
                  <a:srgbClr val="000000"/>
                </a:solidFill>
              </a:rPr>
              <a:t>eriodontal</a:t>
            </a:r>
            <a:r>
              <a:rPr lang="tr-TR" sz="2200" dirty="0" smtClean="0">
                <a:solidFill>
                  <a:srgbClr val="000000"/>
                </a:solidFill>
              </a:rPr>
              <a:t> açıdan sağlıklı, ideal diş eti konturlarına sahip bireylere bu yöntem öğretilebilir.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2200" dirty="0" smtClean="0">
                <a:solidFill>
                  <a:srgbClr val="000000"/>
                </a:solidFill>
              </a:rPr>
              <a:t>Y</a:t>
            </a:r>
            <a:r>
              <a:rPr lang="tr-TR" sz="2200" dirty="0" err="1" smtClean="0">
                <a:solidFill>
                  <a:srgbClr val="000000"/>
                </a:solidFill>
              </a:rPr>
              <a:t>uvarlak</a:t>
            </a:r>
            <a:r>
              <a:rPr lang="tr-TR" sz="2200" dirty="0" smtClean="0">
                <a:solidFill>
                  <a:srgbClr val="000000"/>
                </a:solidFill>
              </a:rPr>
              <a:t> dişeti kenarı, yapışık dişeti azlığında ÖNERME!!!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2200" dirty="0" smtClean="0">
                <a:solidFill>
                  <a:srgbClr val="000000"/>
                </a:solidFill>
              </a:rPr>
              <a:t>B</a:t>
            </a:r>
            <a:r>
              <a:rPr lang="tr-TR" sz="2200" dirty="0" smtClean="0">
                <a:solidFill>
                  <a:srgbClr val="000000"/>
                </a:solidFill>
              </a:rPr>
              <a:t>u yöntemde fırça yapışık dişeti üzerine yerleştirilir ve fırça hareketine başladığında </a:t>
            </a:r>
            <a:r>
              <a:rPr lang="tr-TR" sz="2200" dirty="0" err="1" smtClean="0">
                <a:solidFill>
                  <a:srgbClr val="000000"/>
                </a:solidFill>
              </a:rPr>
              <a:t>sulkusu</a:t>
            </a:r>
            <a:r>
              <a:rPr lang="tr-TR" sz="2200" dirty="0" smtClean="0">
                <a:solidFill>
                  <a:srgbClr val="000000"/>
                </a:solidFill>
              </a:rPr>
              <a:t> atlayıp diş üzerine geçer.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2200" dirty="0" smtClean="0">
                <a:solidFill>
                  <a:srgbClr val="000000"/>
                </a:solidFill>
              </a:rPr>
              <a:t>F</a:t>
            </a:r>
            <a:r>
              <a:rPr lang="tr-TR" sz="2200" dirty="0" err="1" smtClean="0">
                <a:solidFill>
                  <a:srgbClr val="000000"/>
                </a:solidFill>
              </a:rPr>
              <a:t>ırça</a:t>
            </a:r>
            <a:r>
              <a:rPr lang="tr-TR" sz="2200" dirty="0" smtClean="0">
                <a:solidFill>
                  <a:srgbClr val="000000"/>
                </a:solidFill>
              </a:rPr>
              <a:t> kılları dişin </a:t>
            </a:r>
            <a:r>
              <a:rPr lang="tr-TR" sz="2200" dirty="0" err="1" smtClean="0">
                <a:solidFill>
                  <a:srgbClr val="000000"/>
                </a:solidFill>
              </a:rPr>
              <a:t>apikaline</a:t>
            </a:r>
            <a:r>
              <a:rPr lang="tr-TR" sz="2200" dirty="0" smtClean="0">
                <a:solidFill>
                  <a:srgbClr val="000000"/>
                </a:solidFill>
              </a:rPr>
              <a:t> bakıyor.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2200" dirty="0" smtClean="0">
                <a:solidFill>
                  <a:srgbClr val="000000"/>
                </a:solidFill>
              </a:rPr>
              <a:t>Y</a:t>
            </a:r>
            <a:r>
              <a:rPr lang="tr-TR" sz="2200" dirty="0" err="1" smtClean="0">
                <a:solidFill>
                  <a:srgbClr val="000000"/>
                </a:solidFill>
              </a:rPr>
              <a:t>umuşak</a:t>
            </a:r>
            <a:r>
              <a:rPr lang="tr-TR" sz="2200" dirty="0" smtClean="0">
                <a:solidFill>
                  <a:srgbClr val="000000"/>
                </a:solidFill>
              </a:rPr>
              <a:t> ve naylon kıllı fırçalar teknik için uygun.</a:t>
            </a:r>
            <a:endParaRPr lang="tr-TR" sz="22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59854"/>
            <a:ext cx="2232248" cy="789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3200" dirty="0" err="1" smtClean="0">
                <a:solidFill>
                  <a:srgbClr val="FF0000"/>
                </a:solidFill>
              </a:rPr>
              <a:t>Roll</a:t>
            </a:r>
            <a:r>
              <a:rPr lang="tr-TR" sz="3200" dirty="0" smtClean="0">
                <a:solidFill>
                  <a:srgbClr val="FF0000"/>
                </a:solidFill>
              </a:rPr>
              <a:t> Tekniği</a:t>
            </a:r>
            <a:endParaRPr lang="tr-TR" sz="32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67742" y="1052736"/>
            <a:ext cx="604837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354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268760"/>
            <a:ext cx="7992888" cy="2736304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tr-TR" sz="2200" dirty="0" err="1" smtClean="0">
                <a:solidFill>
                  <a:srgbClr val="000000"/>
                </a:solidFill>
              </a:rPr>
              <a:t>İnterdental</a:t>
            </a:r>
            <a:r>
              <a:rPr lang="tr-TR" sz="2200" dirty="0" smtClean="0">
                <a:solidFill>
                  <a:srgbClr val="000000"/>
                </a:solidFill>
              </a:rPr>
              <a:t> </a:t>
            </a:r>
            <a:r>
              <a:rPr lang="tr-TR" sz="2200" dirty="0" err="1" smtClean="0">
                <a:solidFill>
                  <a:srgbClr val="000000"/>
                </a:solidFill>
              </a:rPr>
              <a:t>papillerin</a:t>
            </a:r>
            <a:r>
              <a:rPr lang="tr-TR" sz="2200" dirty="0" smtClean="0">
                <a:solidFill>
                  <a:srgbClr val="000000"/>
                </a:solidFill>
              </a:rPr>
              <a:t> </a:t>
            </a:r>
            <a:r>
              <a:rPr lang="tr-TR" sz="2200" dirty="0" err="1" smtClean="0">
                <a:solidFill>
                  <a:srgbClr val="000000"/>
                </a:solidFill>
              </a:rPr>
              <a:t>embraşürleri</a:t>
            </a:r>
            <a:r>
              <a:rPr lang="tr-TR" sz="2200" dirty="0" smtClean="0">
                <a:solidFill>
                  <a:srgbClr val="000000"/>
                </a:solidFill>
              </a:rPr>
              <a:t> doldurmadığı bölgeler için önerilir.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2200" dirty="0" smtClean="0">
                <a:solidFill>
                  <a:srgbClr val="000000"/>
                </a:solidFill>
              </a:rPr>
              <a:t>F</a:t>
            </a:r>
            <a:r>
              <a:rPr lang="tr-TR" sz="2200" dirty="0" err="1" smtClean="0">
                <a:solidFill>
                  <a:srgbClr val="000000"/>
                </a:solidFill>
              </a:rPr>
              <a:t>ırça</a:t>
            </a:r>
            <a:r>
              <a:rPr lang="tr-TR" sz="2200" dirty="0" smtClean="0">
                <a:solidFill>
                  <a:srgbClr val="000000"/>
                </a:solidFill>
              </a:rPr>
              <a:t> uçları </a:t>
            </a:r>
            <a:r>
              <a:rPr lang="tr-TR" sz="2200" dirty="0" err="1" smtClean="0">
                <a:solidFill>
                  <a:srgbClr val="000000"/>
                </a:solidFill>
              </a:rPr>
              <a:t>okluzal</a:t>
            </a:r>
            <a:r>
              <a:rPr lang="tr-TR" sz="2200" dirty="0" smtClean="0">
                <a:solidFill>
                  <a:srgbClr val="000000"/>
                </a:solidFill>
              </a:rPr>
              <a:t>/</a:t>
            </a:r>
            <a:r>
              <a:rPr lang="tr-TR" sz="2200" dirty="0" err="1" smtClean="0">
                <a:solidFill>
                  <a:srgbClr val="000000"/>
                </a:solidFill>
              </a:rPr>
              <a:t>insizal</a:t>
            </a:r>
            <a:r>
              <a:rPr lang="tr-TR" sz="2200" dirty="0" smtClean="0">
                <a:solidFill>
                  <a:srgbClr val="000000"/>
                </a:solidFill>
              </a:rPr>
              <a:t> yüzeye bakacak şekilde dişin uzun ekseni ile 45° açı yapacak şekilde yerleştirilir.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2200" dirty="0" smtClean="0">
                <a:solidFill>
                  <a:srgbClr val="000000"/>
                </a:solidFill>
              </a:rPr>
              <a:t>R</a:t>
            </a:r>
            <a:r>
              <a:rPr lang="tr-TR" sz="2200" dirty="0" err="1" smtClean="0">
                <a:solidFill>
                  <a:srgbClr val="000000"/>
                </a:solidFill>
              </a:rPr>
              <a:t>otasyon</a:t>
            </a:r>
            <a:r>
              <a:rPr lang="tr-TR" sz="2200" dirty="0" smtClean="0">
                <a:solidFill>
                  <a:srgbClr val="000000"/>
                </a:solidFill>
              </a:rPr>
              <a:t> ve vibrasyon hareketi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259854"/>
            <a:ext cx="6624736" cy="789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3200" dirty="0" smtClean="0">
                <a:solidFill>
                  <a:srgbClr val="FF0000"/>
                </a:solidFill>
              </a:rPr>
              <a:t>Charter Tekniği</a:t>
            </a:r>
            <a:endParaRPr lang="tr-TR" sz="32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67742" y="1052736"/>
            <a:ext cx="604837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3546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539552" y="2132856"/>
            <a:ext cx="8280920" cy="2520280"/>
          </a:xfrm>
        </p:spPr>
        <p:txBody>
          <a:bodyPr>
            <a:normAutofit/>
          </a:bodyPr>
          <a:lstStyle/>
          <a:p>
            <a:pPr marL="457200" indent="-457200" algn="l">
              <a:lnSpc>
                <a:spcPct val="150000"/>
              </a:lnSpc>
              <a:buFont typeface="Wingdings" charset="2"/>
              <a:buChar char="ü"/>
            </a:pPr>
            <a:r>
              <a:rPr lang="tr-TR" sz="2400" dirty="0" smtClean="0">
                <a:solidFill>
                  <a:schemeClr val="tx1"/>
                </a:solidFill>
              </a:rPr>
              <a:t>Mikrobiyal </a:t>
            </a:r>
            <a:r>
              <a:rPr lang="tr-TR" sz="2400" dirty="0" err="1" smtClean="0">
                <a:solidFill>
                  <a:schemeClr val="tx1"/>
                </a:solidFill>
              </a:rPr>
              <a:t>dental</a:t>
            </a:r>
            <a:r>
              <a:rPr lang="tr-TR" sz="2400" dirty="0" smtClean="0">
                <a:solidFill>
                  <a:schemeClr val="tx1"/>
                </a:solidFill>
              </a:rPr>
              <a:t> plağın kontrolü </a:t>
            </a:r>
            <a:r>
              <a:rPr lang="tr-TR" sz="2400" dirty="0" err="1" smtClean="0">
                <a:solidFill>
                  <a:schemeClr val="tx1"/>
                </a:solidFill>
              </a:rPr>
              <a:t>gingivitisin</a:t>
            </a:r>
            <a:r>
              <a:rPr lang="tr-TR" sz="2400" dirty="0" smtClean="0">
                <a:solidFill>
                  <a:schemeClr val="tx1"/>
                </a:solidFill>
              </a:rPr>
              <a:t>  önlenmesinde ve tedavisinde en etkili yoldur! </a:t>
            </a:r>
          </a:p>
          <a:p>
            <a:pPr marL="457200" indent="-457200" algn="l">
              <a:lnSpc>
                <a:spcPct val="150000"/>
              </a:lnSpc>
              <a:buFont typeface="Wingdings" charset="2"/>
              <a:buChar char="ü"/>
            </a:pPr>
            <a:r>
              <a:rPr lang="tr-TR" sz="2400" dirty="0" err="1" smtClean="0">
                <a:solidFill>
                  <a:schemeClr val="tx1"/>
                </a:solidFill>
              </a:rPr>
              <a:t>Periodontal</a:t>
            </a:r>
            <a:r>
              <a:rPr lang="tr-TR" sz="2400" dirty="0" smtClean="0">
                <a:solidFill>
                  <a:schemeClr val="tx1"/>
                </a:solidFill>
              </a:rPr>
              <a:t> hastalığın tedavisinde ve önlenmesinde esas işlemi oluşturur! </a:t>
            </a:r>
            <a:endParaRPr lang="tr-TR" sz="2400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9750" y="476250"/>
            <a:ext cx="5759450" cy="5857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tr-TR" sz="3200" dirty="0" smtClean="0">
                <a:solidFill>
                  <a:srgbClr val="FF0000"/>
                </a:solidFill>
                <a:latin typeface="+mj-lt"/>
              </a:rPr>
              <a:t>Mikrobiyal </a:t>
            </a:r>
            <a:r>
              <a:rPr lang="tr-TR" sz="3200" dirty="0" err="1" smtClean="0">
                <a:solidFill>
                  <a:srgbClr val="FF0000"/>
                </a:solidFill>
                <a:latin typeface="+mj-lt"/>
              </a:rPr>
              <a:t>Dental</a:t>
            </a:r>
            <a:r>
              <a:rPr lang="tr-TR" sz="3200" dirty="0" smtClean="0">
                <a:solidFill>
                  <a:srgbClr val="FF0000"/>
                </a:solidFill>
                <a:latin typeface="+mj-lt"/>
              </a:rPr>
              <a:t> Plak</a:t>
            </a:r>
            <a:endParaRPr lang="en-US" sz="3200" dirty="0">
              <a:latin typeface="+mj-lt"/>
            </a:endParaRPr>
          </a:p>
        </p:txBody>
      </p:sp>
      <p:grpSp>
        <p:nvGrpSpPr>
          <p:cNvPr id="7" name="Group 2"/>
          <p:cNvGrpSpPr>
            <a:grpSpLocks/>
          </p:cNvGrpSpPr>
          <p:nvPr/>
        </p:nvGrpSpPr>
        <p:grpSpPr bwMode="auto">
          <a:xfrm>
            <a:off x="899592" y="4581128"/>
            <a:ext cx="6769298" cy="1935262"/>
            <a:chOff x="755576" y="2924944"/>
            <a:chExt cx="7344816" cy="2196689"/>
          </a:xfrm>
        </p:grpSpPr>
        <p:graphicFrame>
          <p:nvGraphicFramePr>
            <p:cNvPr id="8" name="Object 3"/>
            <p:cNvGraphicFramePr>
              <a:graphicFrameLocks noChangeAspect="1"/>
            </p:cNvGraphicFramePr>
            <p:nvPr/>
          </p:nvGraphicFramePr>
          <p:xfrm>
            <a:off x="755576" y="2924944"/>
            <a:ext cx="3492971" cy="21746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5" name="Photo Editor Photo" r:id="rId3" imgW="5401429" imgH="3591426" progId="MSPhotoEd.3">
                    <p:embed/>
                  </p:oleObj>
                </mc:Choice>
                <mc:Fallback>
                  <p:oleObj name="Photo Editor Photo" r:id="rId3" imgW="5401429" imgH="3591426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6366"/>
                        <a:stretch>
                          <a:fillRect/>
                        </a:stretch>
                      </p:blipFill>
                      <p:spPr bwMode="auto">
                        <a:xfrm>
                          <a:off x="755576" y="2924944"/>
                          <a:ext cx="3492971" cy="2174637"/>
                        </a:xfrm>
                        <a:prstGeom prst="rect">
                          <a:avLst/>
                        </a:prstGeom>
                        <a:noFill/>
                        <a:ln w="12700">
                          <a:solidFill>
                            <a:srgbClr val="FFFFCC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" name="Object 2"/>
            <p:cNvGraphicFramePr>
              <a:graphicFrameLocks noChangeAspect="1"/>
            </p:cNvGraphicFramePr>
            <p:nvPr/>
          </p:nvGraphicFramePr>
          <p:xfrm>
            <a:off x="4572000" y="2924944"/>
            <a:ext cx="3528392" cy="219668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06" name="Photo Editor Photo" r:id="rId5" imgW="5401429" imgH="3591426" progId="MSPhotoEd.3">
                    <p:embed/>
                  </p:oleObj>
                </mc:Choice>
                <mc:Fallback>
                  <p:oleObj name="Photo Editor Photo" r:id="rId5" imgW="5401429" imgH="3591426" progId="MSPhotoEd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b="6366"/>
                        <a:stretch>
                          <a:fillRect/>
                        </a:stretch>
                      </p:blipFill>
                      <p:spPr bwMode="auto">
                        <a:xfrm>
                          <a:off x="4572000" y="2924944"/>
                          <a:ext cx="3528392" cy="2196689"/>
                        </a:xfrm>
                        <a:prstGeom prst="rect">
                          <a:avLst/>
                        </a:prstGeom>
                        <a:noFill/>
                        <a:ln w="19050">
                          <a:solidFill>
                            <a:srgbClr val="FFFFCC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3" name="Group 12"/>
          <p:cNvGrpSpPr/>
          <p:nvPr/>
        </p:nvGrpSpPr>
        <p:grpSpPr>
          <a:xfrm>
            <a:off x="539552" y="1124744"/>
            <a:ext cx="7993509" cy="935310"/>
            <a:chOff x="539552" y="1125538"/>
            <a:chExt cx="7993509" cy="935310"/>
          </a:xfrm>
        </p:grpSpPr>
        <p:cxnSp>
          <p:nvCxnSpPr>
            <p:cNvPr id="5" name="Straight Connector 4"/>
            <p:cNvCxnSpPr/>
            <p:nvPr/>
          </p:nvCxnSpPr>
          <p:spPr>
            <a:xfrm flipV="1">
              <a:off x="539750" y="1125538"/>
              <a:ext cx="6048375" cy="0"/>
            </a:xfrm>
            <a:prstGeom prst="line">
              <a:avLst/>
            </a:prstGeom>
            <a:ln w="57150" cmpd="sng"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Rectangle 3"/>
            <p:cNvSpPr txBox="1">
              <a:spLocks noChangeArrowheads="1"/>
            </p:cNvSpPr>
            <p:nvPr/>
          </p:nvSpPr>
          <p:spPr>
            <a:xfrm>
              <a:off x="539552" y="1196752"/>
              <a:ext cx="5770562" cy="86409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32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457200" rtl="0" eaLnBrk="1" latinLnBrk="0" hangingPunct="1">
                <a:spcBef>
                  <a:spcPct val="20000"/>
                </a:spcBef>
                <a:buFont typeface="Arial"/>
                <a:buNone/>
                <a:defRPr sz="20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l">
                <a:lnSpc>
                  <a:spcPct val="200000"/>
                </a:lnSpc>
                <a:buFont typeface="Arial" charset="0"/>
                <a:buNone/>
              </a:pPr>
              <a:r>
                <a:rPr lang="tr-TR" sz="2400" dirty="0" smtClean="0">
                  <a:solidFill>
                    <a:schemeClr val="tx1"/>
                  </a:solidFill>
                  <a:latin typeface="Calibri" charset="0"/>
                </a:rPr>
                <a:t>Mikrobiyal </a:t>
              </a:r>
              <a:r>
                <a:rPr lang="tr-TR" sz="2400" dirty="0" err="1" smtClean="0">
                  <a:solidFill>
                    <a:schemeClr val="tx1"/>
                  </a:solidFill>
                  <a:latin typeface="Calibri" charset="0"/>
                </a:rPr>
                <a:t>Dental</a:t>
              </a:r>
              <a:r>
                <a:rPr lang="tr-TR" sz="2400" dirty="0" smtClean="0">
                  <a:solidFill>
                    <a:schemeClr val="tx1"/>
                  </a:solidFill>
                  <a:latin typeface="Calibri" charset="0"/>
                </a:rPr>
                <a:t> Plak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3563888" y="1773014"/>
              <a:ext cx="1296987" cy="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077073" y="1485677"/>
              <a:ext cx="3455988" cy="4603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tr-TR" sz="2400" dirty="0" err="1">
                  <a:solidFill>
                    <a:srgbClr val="FF0000"/>
                  </a:solidFill>
                  <a:latin typeface="+mn-lt"/>
                  <a:cs typeface="+mn-cs"/>
                </a:rPr>
                <a:t>Primer</a:t>
              </a:r>
              <a:r>
                <a:rPr lang="tr-TR" sz="2400" dirty="0">
                  <a:solidFill>
                    <a:srgbClr val="FF0000"/>
                  </a:solidFill>
                  <a:latin typeface="+mn-lt"/>
                  <a:cs typeface="+mn-cs"/>
                </a:rPr>
                <a:t> </a:t>
              </a:r>
              <a:r>
                <a:rPr lang="tr-TR" sz="2400" dirty="0" err="1">
                  <a:solidFill>
                    <a:srgbClr val="FF0000"/>
                  </a:solidFill>
                  <a:latin typeface="+mn-lt"/>
                  <a:cs typeface="+mn-cs"/>
                </a:rPr>
                <a:t>Etyolojik</a:t>
              </a:r>
              <a:r>
                <a:rPr lang="tr-TR" sz="2400" dirty="0">
                  <a:solidFill>
                    <a:srgbClr val="FF0000"/>
                  </a:solidFill>
                  <a:latin typeface="+mn-lt"/>
                  <a:cs typeface="+mn-cs"/>
                </a:rPr>
                <a:t> Faktör</a:t>
              </a: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340768"/>
            <a:ext cx="7992888" cy="2736304"/>
          </a:xfrm>
          <a:ln>
            <a:noFill/>
          </a:ln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tr-TR" sz="2200" dirty="0" smtClean="0">
                <a:solidFill>
                  <a:srgbClr val="000000"/>
                </a:solidFill>
              </a:rPr>
              <a:t>Dişeti çekilmesi olan bölgeler için önerilir.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en-US" sz="2200" dirty="0" smtClean="0">
                <a:solidFill>
                  <a:srgbClr val="000000"/>
                </a:solidFill>
              </a:rPr>
              <a:t>F</a:t>
            </a:r>
            <a:r>
              <a:rPr lang="tr-TR" sz="2200" dirty="0" err="1" smtClean="0">
                <a:solidFill>
                  <a:srgbClr val="000000"/>
                </a:solidFill>
              </a:rPr>
              <a:t>ırça</a:t>
            </a:r>
            <a:r>
              <a:rPr lang="tr-TR" sz="2200" dirty="0" smtClean="0">
                <a:solidFill>
                  <a:srgbClr val="000000"/>
                </a:solidFill>
              </a:rPr>
              <a:t> kılları kısmen dişin </a:t>
            </a:r>
            <a:r>
              <a:rPr lang="tr-TR" sz="2200" dirty="0" err="1" smtClean="0">
                <a:solidFill>
                  <a:srgbClr val="000000"/>
                </a:solidFill>
              </a:rPr>
              <a:t>servikal</a:t>
            </a:r>
            <a:r>
              <a:rPr lang="tr-TR" sz="2200" dirty="0" smtClean="0">
                <a:solidFill>
                  <a:srgbClr val="000000"/>
                </a:solidFill>
              </a:rPr>
              <a:t> bölgesine kısmen de dişetine gelecek ve 45° açı ile </a:t>
            </a:r>
            <a:r>
              <a:rPr lang="tr-TR" sz="2200" dirty="0" err="1" smtClean="0">
                <a:solidFill>
                  <a:srgbClr val="000000"/>
                </a:solidFill>
              </a:rPr>
              <a:t>apikal</a:t>
            </a:r>
            <a:r>
              <a:rPr lang="tr-TR" sz="2200" dirty="0" smtClean="0">
                <a:solidFill>
                  <a:srgbClr val="000000"/>
                </a:solidFill>
              </a:rPr>
              <a:t> yöne bakacak şekilde yerleştirilir.</a:t>
            </a:r>
          </a:p>
          <a:p>
            <a:pPr>
              <a:lnSpc>
                <a:spcPct val="150000"/>
              </a:lnSpc>
              <a:buFont typeface="Wingdings" charset="2"/>
              <a:buChar char="Ø"/>
            </a:pPr>
            <a:r>
              <a:rPr lang="tr-TR" sz="2200" dirty="0" smtClean="0">
                <a:solidFill>
                  <a:srgbClr val="000000"/>
                </a:solidFill>
              </a:rPr>
              <a:t>Vibrasyon </a:t>
            </a:r>
            <a:r>
              <a:rPr lang="tr-TR" sz="2200" dirty="0">
                <a:solidFill>
                  <a:srgbClr val="000000"/>
                </a:solidFill>
              </a:rPr>
              <a:t>hareketi </a:t>
            </a:r>
            <a:r>
              <a:rPr lang="tr-TR" sz="2200" dirty="0" err="1" smtClean="0">
                <a:solidFill>
                  <a:srgbClr val="000000"/>
                </a:solidFill>
              </a:rPr>
              <a:t>yaptırılıken</a:t>
            </a:r>
            <a:r>
              <a:rPr lang="tr-TR" sz="2200" dirty="0" smtClean="0">
                <a:solidFill>
                  <a:srgbClr val="000000"/>
                </a:solidFill>
              </a:rPr>
              <a:t> aynı zamanda rotasyon hareketi yaptırılır.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259854"/>
            <a:ext cx="6624736" cy="789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3200" dirty="0" err="1" smtClean="0">
                <a:solidFill>
                  <a:srgbClr val="FF0000"/>
                </a:solidFill>
              </a:rPr>
              <a:t>Modifiye</a:t>
            </a:r>
            <a:r>
              <a:rPr lang="tr-TR" sz="3200" dirty="0" smtClean="0">
                <a:solidFill>
                  <a:srgbClr val="FF0000"/>
                </a:solidFill>
              </a:rPr>
              <a:t> </a:t>
            </a:r>
            <a:r>
              <a:rPr lang="tr-TR" sz="3200" dirty="0" err="1" smtClean="0">
                <a:solidFill>
                  <a:srgbClr val="FF0000"/>
                </a:solidFill>
              </a:rPr>
              <a:t>Stillman</a:t>
            </a:r>
            <a:r>
              <a:rPr lang="tr-TR" sz="3200" dirty="0" smtClean="0">
                <a:solidFill>
                  <a:srgbClr val="FF0000"/>
                </a:solidFill>
              </a:rPr>
              <a:t> Tekniği</a:t>
            </a:r>
            <a:endParaRPr lang="tr-TR" sz="32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67742" y="1052736"/>
            <a:ext cx="604837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51125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124744"/>
            <a:ext cx="8568952" cy="547260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tr-TR" sz="2000" dirty="0" smtClean="0"/>
              <a:t>Diş temizleyiciler macun, toz yada jel formunda olabilir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000" u="sng" dirty="0" smtClean="0"/>
              <a:t>İçeriği:</a:t>
            </a:r>
          </a:p>
          <a:p>
            <a:pPr>
              <a:lnSpc>
                <a:spcPct val="120000"/>
              </a:lnSpc>
              <a:buFont typeface="Wingdings" charset="2"/>
              <a:buChar char="²"/>
            </a:pPr>
            <a:r>
              <a:rPr lang="tr-TR" sz="2000" dirty="0" err="1" smtClean="0"/>
              <a:t>Abrazivler</a:t>
            </a:r>
            <a:r>
              <a:rPr lang="tr-TR" sz="2000" dirty="0" smtClean="0"/>
              <a:t> (silikon oksit, alüminyum oksit, kalsiyum karbonat, silika, </a:t>
            </a:r>
            <a:r>
              <a:rPr lang="tr-TR" sz="2000" dirty="0" err="1" smtClean="0"/>
              <a:t>dikalsiyum</a:t>
            </a:r>
            <a:r>
              <a:rPr lang="tr-TR" sz="2000" dirty="0" smtClean="0"/>
              <a:t> fosfat ve </a:t>
            </a:r>
            <a:r>
              <a:rPr lang="tr-TR" sz="2000" dirty="0" err="1" smtClean="0"/>
              <a:t>granüler</a:t>
            </a:r>
            <a:r>
              <a:rPr lang="tr-TR" sz="2000" dirty="0" smtClean="0"/>
              <a:t> </a:t>
            </a:r>
            <a:r>
              <a:rPr lang="tr-TR" sz="2000" dirty="0" err="1" smtClean="0"/>
              <a:t>polivinil</a:t>
            </a:r>
            <a:r>
              <a:rPr lang="tr-TR" sz="2000" dirty="0" smtClean="0"/>
              <a:t> </a:t>
            </a:r>
            <a:r>
              <a:rPr lang="tr-TR" sz="2000" dirty="0" err="1" smtClean="0"/>
              <a:t>klorid</a:t>
            </a:r>
            <a:r>
              <a:rPr lang="tr-TR" sz="2000" dirty="0" smtClean="0"/>
              <a:t>) </a:t>
            </a:r>
          </a:p>
          <a:p>
            <a:pPr>
              <a:lnSpc>
                <a:spcPct val="120000"/>
              </a:lnSpc>
              <a:buFont typeface="Wingdings" charset="2"/>
              <a:buChar char="²"/>
            </a:pPr>
            <a:r>
              <a:rPr lang="tr-TR" sz="2000" dirty="0" smtClean="0"/>
              <a:t>Su</a:t>
            </a:r>
            <a:endParaRPr lang="tr-TR" sz="2000" dirty="0"/>
          </a:p>
          <a:p>
            <a:pPr>
              <a:lnSpc>
                <a:spcPct val="120000"/>
              </a:lnSpc>
              <a:buFont typeface="Wingdings" charset="2"/>
              <a:buChar char="²"/>
            </a:pPr>
            <a:r>
              <a:rPr lang="tr-TR" sz="2000" dirty="0" smtClean="0"/>
              <a:t>Deterjanlar (</a:t>
            </a:r>
            <a:r>
              <a:rPr lang="tr-TR" sz="2000" dirty="0" err="1" smtClean="0"/>
              <a:t>sodyumlauril</a:t>
            </a:r>
            <a:r>
              <a:rPr lang="tr-TR" sz="2000" dirty="0" smtClean="0"/>
              <a:t> sülfat)</a:t>
            </a:r>
          </a:p>
          <a:p>
            <a:pPr>
              <a:lnSpc>
                <a:spcPct val="120000"/>
              </a:lnSpc>
              <a:buFont typeface="Wingdings" charset="2"/>
              <a:buChar char="²"/>
            </a:pPr>
            <a:r>
              <a:rPr lang="tr-TR" sz="2000" dirty="0" smtClean="0"/>
              <a:t>Nemlendirici (</a:t>
            </a:r>
            <a:r>
              <a:rPr lang="tr-TR" sz="2000" dirty="0" err="1" smtClean="0"/>
              <a:t>gliserol</a:t>
            </a:r>
            <a:r>
              <a:rPr lang="tr-TR" sz="2000" dirty="0" smtClean="0"/>
              <a:t>)</a:t>
            </a:r>
          </a:p>
          <a:p>
            <a:pPr>
              <a:lnSpc>
                <a:spcPct val="120000"/>
              </a:lnSpc>
              <a:buFont typeface="Wingdings" charset="2"/>
              <a:buChar char="²"/>
            </a:pPr>
            <a:r>
              <a:rPr lang="tr-TR" sz="2000" dirty="0"/>
              <a:t>T</a:t>
            </a:r>
            <a:r>
              <a:rPr lang="tr-TR" sz="2000" dirty="0" smtClean="0"/>
              <a:t>atlandırıcı ajanlar (</a:t>
            </a:r>
            <a:r>
              <a:rPr lang="tr-TR" sz="2000" dirty="0" err="1" smtClean="0"/>
              <a:t>sorbitol</a:t>
            </a:r>
            <a:r>
              <a:rPr lang="tr-TR" sz="2000" dirty="0" smtClean="0"/>
              <a:t>, </a:t>
            </a:r>
            <a:r>
              <a:rPr lang="tr-TR" sz="2000" dirty="0" err="1" smtClean="0"/>
              <a:t>sakkarin</a:t>
            </a:r>
            <a:r>
              <a:rPr lang="tr-TR" sz="2000" dirty="0" smtClean="0"/>
              <a:t>, mentol)</a:t>
            </a:r>
          </a:p>
          <a:p>
            <a:pPr>
              <a:lnSpc>
                <a:spcPct val="120000"/>
              </a:lnSpc>
              <a:buFont typeface="Wingdings" charset="2"/>
              <a:buChar char="²"/>
            </a:pPr>
            <a:r>
              <a:rPr lang="tr-TR" sz="2000" dirty="0"/>
              <a:t>T</a:t>
            </a:r>
            <a:r>
              <a:rPr lang="tr-TR" sz="2000" dirty="0" smtClean="0"/>
              <a:t>edavi edici ajanlar (florit, </a:t>
            </a:r>
            <a:r>
              <a:rPr lang="tr-TR" sz="2000" dirty="0" err="1" smtClean="0"/>
              <a:t>pirofosfotaz</a:t>
            </a:r>
            <a:r>
              <a:rPr lang="tr-TR" sz="2000" dirty="0" smtClean="0"/>
              <a:t>)</a:t>
            </a:r>
          </a:p>
          <a:p>
            <a:pPr>
              <a:lnSpc>
                <a:spcPct val="120000"/>
              </a:lnSpc>
              <a:buFont typeface="Wingdings" charset="2"/>
              <a:buChar char="²"/>
            </a:pPr>
            <a:r>
              <a:rPr lang="tr-TR" sz="2000" dirty="0" smtClean="0"/>
              <a:t>Renklendiriciler</a:t>
            </a:r>
          </a:p>
          <a:p>
            <a:pPr>
              <a:lnSpc>
                <a:spcPct val="120000"/>
              </a:lnSpc>
              <a:buFont typeface="Wingdings" charset="2"/>
              <a:buChar char="²"/>
            </a:pPr>
            <a:r>
              <a:rPr lang="tr-TR" sz="2000" dirty="0" smtClean="0"/>
              <a:t>Koruyucular (alkol, </a:t>
            </a:r>
            <a:r>
              <a:rPr lang="tr-TR" sz="2000" dirty="0" err="1" smtClean="0"/>
              <a:t>benzoat</a:t>
            </a:r>
            <a:r>
              <a:rPr lang="tr-TR" sz="2000" dirty="0" smtClean="0"/>
              <a:t>, formaldehit)</a:t>
            </a:r>
          </a:p>
          <a:p>
            <a:pPr>
              <a:lnSpc>
                <a:spcPct val="120000"/>
              </a:lnSpc>
              <a:buFont typeface="Wingdings" charset="2"/>
              <a:buChar char="²"/>
            </a:pPr>
            <a:r>
              <a:rPr lang="en-US" sz="2000" dirty="0" smtClean="0"/>
              <a:t>B</a:t>
            </a:r>
            <a:r>
              <a:rPr lang="tr-TR" sz="2000" dirty="0" smtClean="0"/>
              <a:t>ağlayıcılar (</a:t>
            </a:r>
            <a:r>
              <a:rPr lang="tr-TR" sz="2000" dirty="0" err="1" smtClean="0"/>
              <a:t>karboksimetil</a:t>
            </a:r>
            <a:r>
              <a:rPr lang="tr-TR" sz="2000" dirty="0" smtClean="0"/>
              <a:t> selüloz)</a:t>
            </a:r>
            <a:endParaRPr lang="tr-TR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259854"/>
            <a:ext cx="4392290" cy="789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3200" dirty="0" smtClean="0">
                <a:solidFill>
                  <a:srgbClr val="FF0000"/>
                </a:solidFill>
              </a:rPr>
              <a:t>Diş Macunları </a:t>
            </a:r>
            <a:endParaRPr lang="tr-TR" sz="32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67742" y="1052736"/>
            <a:ext cx="604837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74848" y="1196752"/>
            <a:ext cx="8301608" cy="504056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tr-TR" sz="2400" dirty="0" err="1" smtClean="0"/>
              <a:t>Abraziv</a:t>
            </a:r>
            <a:r>
              <a:rPr lang="tr-TR" sz="2400" dirty="0" smtClean="0"/>
              <a:t> olarak kullanılan çözünmez, </a:t>
            </a:r>
            <a:r>
              <a:rPr lang="en-US" sz="2400" dirty="0" err="1" smtClean="0"/>
              <a:t>inorgani</a:t>
            </a:r>
            <a:r>
              <a:rPr lang="tr-TR" sz="2400" dirty="0" smtClean="0"/>
              <a:t>k tuzlar diş macununun </a:t>
            </a:r>
            <a:r>
              <a:rPr lang="tr-TR" sz="2400" dirty="0" err="1" smtClean="0"/>
              <a:t>abraziv</a:t>
            </a:r>
            <a:r>
              <a:rPr lang="tr-TR" sz="2400" dirty="0" smtClean="0"/>
              <a:t> etkisini arttırır (yaklaşık 40 kat) ve macunların</a:t>
            </a:r>
            <a:r>
              <a:rPr lang="en-US" sz="2400" dirty="0" smtClean="0"/>
              <a:t> %20-40’</a:t>
            </a:r>
            <a:r>
              <a:rPr lang="tr-TR" sz="2400" dirty="0" err="1" smtClean="0"/>
              <a:t>ını</a:t>
            </a:r>
            <a:r>
              <a:rPr lang="tr-TR" sz="2400" dirty="0" smtClean="0"/>
              <a:t> oluşturur</a:t>
            </a:r>
            <a:r>
              <a:rPr lang="en-US" sz="2400" dirty="0" smtClean="0"/>
              <a:t> </a:t>
            </a:r>
            <a:endParaRPr lang="tr-TR" sz="2400" dirty="0" smtClean="0"/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tr-TR" sz="2400" dirty="0" err="1" smtClean="0"/>
              <a:t>Abraziv</a:t>
            </a:r>
            <a:r>
              <a:rPr lang="tr-TR" sz="2400" dirty="0" smtClean="0"/>
              <a:t> </a:t>
            </a:r>
            <a:r>
              <a:rPr lang="tr-TR" sz="2400" dirty="0" smtClean="0"/>
              <a:t>içerikler mineyi hafifçe etkiler ancak açığa çıkmış kök yüzeyleri için daha büyük sorun oluşturur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en-US" sz="2400" dirty="0" smtClean="0"/>
              <a:t>Dentin </a:t>
            </a:r>
            <a:r>
              <a:rPr lang="tr-TR" sz="2400" dirty="0" smtClean="0"/>
              <a:t>mineden </a:t>
            </a:r>
            <a:r>
              <a:rPr lang="en-US" sz="2400" dirty="0" smtClean="0"/>
              <a:t>25 </a:t>
            </a:r>
            <a:r>
              <a:rPr lang="tr-TR" sz="2400" dirty="0" smtClean="0"/>
              <a:t> kat daha hızlı, </a:t>
            </a:r>
            <a:r>
              <a:rPr lang="tr-TR" sz="2400" dirty="0" err="1" smtClean="0"/>
              <a:t>sement</a:t>
            </a:r>
            <a:r>
              <a:rPr lang="tr-TR" sz="2400" dirty="0" smtClean="0"/>
              <a:t> mineden 35 kat daha hızlı </a:t>
            </a:r>
            <a:r>
              <a:rPr lang="tr-TR" sz="2400" dirty="0" err="1" smtClean="0"/>
              <a:t>abraze</a:t>
            </a:r>
            <a:r>
              <a:rPr lang="tr-TR" sz="2400" dirty="0" smtClean="0"/>
              <a:t> olur</a:t>
            </a:r>
          </a:p>
          <a:p>
            <a:pPr>
              <a:lnSpc>
                <a:spcPct val="150000"/>
              </a:lnSpc>
              <a:buFont typeface="Wingdings" charset="2"/>
              <a:buChar char="ü"/>
            </a:pPr>
            <a:r>
              <a:rPr lang="tr-TR" sz="2400" dirty="0" smtClean="0"/>
              <a:t>Bu durum  kökte </a:t>
            </a:r>
            <a:r>
              <a:rPr lang="tr-TR" sz="2400" dirty="0" err="1" smtClean="0"/>
              <a:t>defektlere</a:t>
            </a:r>
            <a:r>
              <a:rPr lang="tr-TR" sz="2400" dirty="0" smtClean="0"/>
              <a:t> ve hassasiyete neden olur.</a:t>
            </a:r>
            <a:endParaRPr lang="tr-TR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259854"/>
            <a:ext cx="4392290" cy="789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3200" dirty="0" smtClean="0">
                <a:solidFill>
                  <a:srgbClr val="FF0000"/>
                </a:solidFill>
              </a:rPr>
              <a:t>Diş Macunları </a:t>
            </a:r>
            <a:endParaRPr lang="tr-TR" sz="32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67742" y="1052736"/>
            <a:ext cx="604837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052736"/>
            <a:ext cx="7992888" cy="5328592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dirty="0" smtClean="0"/>
              <a:t>D</a:t>
            </a:r>
            <a:r>
              <a:rPr lang="tr-TR" sz="2000" dirty="0" smtClean="0"/>
              <a:t>iş macunu diş yüzeylerine çeşitli ajanların uygulanması için iyi bir araçtır.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000" dirty="0" smtClean="0"/>
              <a:t>Bu amaçla macunların içine kimyasal olarak: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en-US" sz="1900" dirty="0" smtClean="0"/>
              <a:t>F</a:t>
            </a:r>
            <a:r>
              <a:rPr lang="tr-TR" sz="1900" dirty="0" err="1" smtClean="0"/>
              <a:t>loridler</a:t>
            </a:r>
            <a:r>
              <a:rPr lang="tr-TR" sz="1900" dirty="0" smtClean="0"/>
              <a:t> (çürük önleyici) (çürük azaltıcı etkiye ulaşması için; 1000-1100ppm)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en-US" sz="1900" dirty="0" smtClean="0"/>
              <a:t>A</a:t>
            </a:r>
            <a:r>
              <a:rPr lang="tr-TR" sz="1900" dirty="0" err="1" smtClean="0"/>
              <a:t>ntiseptikler</a:t>
            </a:r>
            <a:endParaRPr lang="tr-TR" sz="1900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en-US" sz="1900" dirty="0" smtClean="0"/>
              <a:t>A</a:t>
            </a:r>
            <a:r>
              <a:rPr lang="tr-TR" sz="1900" dirty="0" err="1" smtClean="0"/>
              <a:t>ntiplak</a:t>
            </a:r>
            <a:r>
              <a:rPr lang="tr-TR" sz="1900" dirty="0" smtClean="0"/>
              <a:t> ajanlar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en-US" sz="1900" dirty="0" smtClean="0"/>
              <a:t>E</a:t>
            </a:r>
            <a:r>
              <a:rPr lang="tr-TR" sz="1900" dirty="0" err="1" smtClean="0"/>
              <a:t>nzimler</a:t>
            </a:r>
            <a:endParaRPr lang="tr-TR" sz="1900" dirty="0"/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tr-TR" sz="1900" dirty="0" smtClean="0"/>
              <a:t>Hassasiyet gidericiler (Potasyum, </a:t>
            </a:r>
            <a:r>
              <a:rPr lang="tr-TR" sz="1900" dirty="0" err="1" smtClean="0"/>
              <a:t>Arginin</a:t>
            </a:r>
            <a:r>
              <a:rPr lang="tr-TR" sz="1900" dirty="0" smtClean="0"/>
              <a:t>)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r>
              <a:rPr lang="en-US" sz="1900" dirty="0" smtClean="0"/>
              <a:t>A</a:t>
            </a:r>
            <a:r>
              <a:rPr lang="tr-TR" sz="1900" dirty="0" err="1" smtClean="0"/>
              <a:t>ntitartarlar</a:t>
            </a:r>
            <a:r>
              <a:rPr lang="tr-TR" sz="1900" dirty="0" smtClean="0"/>
              <a:t> (</a:t>
            </a:r>
            <a:r>
              <a:rPr lang="tr-TR" sz="1900" dirty="0" err="1" smtClean="0"/>
              <a:t>Pirofosfat</a:t>
            </a:r>
            <a:r>
              <a:rPr lang="tr-TR" sz="1900" dirty="0" smtClean="0"/>
              <a:t>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000" dirty="0" smtClean="0"/>
              <a:t>Sadece yeni oluşan </a:t>
            </a:r>
            <a:r>
              <a:rPr lang="tr-TR" sz="2000" dirty="0" err="1" smtClean="0"/>
              <a:t>supragingival</a:t>
            </a:r>
            <a:r>
              <a:rPr lang="tr-TR" sz="2000" dirty="0" smtClean="0"/>
              <a:t> diş taşını önleyebilir, eski </a:t>
            </a:r>
            <a:r>
              <a:rPr lang="tr-TR" sz="2000" dirty="0" err="1" smtClean="0"/>
              <a:t>supragingival</a:t>
            </a:r>
            <a:r>
              <a:rPr lang="tr-TR" sz="2000" dirty="0" smtClean="0"/>
              <a:t> ve </a:t>
            </a:r>
            <a:r>
              <a:rPr lang="tr-TR" sz="2000" dirty="0" err="1" smtClean="0"/>
              <a:t>subgingival</a:t>
            </a:r>
            <a:r>
              <a:rPr lang="tr-TR" sz="2000" dirty="0" smtClean="0"/>
              <a:t> diş taşını önleyemez. Yeni oluşan diş taşını %30 azaltır!!!!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000" dirty="0" smtClean="0"/>
              <a:t>Kristal </a:t>
            </a:r>
            <a:r>
              <a:rPr lang="tr-TR" sz="2000" dirty="0" smtClean="0"/>
              <a:t>formasyonunu engelliyor!!!!!</a:t>
            </a:r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endParaRPr lang="tr-TR" sz="2000" dirty="0" smtClean="0"/>
          </a:p>
          <a:p>
            <a:pPr marL="457200" indent="-457200">
              <a:lnSpc>
                <a:spcPct val="150000"/>
              </a:lnSpc>
              <a:buFont typeface="+mj-lt"/>
              <a:buAutoNum type="arabicParenR"/>
            </a:pPr>
            <a:endParaRPr lang="tr-TR" sz="2000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259854"/>
            <a:ext cx="6840760" cy="789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3200" dirty="0" smtClean="0">
                <a:solidFill>
                  <a:srgbClr val="FF0000"/>
                </a:solidFill>
              </a:rPr>
              <a:t>Diş Macunları </a:t>
            </a:r>
            <a:endParaRPr lang="tr-TR" sz="32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67742" y="1052736"/>
            <a:ext cx="6768554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ight Brace 1"/>
          <p:cNvSpPr/>
          <p:nvPr/>
        </p:nvSpPr>
        <p:spPr>
          <a:xfrm>
            <a:off x="2555776" y="2636912"/>
            <a:ext cx="216024" cy="720080"/>
          </a:xfrm>
          <a:prstGeom prst="rightBrac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43808" y="2780928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Sodyum</a:t>
            </a:r>
            <a:r>
              <a:rPr lang="en-US" dirty="0" smtClean="0"/>
              <a:t> </a:t>
            </a:r>
            <a:r>
              <a:rPr lang="en-US" dirty="0" err="1" smtClean="0"/>
              <a:t>Lauril</a:t>
            </a:r>
            <a:r>
              <a:rPr lang="en-US" dirty="0" smtClean="0"/>
              <a:t> </a:t>
            </a:r>
            <a:r>
              <a:rPr lang="en-US" dirty="0" err="1" smtClean="0"/>
              <a:t>Sülfat</a:t>
            </a:r>
            <a:r>
              <a:rPr lang="en-US" dirty="0" smtClean="0"/>
              <a:t>, </a:t>
            </a:r>
            <a:r>
              <a:rPr lang="en-US" dirty="0" err="1" smtClean="0"/>
              <a:t>Triklosan</a:t>
            </a:r>
            <a:r>
              <a:rPr lang="en-US" dirty="0" smtClean="0"/>
              <a:t>, Metal </a:t>
            </a:r>
            <a:r>
              <a:rPr lang="en-US" dirty="0" err="1"/>
              <a:t>İ</a:t>
            </a:r>
            <a:r>
              <a:rPr lang="en-US" dirty="0" err="1" smtClean="0"/>
              <a:t>yonları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1920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3124943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charset="2"/>
              <a:buChar char="ü"/>
            </a:pPr>
            <a:r>
              <a:rPr lang="tr-TR" sz="2400" dirty="0" smtClean="0"/>
              <a:t>Diş fırçalama metotlarına bakmaksızın, hiç bir fırça tipi </a:t>
            </a:r>
            <a:r>
              <a:rPr lang="en-US" sz="2400" dirty="0" smtClean="0"/>
              <a:t>interdental </a:t>
            </a:r>
            <a:r>
              <a:rPr lang="en-US" sz="2400" dirty="0" err="1" smtClean="0"/>
              <a:t>pla</a:t>
            </a:r>
            <a:r>
              <a:rPr lang="tr-TR" sz="2400" dirty="0" err="1" smtClean="0"/>
              <a:t>ğı</a:t>
            </a:r>
            <a:r>
              <a:rPr lang="tr-TR" sz="2400" dirty="0" smtClean="0"/>
              <a:t> (</a:t>
            </a:r>
            <a:r>
              <a:rPr lang="en-US" sz="2400" dirty="0" smtClean="0"/>
              <a:t>biofilm</a:t>
            </a:r>
            <a:r>
              <a:rPr lang="tr-TR" sz="2400" dirty="0" smtClean="0"/>
              <a:t>i) uzaklaştıramaz</a:t>
            </a:r>
            <a:r>
              <a:rPr lang="en-US" sz="2400" dirty="0" smtClean="0"/>
              <a:t>. </a:t>
            </a:r>
            <a:endParaRPr lang="tr-TR" sz="2400" dirty="0"/>
          </a:p>
          <a:p>
            <a:pPr>
              <a:lnSpc>
                <a:spcPct val="200000"/>
              </a:lnSpc>
              <a:buFont typeface="Wingdings" charset="2"/>
              <a:buChar char="ü"/>
            </a:pPr>
            <a:r>
              <a:rPr lang="tr-TR" sz="2400" dirty="0" smtClean="0"/>
              <a:t>Ancak pek çok </a:t>
            </a:r>
            <a:r>
              <a:rPr lang="tr-TR" sz="2400" dirty="0" err="1" smtClean="0"/>
              <a:t>dental</a:t>
            </a:r>
            <a:r>
              <a:rPr lang="tr-TR" sz="2400" dirty="0" smtClean="0"/>
              <a:t> ve </a:t>
            </a:r>
            <a:r>
              <a:rPr lang="tr-TR" sz="2400" dirty="0" err="1" smtClean="0"/>
              <a:t>periodontal</a:t>
            </a:r>
            <a:r>
              <a:rPr lang="tr-TR" sz="2400" dirty="0" smtClean="0"/>
              <a:t> sorun </a:t>
            </a:r>
            <a:r>
              <a:rPr lang="tr-TR" sz="2400" dirty="0" err="1" smtClean="0"/>
              <a:t>interdental</a:t>
            </a:r>
            <a:r>
              <a:rPr lang="tr-TR" sz="2400" dirty="0" smtClean="0"/>
              <a:t> bölgeden başlar.</a:t>
            </a:r>
            <a:endParaRPr lang="tr-TR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259854"/>
            <a:ext cx="6696744" cy="789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3200" dirty="0" smtClean="0">
                <a:solidFill>
                  <a:srgbClr val="FF0000"/>
                </a:solidFill>
              </a:rPr>
              <a:t>Interdental (Ara yüz) Temizlik Araçları </a:t>
            </a:r>
            <a:endParaRPr lang="tr-TR" sz="32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67742" y="1052736"/>
            <a:ext cx="6696546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67544" y="1124744"/>
            <a:ext cx="8229600" cy="5256584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  <a:buFont typeface="Wingdings" charset="2"/>
              <a:buChar char="ü"/>
            </a:pPr>
            <a:r>
              <a:rPr lang="tr-TR" sz="2000" dirty="0" smtClean="0"/>
              <a:t> </a:t>
            </a:r>
            <a:r>
              <a:rPr lang="tr-TR" sz="2000" dirty="0" err="1" smtClean="0"/>
              <a:t>Dental</a:t>
            </a:r>
            <a:r>
              <a:rPr lang="tr-TR" sz="2000" dirty="0" smtClean="0"/>
              <a:t> </a:t>
            </a:r>
            <a:r>
              <a:rPr lang="tr-TR" sz="2000" dirty="0" err="1" smtClean="0"/>
              <a:t>flosslar</a:t>
            </a:r>
            <a:r>
              <a:rPr lang="tr-TR" sz="2000" dirty="0" smtClean="0"/>
              <a:t> ara yüz temizliği için en çok tavsiye edilen ürünlerdir</a:t>
            </a:r>
          </a:p>
          <a:p>
            <a:pPr>
              <a:lnSpc>
                <a:spcPct val="200000"/>
              </a:lnSpc>
              <a:buFont typeface="Wingdings" charset="2"/>
              <a:buChar char="ü"/>
            </a:pPr>
            <a:r>
              <a:rPr lang="tr-TR" sz="2000" dirty="0" smtClean="0"/>
              <a:t>Naylon veya plastik </a:t>
            </a:r>
            <a:r>
              <a:rPr lang="tr-TR" sz="2000" dirty="0" err="1" smtClean="0"/>
              <a:t>filamentlerden</a:t>
            </a:r>
            <a:r>
              <a:rPr lang="tr-TR" sz="2000" dirty="0" smtClean="0"/>
              <a:t> imal edilir.</a:t>
            </a:r>
          </a:p>
          <a:p>
            <a:pPr>
              <a:lnSpc>
                <a:spcPct val="200000"/>
              </a:lnSpc>
              <a:buFont typeface="Wingdings" charset="2"/>
              <a:buChar char="ü"/>
            </a:pPr>
            <a:r>
              <a:rPr lang="tr-TR" sz="2000" dirty="0" smtClean="0"/>
              <a:t>Mumlu, mumsuz, ince, kalın ve tatlandırıcılı olanları mevcuttur. </a:t>
            </a:r>
          </a:p>
          <a:p>
            <a:pPr>
              <a:lnSpc>
                <a:spcPct val="200000"/>
              </a:lnSpc>
              <a:buFont typeface="Wingdings" charset="2"/>
              <a:buChar char="ü"/>
            </a:pPr>
            <a:r>
              <a:rPr lang="tr-TR" sz="1600" dirty="0" smtClean="0"/>
              <a:t>Bazıları </a:t>
            </a:r>
            <a:r>
              <a:rPr lang="tr-TR" sz="1600" dirty="0" err="1" smtClean="0"/>
              <a:t>monoflament</a:t>
            </a:r>
            <a:r>
              <a:rPr lang="tr-TR" sz="1600" dirty="0" smtClean="0"/>
              <a:t> diş ipini tercih eder, yapışmayan bir materyalden üretilmiştir, kaygandır ve yıpranmaz</a:t>
            </a:r>
          </a:p>
          <a:p>
            <a:pPr>
              <a:lnSpc>
                <a:spcPct val="200000"/>
              </a:lnSpc>
              <a:buFont typeface="Wingdings" charset="2"/>
              <a:buChar char="ü"/>
            </a:pPr>
            <a:r>
              <a:rPr lang="tr-TR" sz="1600" dirty="0" smtClean="0"/>
              <a:t>Bazıları mumlu diş iplerini </a:t>
            </a:r>
            <a:r>
              <a:rPr lang="tr-TR" sz="1600" dirty="0" err="1" smtClean="0"/>
              <a:t>interproksimal</a:t>
            </a:r>
            <a:r>
              <a:rPr lang="tr-TR" sz="1600" dirty="0" smtClean="0"/>
              <a:t> alanlarda </a:t>
            </a:r>
            <a:r>
              <a:rPr lang="tr-TR" sz="1600" dirty="0" err="1" smtClean="0"/>
              <a:t>mumulu</a:t>
            </a:r>
            <a:r>
              <a:rPr lang="tr-TR" sz="1600" dirty="0" smtClean="0"/>
              <a:t> bir yüzey bıraktığı ve plak </a:t>
            </a:r>
            <a:r>
              <a:rPr lang="tr-TR" sz="1600" dirty="0" err="1" smtClean="0"/>
              <a:t>akümülasyonuna</a:t>
            </a:r>
            <a:r>
              <a:rPr lang="tr-TR" sz="1600" dirty="0" smtClean="0"/>
              <a:t> ve </a:t>
            </a:r>
            <a:r>
              <a:rPr lang="tr-TR" sz="1600" dirty="0" err="1" smtClean="0"/>
              <a:t>gingivitise</a:t>
            </a:r>
            <a:r>
              <a:rPr lang="tr-TR" sz="1600" dirty="0" smtClean="0"/>
              <a:t> katkıda bulunduğu için kullanmıyor.</a:t>
            </a:r>
          </a:p>
          <a:p>
            <a:pPr>
              <a:lnSpc>
                <a:spcPct val="200000"/>
              </a:lnSpc>
              <a:buFont typeface="Wingdings" charset="2"/>
              <a:buChar char="ü"/>
            </a:pPr>
            <a:r>
              <a:rPr lang="tr-TR" sz="2000" dirty="0" smtClean="0"/>
              <a:t>Ancak yapılan çalışmalar diş ipleri arasında her hangi bir fark bulamamıştır.</a:t>
            </a:r>
            <a:endParaRPr lang="tr-TR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259854"/>
            <a:ext cx="6696744" cy="789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3200" dirty="0" smtClean="0">
                <a:solidFill>
                  <a:srgbClr val="FF0000"/>
                </a:solidFill>
              </a:rPr>
              <a:t>Diş İpi (</a:t>
            </a:r>
            <a:r>
              <a:rPr lang="tr-TR" sz="3200" dirty="0" err="1" smtClean="0">
                <a:solidFill>
                  <a:srgbClr val="FF0000"/>
                </a:solidFill>
              </a:rPr>
              <a:t>Dental</a:t>
            </a:r>
            <a:r>
              <a:rPr lang="tr-TR" sz="3200" dirty="0" smtClean="0">
                <a:solidFill>
                  <a:srgbClr val="FF0000"/>
                </a:solidFill>
              </a:rPr>
              <a:t> </a:t>
            </a:r>
            <a:r>
              <a:rPr lang="tr-TR" sz="3200" dirty="0" err="1" smtClean="0">
                <a:solidFill>
                  <a:srgbClr val="FF0000"/>
                </a:solidFill>
              </a:rPr>
              <a:t>Floss</a:t>
            </a:r>
            <a:r>
              <a:rPr lang="tr-TR" sz="3200" dirty="0" smtClean="0">
                <a:solidFill>
                  <a:srgbClr val="FF0000"/>
                </a:solidFill>
              </a:rPr>
              <a:t>) </a:t>
            </a:r>
            <a:endParaRPr lang="tr-TR" sz="3200" dirty="0">
              <a:solidFill>
                <a:srgbClr val="FF000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467742" y="1052736"/>
            <a:ext cx="6696546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188640"/>
            <a:ext cx="6696744" cy="789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3200" dirty="0" smtClean="0">
                <a:solidFill>
                  <a:srgbClr val="FF0000"/>
                </a:solidFill>
              </a:rPr>
              <a:t>Diş İpi (</a:t>
            </a:r>
            <a:r>
              <a:rPr lang="tr-TR" sz="3200" dirty="0" err="1" smtClean="0">
                <a:solidFill>
                  <a:srgbClr val="FF0000"/>
                </a:solidFill>
              </a:rPr>
              <a:t>Dental</a:t>
            </a:r>
            <a:r>
              <a:rPr lang="tr-TR" sz="3200" dirty="0" smtClean="0">
                <a:solidFill>
                  <a:srgbClr val="FF0000"/>
                </a:solidFill>
              </a:rPr>
              <a:t> </a:t>
            </a:r>
            <a:r>
              <a:rPr lang="tr-TR" sz="3200" dirty="0" err="1" smtClean="0">
                <a:solidFill>
                  <a:srgbClr val="FF0000"/>
                </a:solidFill>
              </a:rPr>
              <a:t>Floss</a:t>
            </a:r>
            <a:r>
              <a:rPr lang="tr-TR" sz="3200" dirty="0" smtClean="0">
                <a:solidFill>
                  <a:srgbClr val="FF0000"/>
                </a:solidFill>
              </a:rPr>
              <a:t>) </a:t>
            </a:r>
            <a:endParaRPr lang="tr-TR" sz="32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67742" y="981522"/>
            <a:ext cx="6696546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 t="8801" b="8801"/>
          <a:stretch>
            <a:fillRect/>
          </a:stretch>
        </p:blipFill>
        <p:spPr bwMode="auto">
          <a:xfrm>
            <a:off x="467544" y="1268760"/>
            <a:ext cx="393006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8796" b="8796"/>
          <a:stretch>
            <a:fillRect/>
          </a:stretch>
        </p:blipFill>
        <p:spPr bwMode="auto">
          <a:xfrm>
            <a:off x="4499992" y="1268760"/>
            <a:ext cx="4320781" cy="23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539552" y="3861048"/>
            <a:ext cx="7488832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charset="2"/>
              <a:buChar char="u"/>
            </a:pPr>
            <a:r>
              <a:rPr lang="tr-TR" sz="2400" dirty="0" smtClean="0"/>
              <a:t> Kontakların sıkılığı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charset="2"/>
              <a:buChar char="u"/>
            </a:pPr>
            <a:r>
              <a:rPr lang="tr-TR" sz="2400" dirty="0" smtClean="0"/>
              <a:t> </a:t>
            </a:r>
            <a:r>
              <a:rPr lang="tr-TR" sz="2400" dirty="0" err="1" smtClean="0"/>
              <a:t>Proksimal</a:t>
            </a:r>
            <a:r>
              <a:rPr lang="tr-TR" sz="2400" dirty="0" smtClean="0"/>
              <a:t> yüzeylerin pürüzlülüğü</a:t>
            </a:r>
          </a:p>
          <a:p>
            <a:pPr marL="285750" indent="-285750">
              <a:lnSpc>
                <a:spcPct val="150000"/>
              </a:lnSpc>
              <a:buClr>
                <a:srgbClr val="FF0000"/>
              </a:buClr>
              <a:buFont typeface="Wingdings" charset="2"/>
              <a:buChar char="u"/>
            </a:pPr>
            <a:r>
              <a:rPr lang="tr-TR" sz="2400" dirty="0" smtClean="0"/>
              <a:t> Hastanın el yeteneğine göre ip seçimini belirle!!!!!</a:t>
            </a:r>
            <a:endParaRPr lang="tr-TR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83568" y="5949280"/>
            <a:ext cx="7776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err="1" smtClean="0"/>
              <a:t>Floss</a:t>
            </a:r>
            <a:r>
              <a:rPr lang="tr-TR" dirty="0" smtClean="0"/>
              <a:t> </a:t>
            </a:r>
            <a:r>
              <a:rPr lang="tr-TR" dirty="0" err="1" smtClean="0"/>
              <a:t>holder</a:t>
            </a:r>
            <a:r>
              <a:rPr lang="tr-TR" dirty="0" smtClean="0"/>
              <a:t> yada elektrikli </a:t>
            </a:r>
            <a:r>
              <a:rPr lang="tr-TR" dirty="0" err="1" smtClean="0"/>
              <a:t>floss</a:t>
            </a:r>
            <a:r>
              <a:rPr lang="tr-TR" dirty="0" smtClean="0"/>
              <a:t> aletleri ile elle diş ipi yapmak arasında fark yok! </a:t>
            </a:r>
            <a:endParaRPr lang="tr-T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smtClean="0"/>
              <a:t> </a:t>
            </a:r>
            <a:br>
              <a:rPr lang="tr-TR" dirty="0" smtClean="0"/>
            </a:br>
            <a:endParaRPr lang="tr-TR" dirty="0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28596" y="980728"/>
            <a:ext cx="8391876" cy="5328592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  <a:buFont typeface="Wingdings" charset="2"/>
              <a:buChar char="ü"/>
            </a:pPr>
            <a:r>
              <a:rPr lang="tr-TR" sz="2400" dirty="0" err="1" smtClean="0"/>
              <a:t>Maksiller</a:t>
            </a:r>
            <a:r>
              <a:rPr lang="tr-TR" sz="2400" dirty="0" smtClean="0"/>
              <a:t> 1. </a:t>
            </a:r>
            <a:r>
              <a:rPr lang="tr-TR" sz="2400" dirty="0" err="1" smtClean="0"/>
              <a:t>premolar</a:t>
            </a:r>
            <a:r>
              <a:rPr lang="tr-TR" sz="2400" dirty="0" smtClean="0"/>
              <a:t> dişlerin </a:t>
            </a:r>
            <a:r>
              <a:rPr lang="tr-TR" sz="2400" dirty="0" err="1" smtClean="0"/>
              <a:t>meziyal</a:t>
            </a:r>
            <a:r>
              <a:rPr lang="tr-TR" sz="2400" dirty="0" smtClean="0"/>
              <a:t> yüzeyleri gibi konkav kök yüzeyleri ve </a:t>
            </a:r>
            <a:r>
              <a:rPr lang="tr-TR" sz="2400" dirty="0" err="1" smtClean="0"/>
              <a:t>furkasyon</a:t>
            </a:r>
            <a:r>
              <a:rPr lang="tr-TR" sz="2400" dirty="0" smtClean="0"/>
              <a:t> bölgeleri belirgin </a:t>
            </a:r>
            <a:r>
              <a:rPr lang="tr-TR" sz="2400" dirty="0" err="1" smtClean="0"/>
              <a:t>ataçman</a:t>
            </a:r>
            <a:r>
              <a:rPr lang="tr-TR" sz="2400" dirty="0" smtClean="0"/>
              <a:t> kaybına ve çekilmeye uygun bölgelerdir. </a:t>
            </a:r>
          </a:p>
          <a:p>
            <a:pPr>
              <a:lnSpc>
                <a:spcPct val="160000"/>
              </a:lnSpc>
              <a:buFont typeface="Wingdings" charset="2"/>
              <a:buChar char="ü"/>
            </a:pPr>
            <a:r>
              <a:rPr lang="tr-TR" sz="2400" dirty="0" smtClean="0"/>
              <a:t>Bu bölgeler diş ipi ile yeterli temizlenemez</a:t>
            </a:r>
            <a:r>
              <a:rPr lang="en-US" sz="2400" dirty="0" smtClean="0"/>
              <a:t>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tr-TR" sz="2400" dirty="0" smtClean="0"/>
              <a:t>Çok </a:t>
            </a:r>
            <a:r>
              <a:rPr lang="tr-TR" sz="2400" dirty="0"/>
              <a:t>çeşitli </a:t>
            </a:r>
            <a:r>
              <a:rPr lang="tr-TR" sz="2400" dirty="0" smtClean="0"/>
              <a:t>ara yüz temizlik </a:t>
            </a:r>
            <a:r>
              <a:rPr lang="tr-TR" sz="2400" dirty="0"/>
              <a:t>aracı  </a:t>
            </a:r>
            <a:r>
              <a:rPr lang="tr-TR" sz="2400" dirty="0" smtClean="0"/>
              <a:t>mevcuttur</a:t>
            </a:r>
            <a:r>
              <a:rPr lang="en-US" sz="2400" dirty="0" smtClean="0"/>
              <a:t>.</a:t>
            </a:r>
            <a:r>
              <a:rPr lang="tr-TR" sz="2400" dirty="0" smtClean="0"/>
              <a:t> En </a:t>
            </a:r>
            <a:r>
              <a:rPr lang="tr-TR" sz="2400" dirty="0"/>
              <a:t>çok </a:t>
            </a:r>
            <a:r>
              <a:rPr lang="tr-TR" sz="2400" dirty="0" smtClean="0"/>
              <a:t>kullanılanlar:</a:t>
            </a:r>
          </a:p>
          <a:p>
            <a:pPr marL="457200" indent="-457200">
              <a:lnSpc>
                <a:spcPct val="160000"/>
              </a:lnSpc>
              <a:buFont typeface="+mj-lt"/>
              <a:buAutoNum type="arabicParenR"/>
            </a:pPr>
            <a:r>
              <a:rPr lang="tr-TR" sz="2400" dirty="0"/>
              <a:t>K</a:t>
            </a:r>
            <a:r>
              <a:rPr lang="tr-TR" sz="2400" dirty="0" smtClean="0"/>
              <a:t>onik </a:t>
            </a:r>
            <a:r>
              <a:rPr lang="tr-TR" sz="2400" dirty="0"/>
              <a:t>veya silindirik </a:t>
            </a:r>
            <a:r>
              <a:rPr lang="tr-TR" sz="2400" dirty="0" smtClean="0"/>
              <a:t>fırçalar</a:t>
            </a:r>
          </a:p>
          <a:p>
            <a:pPr marL="457200" indent="-457200">
              <a:lnSpc>
                <a:spcPct val="160000"/>
              </a:lnSpc>
              <a:buFont typeface="+mj-lt"/>
              <a:buAutoNum type="arabicParenR"/>
            </a:pPr>
            <a:r>
              <a:rPr lang="tr-TR" sz="2400" dirty="0" smtClean="0"/>
              <a:t>Tahta kürdanlar (yuvarlak </a:t>
            </a:r>
            <a:r>
              <a:rPr lang="tr-TR" sz="2400" dirty="0"/>
              <a:t>veya üçgen </a:t>
            </a:r>
            <a:r>
              <a:rPr lang="tr-TR" sz="2400" dirty="0" smtClean="0"/>
              <a:t>kesitli)</a:t>
            </a:r>
          </a:p>
          <a:p>
            <a:pPr marL="457200" indent="-457200">
              <a:lnSpc>
                <a:spcPct val="160000"/>
              </a:lnSpc>
              <a:buFont typeface="+mj-lt"/>
              <a:buAutoNum type="arabicParenR"/>
            </a:pPr>
            <a:r>
              <a:rPr lang="en-US" sz="2400" dirty="0" smtClean="0"/>
              <a:t>T</a:t>
            </a:r>
            <a:r>
              <a:rPr lang="tr-TR" sz="2400" dirty="0" smtClean="0"/>
              <a:t>ek </a:t>
            </a:r>
            <a:r>
              <a:rPr lang="tr-TR" sz="2400" dirty="0" err="1" smtClean="0"/>
              <a:t>demetli</a:t>
            </a:r>
            <a:r>
              <a:rPr lang="tr-TR" sz="2400" dirty="0" smtClean="0"/>
              <a:t> fırça</a:t>
            </a:r>
            <a:endParaRPr lang="tr-TR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95536" y="188640"/>
            <a:ext cx="6696744" cy="789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3200" dirty="0" smtClean="0">
                <a:solidFill>
                  <a:srgbClr val="FF0000"/>
                </a:solidFill>
              </a:rPr>
              <a:t>Interdental (Ara yüz) Temizlik Araçları </a:t>
            </a:r>
            <a:endParaRPr lang="tr-TR" sz="32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395734" y="981522"/>
            <a:ext cx="6696546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3618" y="1268760"/>
            <a:ext cx="726878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5536" y="385500"/>
            <a:ext cx="7920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dirty="0" smtClean="0">
                <a:solidFill>
                  <a:srgbClr val="FF0000"/>
                </a:solidFill>
              </a:rPr>
              <a:t>Kürdan, Ara Yüz Fırçası, Lastik Ara Yüz Temizleyicileri</a:t>
            </a:r>
            <a:endParaRPr lang="tr-TR" sz="2800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67742" y="980728"/>
            <a:ext cx="8208714" cy="794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İçerik Yer Tutucusu" descr="arayüz fırçası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r="44715" b="52504"/>
          <a:stretch/>
        </p:blipFill>
        <p:spPr>
          <a:xfrm>
            <a:off x="1691680" y="964551"/>
            <a:ext cx="5400600" cy="3400553"/>
          </a:xfrm>
        </p:spPr>
      </p:pic>
      <p:sp>
        <p:nvSpPr>
          <p:cNvPr id="6" name="4 Dikdörtgen"/>
          <p:cNvSpPr/>
          <p:nvPr/>
        </p:nvSpPr>
        <p:spPr>
          <a:xfrm>
            <a:off x="683568" y="4152706"/>
            <a:ext cx="8064896" cy="23006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2400" u="sng" dirty="0" err="1" smtClean="0">
                <a:solidFill>
                  <a:srgbClr val="FF0000"/>
                </a:solidFill>
              </a:rPr>
              <a:t>Konkaviteleri</a:t>
            </a:r>
            <a:r>
              <a:rPr lang="tr-TR" sz="2400" u="sng" dirty="0" smtClean="0">
                <a:solidFill>
                  <a:srgbClr val="FF0000"/>
                </a:solidFill>
              </a:rPr>
              <a:t> Olan Uzun Kök Yüzeylerinde </a:t>
            </a:r>
          </a:p>
          <a:p>
            <a:r>
              <a:rPr lang="tr-TR" sz="2400" dirty="0" smtClean="0">
                <a:solidFill>
                  <a:srgbClr val="FF0000"/>
                </a:solidFill>
              </a:rPr>
              <a:t>Ara yüz fırçası </a:t>
            </a:r>
            <a:r>
              <a:rPr lang="en-US" sz="4000" dirty="0" smtClean="0">
                <a:solidFill>
                  <a:srgbClr val="FF0000"/>
                </a:solidFill>
              </a:rPr>
              <a:t>&gt;</a:t>
            </a:r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Diş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İpi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endParaRPr lang="tr-TR" sz="2400" dirty="0" smtClean="0">
              <a:solidFill>
                <a:srgbClr val="FF0000"/>
              </a:solidFill>
            </a:endParaRPr>
          </a:p>
          <a:p>
            <a:pPr marL="342900" indent="-342900">
              <a:lnSpc>
                <a:spcPct val="150000"/>
              </a:lnSpc>
              <a:buFont typeface="Wingdings" charset="2"/>
              <a:buChar char="ü"/>
            </a:pPr>
            <a:r>
              <a:rPr lang="tr-TR" dirty="0" smtClean="0">
                <a:solidFill>
                  <a:srgbClr val="000000"/>
                </a:solidFill>
              </a:rPr>
              <a:t> Ara yüz fırçası ara yüz alanından geniş olmalıdır böylece temizleme fonksiyonu daha etkin olur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</a:p>
          <a:p>
            <a:pPr marL="342900" indent="-342900">
              <a:lnSpc>
                <a:spcPct val="150000"/>
              </a:lnSpc>
              <a:buFont typeface="Wingdings" charset="2"/>
              <a:buChar char="ü"/>
            </a:pPr>
            <a:r>
              <a:rPr lang="tr-TR" dirty="0"/>
              <a:t>Interproksimal alanda ileri geri </a:t>
            </a:r>
            <a:r>
              <a:rPr lang="tr-TR" dirty="0" smtClean="0"/>
              <a:t>hareket</a:t>
            </a:r>
            <a:endParaRPr lang="tr-TR" dirty="0"/>
          </a:p>
        </p:txBody>
      </p:sp>
      <p:sp>
        <p:nvSpPr>
          <p:cNvPr id="5" name="TextBox 4"/>
          <p:cNvSpPr txBox="1"/>
          <p:nvPr/>
        </p:nvSpPr>
        <p:spPr>
          <a:xfrm>
            <a:off x="467544" y="116632"/>
            <a:ext cx="3744416" cy="789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3200" dirty="0" smtClean="0">
                <a:solidFill>
                  <a:srgbClr val="FF0000"/>
                </a:solidFill>
              </a:rPr>
              <a:t>Ara yüz  Fırçası</a:t>
            </a:r>
            <a:endParaRPr lang="tr-TR" sz="3200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67742" y="908720"/>
            <a:ext cx="3168154" cy="796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01216" y="1600201"/>
            <a:ext cx="7571184" cy="326896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charset="2"/>
              <a:buChar char="ü"/>
            </a:pPr>
            <a:r>
              <a:rPr lang="tr-TR" sz="2400" dirty="0" err="1" smtClean="0"/>
              <a:t>Supra-gingival</a:t>
            </a:r>
            <a:r>
              <a:rPr lang="tr-TR" sz="2400" dirty="0" smtClean="0"/>
              <a:t> plağın iyi kontrolü</a:t>
            </a:r>
            <a:r>
              <a:rPr lang="en-US" sz="2400" dirty="0" smtClean="0"/>
              <a:t> </a:t>
            </a:r>
            <a:r>
              <a:rPr lang="tr-TR" sz="2400" dirty="0" err="1" smtClean="0"/>
              <a:t>sub-gingival</a:t>
            </a:r>
            <a:r>
              <a:rPr lang="tr-TR" sz="2400" dirty="0" smtClean="0"/>
              <a:t> plağın oluşmasında ve kompozisyonunda etkilidir</a:t>
            </a:r>
            <a:r>
              <a:rPr lang="tr-TR" sz="2400" dirty="0"/>
              <a:t>!</a:t>
            </a:r>
            <a:endParaRPr lang="tr-TR" sz="2400" dirty="0" smtClean="0"/>
          </a:p>
          <a:p>
            <a:pPr>
              <a:lnSpc>
                <a:spcPct val="200000"/>
              </a:lnSpc>
              <a:buFont typeface="Wingdings" charset="2"/>
              <a:buChar char="ü"/>
            </a:pPr>
            <a:r>
              <a:rPr lang="tr-TR" sz="2400" dirty="0" smtClean="0"/>
              <a:t>Bu durum </a:t>
            </a:r>
            <a:r>
              <a:rPr lang="tr-TR" sz="2400" dirty="0" err="1" smtClean="0"/>
              <a:t>mikrofloranın</a:t>
            </a:r>
            <a:r>
              <a:rPr lang="tr-TR" sz="2400" dirty="0" smtClean="0"/>
              <a:t> iyileşmesinde ve </a:t>
            </a:r>
            <a:r>
              <a:rPr lang="tr-TR" sz="2400" dirty="0" err="1" smtClean="0"/>
              <a:t>kalkulus</a:t>
            </a:r>
            <a:r>
              <a:rPr lang="tr-TR" sz="2400" dirty="0" smtClean="0"/>
              <a:t> formasyonunun azalmasında çok önemli faktördür!</a:t>
            </a:r>
            <a:endParaRPr lang="tr-TR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539750" y="476250"/>
            <a:ext cx="5759450" cy="5847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tr-TR" sz="3200" dirty="0" smtClean="0">
                <a:solidFill>
                  <a:srgbClr val="FF0000"/>
                </a:solidFill>
                <a:latin typeface="+mj-lt"/>
              </a:rPr>
              <a:t>Mikrobiyal </a:t>
            </a:r>
            <a:r>
              <a:rPr lang="tr-TR" sz="3200" dirty="0" err="1" smtClean="0">
                <a:solidFill>
                  <a:srgbClr val="FF0000"/>
                </a:solidFill>
                <a:latin typeface="+mj-lt"/>
              </a:rPr>
              <a:t>Dental</a:t>
            </a:r>
            <a:r>
              <a:rPr lang="tr-TR" sz="3200" dirty="0" smtClean="0">
                <a:solidFill>
                  <a:srgbClr val="FF0000"/>
                </a:solidFill>
                <a:latin typeface="+mj-lt"/>
              </a:rPr>
              <a:t> Plak Kontrolü</a:t>
            </a:r>
            <a:endParaRPr lang="en-US" sz="3200" dirty="0"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39750" y="1125538"/>
            <a:ext cx="604837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455167"/>
            <a:ext cx="3816424" cy="2400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67544" y="188640"/>
            <a:ext cx="2952328" cy="789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3200" dirty="0" smtClean="0">
                <a:solidFill>
                  <a:srgbClr val="FF0000"/>
                </a:solidFill>
              </a:rPr>
              <a:t>Tahta Kürdanlar</a:t>
            </a:r>
            <a:endParaRPr lang="tr-TR" sz="3200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67742" y="1052736"/>
            <a:ext cx="3168154" cy="796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t="8853" b="8853"/>
          <a:stretch>
            <a:fillRect/>
          </a:stretch>
        </p:blipFill>
        <p:spPr bwMode="auto">
          <a:xfrm>
            <a:off x="4499992" y="1455167"/>
            <a:ext cx="409245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187624" y="3831431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mtClean="0"/>
              <a:t>Yuvarlak Kesit</a:t>
            </a:r>
            <a:endParaRPr lang="tr-TR" sz="2400"/>
          </a:p>
        </p:txBody>
      </p:sp>
      <p:sp>
        <p:nvSpPr>
          <p:cNvPr id="12" name="TextBox 11"/>
          <p:cNvSpPr txBox="1"/>
          <p:nvPr/>
        </p:nvSpPr>
        <p:spPr>
          <a:xfrm>
            <a:off x="5508104" y="3831431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400" smtClean="0"/>
              <a:t>Üçgen Kesit</a:t>
            </a:r>
            <a:endParaRPr lang="tr-TR" sz="2400"/>
          </a:p>
        </p:txBody>
      </p:sp>
      <p:sp>
        <p:nvSpPr>
          <p:cNvPr id="2" name="TextBox 1"/>
          <p:cNvSpPr txBox="1"/>
          <p:nvPr/>
        </p:nvSpPr>
        <p:spPr>
          <a:xfrm>
            <a:off x="5076056" y="436510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dirty="0" err="1" smtClean="0"/>
              <a:t>Anterior</a:t>
            </a:r>
            <a:r>
              <a:rPr lang="tr-TR" dirty="0" smtClean="0"/>
              <a:t> Bölgede Daha İyi</a:t>
            </a:r>
            <a:endParaRPr lang="tr-TR" dirty="0"/>
          </a:p>
        </p:txBody>
      </p:sp>
      <p:sp>
        <p:nvSpPr>
          <p:cNvPr id="3" name="Isosceles Triangle 2"/>
          <p:cNvSpPr/>
          <p:nvPr/>
        </p:nvSpPr>
        <p:spPr>
          <a:xfrm>
            <a:off x="1187624" y="4941168"/>
            <a:ext cx="1512168" cy="1224136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2699792" y="5445224"/>
            <a:ext cx="1368152" cy="144016"/>
          </a:xfrm>
          <a:prstGeom prst="rightArrow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067944" y="5220488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Üçgenin tabanı </a:t>
            </a:r>
            <a:r>
              <a:rPr lang="tr-TR" dirty="0" err="1" smtClean="0"/>
              <a:t>interproksimal</a:t>
            </a:r>
            <a:r>
              <a:rPr lang="tr-TR" dirty="0" smtClean="0"/>
              <a:t> alanın tabanına göre yerleştirilir ve ileri geri hareket yaptırılır</a:t>
            </a:r>
            <a:endParaRPr lang="tr-T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467544" y="188640"/>
            <a:ext cx="6696744" cy="789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3200" smtClean="0">
                <a:solidFill>
                  <a:srgbClr val="FF0000"/>
                </a:solidFill>
              </a:rPr>
              <a:t>Tek Demetli Fırça</a:t>
            </a:r>
            <a:endParaRPr lang="tr-TR" sz="320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67742" y="1052736"/>
            <a:ext cx="4248274" cy="794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059832" y="1772816"/>
            <a:ext cx="5328592" cy="3421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+mj-lt"/>
              <a:buAutoNum type="arabicParenR"/>
            </a:pPr>
            <a:r>
              <a:rPr lang="tr-TR" sz="2200" dirty="0" smtClean="0"/>
              <a:t>Diğer ağız bakım araçları ile ulaşılamayan </a:t>
            </a:r>
            <a:r>
              <a:rPr lang="tr-TR" sz="2200" dirty="0" err="1" smtClean="0"/>
              <a:t>furkasyon</a:t>
            </a:r>
            <a:r>
              <a:rPr lang="tr-TR" sz="2200" dirty="0" smtClean="0"/>
              <a:t> bölgeleri</a:t>
            </a:r>
            <a:endParaRPr lang="tr-TR" sz="2200" dirty="0"/>
          </a:p>
          <a:p>
            <a:pPr marL="342900" indent="-342900">
              <a:lnSpc>
                <a:spcPct val="200000"/>
              </a:lnSpc>
              <a:buFont typeface="+mj-lt"/>
              <a:buAutoNum type="arabicParenR"/>
            </a:pPr>
            <a:r>
              <a:rPr lang="tr-TR" sz="2200" dirty="0"/>
              <a:t>E</a:t>
            </a:r>
            <a:r>
              <a:rPr lang="tr-TR" sz="2200" dirty="0" smtClean="0"/>
              <a:t>n arka dişlerin </a:t>
            </a:r>
            <a:r>
              <a:rPr lang="tr-TR" sz="2200" dirty="0" err="1" smtClean="0"/>
              <a:t>distal</a:t>
            </a:r>
            <a:r>
              <a:rPr lang="tr-TR" sz="2200" dirty="0" smtClean="0"/>
              <a:t> bölgeleri</a:t>
            </a:r>
          </a:p>
          <a:p>
            <a:pPr marL="342900" indent="-342900">
              <a:lnSpc>
                <a:spcPct val="200000"/>
              </a:lnSpc>
              <a:buFont typeface="+mj-lt"/>
              <a:buAutoNum type="arabicParenR"/>
            </a:pPr>
            <a:r>
              <a:rPr lang="tr-TR" sz="2200" dirty="0"/>
              <a:t>D</a:t>
            </a:r>
            <a:r>
              <a:rPr lang="tr-TR" sz="2200" dirty="0" smtClean="0"/>
              <a:t>üzensiz dişeti kenarının olduğu </a:t>
            </a:r>
            <a:r>
              <a:rPr lang="tr-TR" sz="2200" dirty="0" err="1" smtClean="0"/>
              <a:t>fasiyal</a:t>
            </a:r>
            <a:r>
              <a:rPr lang="tr-TR" sz="2200" dirty="0" smtClean="0"/>
              <a:t> ve </a:t>
            </a:r>
            <a:r>
              <a:rPr lang="tr-TR" sz="2200" dirty="0" err="1" smtClean="0"/>
              <a:t>lingual</a:t>
            </a:r>
            <a:r>
              <a:rPr lang="tr-TR" sz="2200" dirty="0" smtClean="0"/>
              <a:t> yüzeylerde kullanılır</a:t>
            </a:r>
            <a:endParaRPr lang="tr-TR" sz="2200" dirty="0"/>
          </a:p>
        </p:txBody>
      </p:sp>
      <p:pic>
        <p:nvPicPr>
          <p:cNvPr id="12" name="Picture 11" descr="tepe-interspace_2-300x3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08" b="18279"/>
          <a:stretch/>
        </p:blipFill>
        <p:spPr>
          <a:xfrm rot="5400000">
            <a:off x="-217210" y="2817610"/>
            <a:ext cx="4432734" cy="1911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14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5445224"/>
            <a:ext cx="8229600" cy="1143000"/>
          </a:xfrm>
        </p:spPr>
        <p:txBody>
          <a:bodyPr/>
          <a:lstStyle/>
          <a:p>
            <a:r>
              <a:rPr lang="en-US" dirty="0" err="1" smtClean="0"/>
              <a:t>Teşekkürler</a:t>
            </a:r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332656"/>
            <a:ext cx="5157192" cy="515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41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18864" y="1268760"/>
            <a:ext cx="8229600" cy="4896544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  <a:buFont typeface="Wingdings" charset="2"/>
              <a:buChar char="ü"/>
            </a:pPr>
            <a:r>
              <a:rPr lang="tr-TR" sz="2400" dirty="0" err="1" smtClean="0"/>
              <a:t>Periodontal</a:t>
            </a:r>
            <a:r>
              <a:rPr lang="tr-TR" sz="2400" dirty="0" smtClean="0"/>
              <a:t> lezyonlar özellikle </a:t>
            </a:r>
            <a:r>
              <a:rPr lang="tr-TR" sz="2400" dirty="0" err="1" smtClean="0"/>
              <a:t>interdental</a:t>
            </a:r>
            <a:r>
              <a:rPr lang="tr-TR" sz="2400" dirty="0" smtClean="0"/>
              <a:t> bölgelerde oluşur,</a:t>
            </a:r>
          </a:p>
          <a:p>
            <a:pPr>
              <a:lnSpc>
                <a:spcPct val="200000"/>
              </a:lnSpc>
              <a:buFont typeface="Wingdings" charset="2"/>
              <a:buChar char="ü"/>
            </a:pPr>
            <a:r>
              <a:rPr lang="tr-TR" sz="2400" dirty="0" smtClean="0"/>
              <a:t>Bu nedenle diş fırçalama  tek başına </a:t>
            </a:r>
            <a:r>
              <a:rPr lang="tr-TR" sz="2400" dirty="0" err="1" smtClean="0"/>
              <a:t>gingival</a:t>
            </a:r>
            <a:r>
              <a:rPr lang="tr-TR" sz="2400" dirty="0" smtClean="0"/>
              <a:t> ve p</a:t>
            </a:r>
            <a:r>
              <a:rPr lang="en-US" sz="2400" dirty="0" err="1" smtClean="0"/>
              <a:t>eriodontal</a:t>
            </a:r>
            <a:r>
              <a:rPr lang="en-US" sz="2400" dirty="0" smtClean="0"/>
              <a:t> </a:t>
            </a:r>
            <a:r>
              <a:rPr lang="tr-TR" sz="2400" dirty="0" smtClean="0"/>
              <a:t>hastalıkları kontrol etmede yetersizdir.</a:t>
            </a:r>
            <a:r>
              <a:rPr lang="en-US" sz="2400" dirty="0" smtClean="0"/>
              <a:t> </a:t>
            </a:r>
          </a:p>
          <a:p>
            <a:pPr>
              <a:lnSpc>
                <a:spcPct val="200000"/>
              </a:lnSpc>
              <a:buFont typeface="Wingdings" charset="2"/>
              <a:buChar char="ü"/>
            </a:pPr>
            <a:r>
              <a:rPr lang="tr-TR" sz="2400" dirty="0"/>
              <a:t>Plak ve </a:t>
            </a:r>
            <a:r>
              <a:rPr lang="tr-TR" sz="2400" dirty="0" err="1"/>
              <a:t>kalkulus’a</a:t>
            </a:r>
            <a:r>
              <a:rPr lang="tr-TR" sz="2400" dirty="0"/>
              <a:t> yönelik kimyasal inhibitörler ağız gargaraları veya diş macunları ile birlikte kullanıldığında  </a:t>
            </a:r>
            <a:r>
              <a:rPr lang="tr-TR" sz="2400" dirty="0" err="1"/>
              <a:t>biyofilm</a:t>
            </a:r>
            <a:r>
              <a:rPr lang="tr-TR" sz="2400" dirty="0"/>
              <a:t> kontrolünde önemli etki </a:t>
            </a:r>
            <a:r>
              <a:rPr lang="tr-TR" sz="2400" dirty="0" smtClean="0"/>
              <a:t>gösterirler</a:t>
            </a:r>
            <a:r>
              <a:rPr lang="tr-TR" sz="2400" dirty="0"/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750" y="476250"/>
            <a:ext cx="575945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tr-TR" sz="3200" dirty="0" smtClean="0">
                <a:solidFill>
                  <a:srgbClr val="FF0000"/>
                </a:solidFill>
                <a:latin typeface="+mj-lt"/>
              </a:rPr>
              <a:t>Mikrobiyal </a:t>
            </a:r>
            <a:r>
              <a:rPr lang="tr-TR" sz="3200" dirty="0" err="1" smtClean="0">
                <a:solidFill>
                  <a:srgbClr val="FF0000"/>
                </a:solidFill>
                <a:latin typeface="+mj-lt"/>
              </a:rPr>
              <a:t>Dental</a:t>
            </a:r>
            <a:r>
              <a:rPr lang="tr-TR" sz="3200" dirty="0" smtClean="0">
                <a:solidFill>
                  <a:srgbClr val="FF0000"/>
                </a:solidFill>
                <a:latin typeface="+mj-lt"/>
              </a:rPr>
              <a:t> Plak </a:t>
            </a:r>
            <a:r>
              <a:rPr lang="tr-TR" sz="3200" dirty="0" smtClean="0">
                <a:solidFill>
                  <a:srgbClr val="FF0000"/>
                </a:solidFill>
              </a:rPr>
              <a:t>Kontrolü</a:t>
            </a:r>
            <a:endParaRPr lang="en-US" sz="3200" dirty="0"/>
          </a:p>
          <a:p>
            <a:pPr>
              <a:defRPr/>
            </a:pPr>
            <a:endParaRPr lang="en-US" sz="3200" dirty="0"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39750" y="1125538"/>
            <a:ext cx="604837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9750" y="476250"/>
            <a:ext cx="5759450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tr-TR" sz="3200" dirty="0" smtClean="0">
                <a:solidFill>
                  <a:srgbClr val="FF0000"/>
                </a:solidFill>
                <a:latin typeface="+mj-lt"/>
              </a:rPr>
              <a:t>Mikrobiyal </a:t>
            </a:r>
            <a:r>
              <a:rPr lang="tr-TR" sz="3200" dirty="0" err="1" smtClean="0">
                <a:solidFill>
                  <a:srgbClr val="FF0000"/>
                </a:solidFill>
                <a:latin typeface="+mj-lt"/>
              </a:rPr>
              <a:t>Dental</a:t>
            </a:r>
            <a:r>
              <a:rPr lang="tr-TR" sz="3200" dirty="0" smtClean="0">
                <a:solidFill>
                  <a:srgbClr val="FF0000"/>
                </a:solidFill>
                <a:latin typeface="+mj-lt"/>
              </a:rPr>
              <a:t> Plak </a:t>
            </a:r>
            <a:r>
              <a:rPr lang="tr-TR" sz="3200" dirty="0" smtClean="0">
                <a:solidFill>
                  <a:srgbClr val="FF0000"/>
                </a:solidFill>
              </a:rPr>
              <a:t>Kontrolü</a:t>
            </a:r>
            <a:endParaRPr lang="en-US" sz="3200" dirty="0"/>
          </a:p>
          <a:p>
            <a:pPr>
              <a:defRPr/>
            </a:pPr>
            <a:endParaRPr lang="en-US" sz="3200" dirty="0"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39750" y="1125538"/>
            <a:ext cx="604837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2 İçerik Yer Tutucusu"/>
          <p:cNvSpPr>
            <a:spLocks noGrp="1"/>
          </p:cNvSpPr>
          <p:nvPr>
            <p:ph idx="1"/>
          </p:nvPr>
        </p:nvSpPr>
        <p:spPr>
          <a:xfrm>
            <a:off x="518864" y="1268760"/>
            <a:ext cx="7941568" cy="3629000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  <a:buFont typeface="Wingdings" charset="2"/>
              <a:buChar char="ü"/>
            </a:pPr>
            <a:r>
              <a:rPr lang="tr-TR" sz="2400" dirty="0" smtClean="0"/>
              <a:t>Günlük plak kontrolü </a:t>
            </a:r>
            <a:r>
              <a:rPr lang="tr-TR" sz="2800" dirty="0" smtClean="0">
                <a:solidFill>
                  <a:srgbClr val="FF0000"/>
                </a:solidFill>
              </a:rPr>
              <a:t>bireyin mutlak sorumluluğudur</a:t>
            </a:r>
            <a:r>
              <a:rPr lang="en-US" sz="2400" dirty="0" smtClean="0"/>
              <a:t>. </a:t>
            </a:r>
            <a:endParaRPr lang="tr-TR" sz="2400" dirty="0" smtClean="0"/>
          </a:p>
          <a:p>
            <a:pPr>
              <a:lnSpc>
                <a:spcPct val="200000"/>
              </a:lnSpc>
              <a:buFont typeface="Wingdings" charset="2"/>
              <a:buChar char="ü"/>
            </a:pPr>
            <a:r>
              <a:rPr lang="tr-TR" sz="2400" dirty="0" smtClean="0"/>
              <a:t>Bu sağlanmadan </a:t>
            </a:r>
            <a:r>
              <a:rPr lang="tr-TR" sz="2400" dirty="0" err="1" smtClean="0"/>
              <a:t>periodontal</a:t>
            </a:r>
            <a:r>
              <a:rPr lang="tr-TR" sz="2400" dirty="0" smtClean="0"/>
              <a:t> tedavi ile ağız sağlığı oluşturulamaz</a:t>
            </a:r>
            <a:r>
              <a:rPr lang="tr-TR" sz="2400" dirty="0"/>
              <a:t> </a:t>
            </a:r>
            <a:r>
              <a:rPr lang="tr-TR" sz="2400" dirty="0" smtClean="0"/>
              <a:t>ve korunamaz!!!!</a:t>
            </a:r>
          </a:p>
          <a:p>
            <a:pPr>
              <a:lnSpc>
                <a:spcPct val="200000"/>
              </a:lnSpc>
              <a:buFont typeface="Wingdings" charset="2"/>
              <a:buChar char="ü"/>
            </a:pPr>
            <a:r>
              <a:rPr lang="en-US" sz="2400" dirty="0" smtClean="0"/>
              <a:t> </a:t>
            </a:r>
            <a:r>
              <a:rPr lang="tr-TR" sz="2400" dirty="0" err="1" smtClean="0"/>
              <a:t>Biyofilm</a:t>
            </a:r>
            <a:r>
              <a:rPr lang="tr-TR" sz="2400" dirty="0" smtClean="0"/>
              <a:t> kontrolünde mekanik ve kimyasal araçlar kullanılır.</a:t>
            </a:r>
            <a:endParaRPr lang="tr-TR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824536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  <a:buFont typeface="Wingdings" charset="2"/>
              <a:buChar char="ü"/>
            </a:pPr>
            <a:r>
              <a:rPr lang="en-US" sz="2400" dirty="0" smtClean="0"/>
              <a:t>F</a:t>
            </a:r>
            <a:r>
              <a:rPr lang="tr-TR" sz="2400" dirty="0" err="1" smtClean="0"/>
              <a:t>ırça</a:t>
            </a:r>
            <a:r>
              <a:rPr lang="tr-TR" sz="2400" dirty="0" smtClean="0"/>
              <a:t> başı küçük ve sapı düz olmalı</a:t>
            </a:r>
          </a:p>
          <a:p>
            <a:pPr>
              <a:lnSpc>
                <a:spcPct val="200000"/>
              </a:lnSpc>
              <a:buFont typeface="Wingdings" charset="2"/>
              <a:buChar char="ü"/>
            </a:pPr>
            <a:r>
              <a:rPr lang="en-US" sz="2400" dirty="0" smtClean="0"/>
              <a:t>K</a:t>
            </a:r>
            <a:r>
              <a:rPr lang="tr-TR" sz="2400" dirty="0" err="1" smtClean="0"/>
              <a:t>ıl</a:t>
            </a:r>
            <a:r>
              <a:rPr lang="tr-TR" sz="2400" dirty="0" smtClean="0"/>
              <a:t> uçları yuvarlatılmış, aynı düzlem üzerinde fırça başına dik yerleştirilmiş olmalı</a:t>
            </a:r>
          </a:p>
          <a:p>
            <a:pPr>
              <a:lnSpc>
                <a:spcPct val="200000"/>
              </a:lnSpc>
              <a:buFont typeface="Wingdings" charset="2"/>
              <a:buChar char="ü"/>
            </a:pPr>
            <a:r>
              <a:rPr lang="tr-TR" sz="2400" dirty="0"/>
              <a:t>Uçları yuvarlatılmış kıllar </a:t>
            </a:r>
            <a:r>
              <a:rPr lang="tr-TR" sz="2400" dirty="0" smtClean="0"/>
              <a:t>düz yada keskin uçlara göre daha az çizik oluşturur ve dişetinde </a:t>
            </a:r>
            <a:r>
              <a:rPr lang="tr-TR" sz="2400" dirty="0"/>
              <a:t>daha az hasar yapar</a:t>
            </a:r>
            <a:r>
              <a:rPr lang="en-US" sz="2400" dirty="0"/>
              <a:t> </a:t>
            </a:r>
            <a:r>
              <a:rPr lang="tr-TR" sz="2400" dirty="0"/>
              <a:t>.</a:t>
            </a:r>
          </a:p>
          <a:p>
            <a:pPr>
              <a:lnSpc>
                <a:spcPct val="200000"/>
              </a:lnSpc>
              <a:buFont typeface="Wingdings" charset="2"/>
              <a:buChar char="ü"/>
            </a:pPr>
            <a:endParaRPr lang="tr-TR" sz="2400" dirty="0" smtClean="0"/>
          </a:p>
          <a:p>
            <a:pPr>
              <a:lnSpc>
                <a:spcPct val="200000"/>
              </a:lnSpc>
              <a:buFont typeface="Wingdings" charset="2"/>
              <a:buChar char="ü"/>
            </a:pPr>
            <a:endParaRPr lang="tr-TR" sz="24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539750" y="476250"/>
            <a:ext cx="223205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3200" dirty="0" smtClean="0">
                <a:solidFill>
                  <a:srgbClr val="FF0000"/>
                </a:solidFill>
              </a:rPr>
              <a:t>Diş Fırçaları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39750" y="1125538"/>
            <a:ext cx="604837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4824536"/>
          </a:xfrm>
        </p:spPr>
        <p:txBody>
          <a:bodyPr>
            <a:noAutofit/>
          </a:bodyPr>
          <a:lstStyle/>
          <a:p>
            <a:pPr>
              <a:lnSpc>
                <a:spcPct val="200000"/>
              </a:lnSpc>
              <a:buFont typeface="Wingdings" charset="2"/>
              <a:buChar char="ü"/>
            </a:pPr>
            <a:r>
              <a:rPr lang="tr-TR" sz="2400" dirty="0" smtClean="0"/>
              <a:t>Diş fırçası kılları genellikle 3 veya 4 sıra halinde kıl demetlerinden oluşur</a:t>
            </a:r>
          </a:p>
          <a:p>
            <a:pPr marL="0" indent="0">
              <a:lnSpc>
                <a:spcPct val="200000"/>
              </a:lnSpc>
              <a:buNone/>
            </a:pPr>
            <a:r>
              <a:rPr lang="tr-TR" sz="2400" u="sng" dirty="0" smtClean="0"/>
              <a:t>Diş fırçalarında 2 tip kıl materyali kullanılmıştır:</a:t>
            </a:r>
            <a:endParaRPr lang="tr-TR" sz="2400" u="sng" dirty="0"/>
          </a:p>
          <a:p>
            <a:pPr marL="457200" indent="-457200">
              <a:lnSpc>
                <a:spcPct val="200000"/>
              </a:lnSpc>
              <a:buFont typeface="+mj-lt"/>
              <a:buAutoNum type="arabicParenR"/>
            </a:pPr>
            <a:r>
              <a:rPr lang="tr-TR" sz="2400" dirty="0" smtClean="0"/>
              <a:t>Doğal (Domuz kılı)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arenR"/>
            </a:pPr>
            <a:r>
              <a:rPr lang="tr-TR" sz="2400" dirty="0" smtClean="0"/>
              <a:t>Sentetik (Naylon)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750" y="476250"/>
            <a:ext cx="223205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3200" dirty="0" smtClean="0">
                <a:solidFill>
                  <a:srgbClr val="FF0000"/>
                </a:solidFill>
              </a:rPr>
              <a:t>Diş Fırçaları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539750" y="1125538"/>
            <a:ext cx="604837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08178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4084" y="1340768"/>
            <a:ext cx="2853780" cy="492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340768"/>
            <a:ext cx="489654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39750" y="476250"/>
            <a:ext cx="2232050" cy="5847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tr-TR" sz="3200" dirty="0" smtClean="0">
                <a:solidFill>
                  <a:srgbClr val="FF0000"/>
                </a:solidFill>
              </a:rPr>
              <a:t>Diş Fırçaları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539750" y="1125538"/>
            <a:ext cx="604837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539552" y="1196752"/>
            <a:ext cx="8229600" cy="2664296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tr-TR" sz="2400" smtClean="0"/>
              <a:t>Kılların sertliği kılın çapı ile düz, uzunluğu ile ters orantılıdır;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400" smtClean="0"/>
              <a:t>Yumuşak             0.2 mm çap (daha esnek)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400" smtClean="0"/>
              <a:t>Orta sertlik            0.3 mm çap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tr-TR" sz="2400" smtClean="0"/>
              <a:t>Sert             0.4 mm çap (dişeti çekilmesi ile ilişkili)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7544" y="259854"/>
            <a:ext cx="4392290" cy="7899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tr-TR" sz="3200" dirty="0" smtClean="0">
                <a:solidFill>
                  <a:srgbClr val="FF0000"/>
                </a:solidFill>
              </a:rPr>
              <a:t>Fırça Kıllarının Kalınlığı </a:t>
            </a:r>
            <a:endParaRPr lang="tr-TR" sz="3200" dirty="0">
              <a:solidFill>
                <a:srgbClr val="FF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467742" y="1052736"/>
            <a:ext cx="6048375" cy="0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ight Arrow 1"/>
          <p:cNvSpPr/>
          <p:nvPr/>
        </p:nvSpPr>
        <p:spPr>
          <a:xfrm>
            <a:off x="1835696" y="2132856"/>
            <a:ext cx="720080" cy="2160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051720" y="2708920"/>
            <a:ext cx="720080" cy="2160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1187624" y="3356992"/>
            <a:ext cx="720080" cy="216024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39552" y="3865111"/>
            <a:ext cx="820891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tr-TR" sz="2400" dirty="0" smtClean="0">
                <a:solidFill>
                  <a:srgbClr val="000000"/>
                </a:solidFill>
              </a:rPr>
              <a:t>Ancak mine aşınmalarından kıl sertliğinden çok uygulanan kuvvet ve aşındırıcı içeren diş macunları sorumludur </a:t>
            </a:r>
            <a:endParaRPr lang="tr-TR" sz="2400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51720" y="5733256"/>
            <a:ext cx="5256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mtClean="0">
                <a:solidFill>
                  <a:srgbClr val="FF0000"/>
                </a:solidFill>
              </a:rPr>
              <a:t>300-400 Gramlık Kuvvetten Fazla Uygulanmamalı</a:t>
            </a:r>
            <a:endParaRPr lang="tr-TR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550</TotalTime>
  <Words>1331</Words>
  <Application>Microsoft Macintosh PowerPoint</Application>
  <PresentationFormat>On-screen Show (4:3)</PresentationFormat>
  <Paragraphs>168</Paragraphs>
  <Slides>32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4" baseType="lpstr">
      <vt:lpstr>Office Theme</vt:lpstr>
      <vt:lpstr>Photo Editor Photo</vt:lpstr>
      <vt:lpstr>Kişisel Ağız Bakım Ürünleri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PowerPoint Presentation</vt:lpstr>
      <vt:lpstr>PowerPoint Presentation</vt:lpstr>
      <vt:lpstr>Teşekkürler…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Slayt 1</dc:title>
  <dc:creator>meralgunhan</dc:creator>
  <cp:lastModifiedBy>sivge</cp:lastModifiedBy>
  <cp:revision>84</cp:revision>
  <dcterms:created xsi:type="dcterms:W3CDTF">2015-12-16T08:47:38Z</dcterms:created>
  <dcterms:modified xsi:type="dcterms:W3CDTF">2017-11-29T19:54:41Z</dcterms:modified>
</cp:coreProperties>
</file>