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76" r:id="rId4"/>
    <p:sldId id="277" r:id="rId5"/>
    <p:sldId id="278" r:id="rId6"/>
    <p:sldId id="280" r:id="rId7"/>
    <p:sldId id="281" r:id="rId8"/>
    <p:sldId id="282" r:id="rId9"/>
    <p:sldId id="27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291" autoAdjust="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azbyka.ru/deti/shkolnyjj-pomoshhnik" TargetMode="External"/><Relationship Id="rId2" Type="http://schemas.openxmlformats.org/officeDocument/2006/relationships/hyperlink" Target="https://www.litres.ru/tamara-babasheva/uchimsya-pisat-sochinenie-metodicheskoe-rukovodstvo-dlya-shkolnikov/chitat-onlayn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usskiiyazyk.ru/sintaksis/deeprichastnyiy-oborot.html" TargetMode="External"/><Relationship Id="rId4" Type="http://schemas.openxmlformats.org/officeDocument/2006/relationships/hyperlink" Target="http://rosental-book.ru/styli_xlii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1CD9-E5B9-4EFC-B13E-D8958770ED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Сочинение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C45E55-F261-464A-8292-5AC8187505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УРОК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010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87BED-2583-4C1B-B964-9A9AB407C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98443"/>
          </a:xfrm>
        </p:spPr>
        <p:txBody>
          <a:bodyPr>
            <a:normAutofit/>
          </a:bodyPr>
          <a:lstStyle/>
          <a:p>
            <a:r>
              <a:rPr lang="ru-RU" sz="3200" dirty="0"/>
              <a:t>Стили речи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B2ADE-9BDA-4125-BDD3-72E2F40FA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84243"/>
            <a:ext cx="9601200" cy="4383157"/>
          </a:xfrm>
        </p:spPr>
        <p:txBody>
          <a:bodyPr/>
          <a:lstStyle/>
          <a:p>
            <a:r>
              <a:rPr lang="ru-RU" b="1" dirty="0"/>
              <a:t>Научный стиль</a:t>
            </a:r>
          </a:p>
          <a:p>
            <a:r>
              <a:rPr lang="ru-RU" dirty="0"/>
              <a:t>Основная функция </a:t>
            </a:r>
            <a:r>
              <a:rPr lang="ru-RU" b="1" dirty="0"/>
              <a:t>научного стиля</a:t>
            </a:r>
            <a:r>
              <a:rPr lang="ru-RU" dirty="0"/>
              <a:t> речи – передача логической информации и доказательство её истинности (при полном отсутствии выражения эмоций).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	- основная функция: обмен информацией </a:t>
            </a:r>
          </a:p>
          <a:p>
            <a:pPr marL="0" indent="0">
              <a:buNone/>
            </a:pPr>
            <a:r>
              <a:rPr lang="ru-RU" dirty="0"/>
              <a:t>	- сфера деятельности: наука</a:t>
            </a:r>
          </a:p>
          <a:p>
            <a:pPr marL="0" indent="0">
              <a:buNone/>
            </a:pPr>
            <a:r>
              <a:rPr lang="ru-RU" dirty="0"/>
              <a:t>	- основная форма речи: письменная </a:t>
            </a:r>
          </a:p>
          <a:p>
            <a:pPr marL="0" indent="0">
              <a:buNone/>
            </a:pPr>
            <a:r>
              <a:rPr lang="ru-RU" dirty="0"/>
              <a:t>	- типичный вид речи: монолог</a:t>
            </a:r>
          </a:p>
          <a:p>
            <a:pPr marL="0" indent="0">
              <a:buNone/>
            </a:pPr>
            <a:r>
              <a:rPr lang="ru-RU" dirty="0"/>
              <a:t>	- основной способ общения: публичный, неконтактный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527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87BED-2583-4C1B-B964-9A9AB407C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98443"/>
          </a:xfrm>
        </p:spPr>
        <p:txBody>
          <a:bodyPr>
            <a:normAutofit/>
          </a:bodyPr>
          <a:lstStyle/>
          <a:p>
            <a:r>
              <a:rPr lang="ru-RU" sz="3200" dirty="0"/>
              <a:t>Стили речи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B2ADE-9BDA-4125-BDD3-72E2F40FA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84243"/>
            <a:ext cx="9601200" cy="4383157"/>
          </a:xfrm>
        </p:spPr>
        <p:txBody>
          <a:bodyPr/>
          <a:lstStyle/>
          <a:p>
            <a:r>
              <a:rPr lang="ru-RU" b="1" dirty="0"/>
              <a:t>Официально-деловой стиль</a:t>
            </a:r>
          </a:p>
          <a:p>
            <a:r>
              <a:rPr lang="ru-RU" b="1" dirty="0"/>
              <a:t>Официально-деловой (деловой)</a:t>
            </a:r>
            <a:r>
              <a:rPr lang="ru-RU" dirty="0"/>
              <a:t> стиль обслуживает сугубо официальные человеческие взаимоотношения: отношения между государственной властью и населением; между странами; между предприятиями, организациями, учреждениями; между личностью и обществом; между человеком и различными организациями.</a:t>
            </a:r>
          </a:p>
          <a:p>
            <a:pPr marL="0" indent="0">
              <a:buNone/>
            </a:pPr>
            <a:r>
              <a:rPr lang="ru-RU" dirty="0"/>
              <a:t>	- основная функция: обмен информацией </a:t>
            </a:r>
          </a:p>
          <a:p>
            <a:pPr marL="0" indent="0">
              <a:buNone/>
            </a:pPr>
            <a:r>
              <a:rPr lang="ru-RU" dirty="0"/>
              <a:t>	- сфера деятельности: право</a:t>
            </a:r>
          </a:p>
          <a:p>
            <a:pPr marL="0" indent="0">
              <a:buNone/>
            </a:pPr>
            <a:r>
              <a:rPr lang="ru-RU" dirty="0"/>
              <a:t>	- основная форма речи: письменная </a:t>
            </a:r>
          </a:p>
          <a:p>
            <a:pPr marL="0" indent="0">
              <a:buNone/>
            </a:pPr>
            <a:r>
              <a:rPr lang="ru-RU" dirty="0"/>
              <a:t>	- типичный вид речи: монолог</a:t>
            </a:r>
          </a:p>
          <a:p>
            <a:pPr marL="0" indent="0">
              <a:buNone/>
            </a:pPr>
            <a:r>
              <a:rPr lang="ru-RU" dirty="0"/>
              <a:t>	- основной способ общения: массовый, неконтактный, контактный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846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87BED-2583-4C1B-B964-9A9AB407C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98443"/>
          </a:xfrm>
        </p:spPr>
        <p:txBody>
          <a:bodyPr>
            <a:normAutofit/>
          </a:bodyPr>
          <a:lstStyle/>
          <a:p>
            <a:r>
              <a:rPr lang="ru-RU" sz="3200" dirty="0"/>
              <a:t>Стили речи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B2ADE-9BDA-4125-BDD3-72E2F40FA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84243"/>
            <a:ext cx="9601200" cy="4383157"/>
          </a:xfrm>
        </p:spPr>
        <p:txBody>
          <a:bodyPr/>
          <a:lstStyle/>
          <a:p>
            <a:r>
              <a:rPr lang="ru-RU" b="1" dirty="0"/>
              <a:t>Публицистический стиль</a:t>
            </a:r>
          </a:p>
          <a:p>
            <a:r>
              <a:rPr lang="ru-RU" dirty="0"/>
              <a:t>Публицистику называют летописью современности, так как она во всей полноте отражает текущую историю, обращена к злободневным проблемам общества – политическим, социальным, культурным, бытовым, философским и т.д. 	- основная функция: воздействие, информация</a:t>
            </a:r>
          </a:p>
          <a:p>
            <a:pPr marL="530352" lvl="1" indent="0">
              <a:buNone/>
            </a:pPr>
            <a:r>
              <a:rPr lang="ru-RU" dirty="0"/>
              <a:t>	</a:t>
            </a:r>
            <a:r>
              <a:rPr lang="ru-RU" i="0" dirty="0"/>
              <a:t>- основная функция: обмен информацией</a:t>
            </a:r>
          </a:p>
          <a:p>
            <a:pPr marL="0" indent="0">
              <a:buNone/>
            </a:pPr>
            <a:r>
              <a:rPr lang="ru-RU" dirty="0"/>
              <a:t>	- сфера деятельности: политика, общественная жизнь</a:t>
            </a:r>
          </a:p>
          <a:p>
            <a:pPr marL="0" indent="0">
              <a:buNone/>
            </a:pPr>
            <a:r>
              <a:rPr lang="ru-RU" dirty="0"/>
              <a:t>	- основная форма речи: письменная, устная</a:t>
            </a:r>
          </a:p>
          <a:p>
            <a:pPr marL="0" indent="0">
              <a:buNone/>
            </a:pPr>
            <a:r>
              <a:rPr lang="ru-RU" dirty="0"/>
              <a:t>	- типичный вид речи: монолог</a:t>
            </a:r>
          </a:p>
          <a:p>
            <a:pPr marL="0" indent="0">
              <a:buNone/>
            </a:pPr>
            <a:r>
              <a:rPr lang="ru-RU" dirty="0"/>
              <a:t>	- основной способ общения: массовый, неконтактный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681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87BED-2583-4C1B-B964-9A9AB407C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98443"/>
          </a:xfrm>
        </p:spPr>
        <p:txBody>
          <a:bodyPr>
            <a:normAutofit/>
          </a:bodyPr>
          <a:lstStyle/>
          <a:p>
            <a:r>
              <a:rPr lang="ru-RU" sz="3200" dirty="0"/>
              <a:t>Стили речи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B2ADE-9BDA-4125-BDD3-72E2F40FA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84243"/>
            <a:ext cx="9601200" cy="4383157"/>
          </a:xfrm>
        </p:spPr>
        <p:txBody>
          <a:bodyPr/>
          <a:lstStyle/>
          <a:p>
            <a:r>
              <a:rPr lang="ru-RU" b="1" dirty="0"/>
              <a:t>Разговорный стиль</a:t>
            </a:r>
          </a:p>
          <a:p>
            <a:r>
              <a:rPr lang="ru-RU" dirty="0"/>
              <a:t>Для разговорного стиля характерны короткие и выразительные предложения, емкая и красочная лексика. Разговорный тиль мы встречаем в основном в устной речи, его излюбленная форма – диалог. К признакам разговорного стиля можно отнести и значительную роль неязыковых средств выразительности: мимики, интонации и тому подобного.</a:t>
            </a:r>
          </a:p>
          <a:p>
            <a:pPr marL="530352" lvl="1" indent="0">
              <a:buNone/>
            </a:pPr>
            <a:r>
              <a:rPr lang="ru-RU" dirty="0"/>
              <a:t>	- </a:t>
            </a:r>
            <a:r>
              <a:rPr lang="ru-RU" i="0" dirty="0"/>
              <a:t>основная функция: обмен информацией</a:t>
            </a:r>
          </a:p>
          <a:p>
            <a:pPr marL="0" indent="0">
              <a:buNone/>
            </a:pPr>
            <a:r>
              <a:rPr lang="ru-RU" dirty="0"/>
              <a:t>	- сфера деятельности: личная жизнь</a:t>
            </a:r>
          </a:p>
          <a:p>
            <a:pPr marL="0" indent="0">
              <a:buNone/>
            </a:pPr>
            <a:r>
              <a:rPr lang="ru-RU" dirty="0"/>
              <a:t>	- основная форма речи: устная</a:t>
            </a:r>
          </a:p>
          <a:p>
            <a:pPr marL="0" indent="0">
              <a:buNone/>
            </a:pPr>
            <a:r>
              <a:rPr lang="ru-RU" dirty="0"/>
              <a:t>	- типичный вид речи: диалог</a:t>
            </a:r>
          </a:p>
          <a:p>
            <a:pPr marL="0" indent="0">
              <a:buNone/>
            </a:pPr>
            <a:r>
              <a:rPr lang="ru-RU" dirty="0"/>
              <a:t>	- основной способ общения: контактный</a:t>
            </a:r>
            <a:endParaRPr lang="en-US" dirty="0"/>
          </a:p>
          <a:p>
            <a:pPr marL="0" indent="0">
              <a:buNone/>
            </a:pPr>
            <a:endParaRPr lang="ru-RU" b="1" dirty="0"/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980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87BED-2583-4C1B-B964-9A9AB407C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98443"/>
          </a:xfrm>
        </p:spPr>
        <p:txBody>
          <a:bodyPr>
            <a:normAutofit/>
          </a:bodyPr>
          <a:lstStyle/>
          <a:p>
            <a:r>
              <a:rPr lang="ru-RU" sz="3200" dirty="0"/>
              <a:t>Стили речи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B2ADE-9BDA-4125-BDD3-72E2F40FA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84243"/>
            <a:ext cx="9601200" cy="4383157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Художественный стиль</a:t>
            </a:r>
          </a:p>
          <a:p>
            <a:r>
              <a:rPr lang="ru-RU" dirty="0"/>
              <a:t>Цель художественного стиля создание художественного образа. В этом стиле создаются литературные произведения. Он также воздействует на читателя, но не через разум, а через эстетическое переживание. Писатель стремится подобрать наиболее точные и выразительные слова, использует различные тропы, необычный синтаксис.</a:t>
            </a:r>
          </a:p>
          <a:p>
            <a:r>
              <a:rPr lang="ru-RU" dirty="0"/>
              <a:t>Стиль художественной литературы может включать в себя, в зависимости от авторского замысла, элементы любого стиля, или нескольких стилей, или даже нелитературные слова (например, сленг).</a:t>
            </a:r>
          </a:p>
          <a:p>
            <a:pPr marL="530352" lvl="1" indent="0">
              <a:buNone/>
            </a:pPr>
            <a:r>
              <a:rPr lang="ru-RU" dirty="0"/>
              <a:t>	- </a:t>
            </a:r>
            <a:r>
              <a:rPr lang="ru-RU" i="0" dirty="0"/>
              <a:t>основная функция: воздействие </a:t>
            </a:r>
          </a:p>
          <a:p>
            <a:pPr marL="0" indent="0">
              <a:buNone/>
            </a:pPr>
            <a:r>
              <a:rPr lang="ru-RU" dirty="0"/>
              <a:t>	- сфера деятельности: любая</a:t>
            </a:r>
          </a:p>
          <a:p>
            <a:pPr marL="0" indent="0">
              <a:buNone/>
            </a:pPr>
            <a:r>
              <a:rPr lang="ru-RU" dirty="0"/>
              <a:t>	- основная форма речи: письменная</a:t>
            </a:r>
          </a:p>
          <a:p>
            <a:pPr marL="0" indent="0">
              <a:buNone/>
            </a:pPr>
            <a:r>
              <a:rPr lang="ru-RU" dirty="0"/>
              <a:t>	- типичный вид речи: монолог</a:t>
            </a:r>
          </a:p>
          <a:p>
            <a:pPr marL="0" indent="0">
              <a:buNone/>
            </a:pPr>
            <a:r>
              <a:rPr lang="ru-RU" dirty="0"/>
              <a:t>	- основной способ общения: неконтактный</a:t>
            </a:r>
            <a:endParaRPr lang="en-US" dirty="0"/>
          </a:p>
          <a:p>
            <a:endParaRPr lang="ru-RU" dirty="0"/>
          </a:p>
          <a:p>
            <a:pPr marL="0" indent="0">
              <a:buNone/>
            </a:pPr>
            <a:endParaRPr lang="ru-RU" b="1" dirty="0"/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140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D831D-AD37-4BBD-897C-74D2D70AF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04461"/>
          </a:xfrm>
        </p:spPr>
        <p:txBody>
          <a:bodyPr>
            <a:normAutofit/>
          </a:bodyPr>
          <a:lstStyle/>
          <a:p>
            <a:r>
              <a:rPr lang="ru-RU" sz="3200" dirty="0"/>
              <a:t>Синонимы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5FEF4-DF6B-4C88-B30F-7C27C255F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81809"/>
            <a:ext cx="9601200" cy="3985591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Синонимы позволяют сделать нашу речь менее монотонной и более выразительной. Принято считать, что абсолютно полных синонимов не существует. Если синонимы не различаются семантически (как, например, </a:t>
            </a:r>
            <a:r>
              <a:rPr lang="ru-RU" i="1" dirty="0"/>
              <a:t>великий </a:t>
            </a:r>
            <a:r>
              <a:rPr lang="ru-RU" dirty="0"/>
              <a:t>и </a:t>
            </a:r>
            <a:r>
              <a:rPr lang="ru-RU" i="1" dirty="0"/>
              <a:t>знаменитый</a:t>
            </a:r>
            <a:r>
              <a:rPr lang="ru-RU" dirty="0"/>
              <a:t>), то они различаются стилистически (</a:t>
            </a:r>
            <a:r>
              <a:rPr lang="ru-RU" i="1" dirty="0"/>
              <a:t>кушать </a:t>
            </a:r>
            <a:r>
              <a:rPr lang="ru-RU" dirty="0"/>
              <a:t>и </a:t>
            </a:r>
            <a:r>
              <a:rPr lang="ru-RU" i="1" dirty="0"/>
              <a:t>жрать</a:t>
            </a:r>
            <a:r>
              <a:rPr lang="ru-RU" dirty="0"/>
              <a:t>; </a:t>
            </a:r>
            <a:r>
              <a:rPr lang="ru-RU" i="1" dirty="0"/>
              <a:t>глаза </a:t>
            </a:r>
            <a:r>
              <a:rPr lang="ru-RU" dirty="0"/>
              <a:t>и </a:t>
            </a:r>
            <a:r>
              <a:rPr lang="ru-RU" i="1" dirty="0"/>
              <a:t>очи</a:t>
            </a:r>
            <a:r>
              <a:rPr lang="ru-RU" dirty="0"/>
              <a:t>). Несколько синонимов, употребленных один за другим, придают тексту эмоциональность и усиливают производимое им впечатление (</a:t>
            </a:r>
            <a:r>
              <a:rPr lang="ru-RU" i="1" dirty="0"/>
              <a:t>Было серо, тускло, безотрадно, хоть огонь зажигай; все жаловались на холод, и дождь стучал в окна </a:t>
            </a:r>
            <a:r>
              <a:rPr lang="ru-RU" dirty="0"/>
              <a:t>— А.П. Чехов). Особенно выразительны синонимы, которые противопоставляются в тексте (</a:t>
            </a:r>
            <a:r>
              <a:rPr lang="ru-RU" i="1" dirty="0"/>
              <a:t>В комнату вошла большая, полная, даже почти толстая дама </a:t>
            </a:r>
            <a:r>
              <a:rPr lang="ru-RU" dirty="0"/>
              <a:t>— Н.С. Лесков).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071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46C2C-5E2F-499E-BEBD-01AD55333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Развертывание текста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FC2EA-3859-4F57-BA25-C54DAF9B1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54087"/>
            <a:ext cx="9601200" cy="3813313"/>
          </a:xfrm>
        </p:spPr>
        <p:txBody>
          <a:bodyPr/>
          <a:lstStyle/>
          <a:p>
            <a:r>
              <a:rPr lang="ru-RU" dirty="0"/>
              <a:t>Простая линейная прогрессия</a:t>
            </a:r>
          </a:p>
          <a:p>
            <a:r>
              <a:rPr lang="ru-RU" dirty="0"/>
              <a:t>Прогрессия со сквозной линией </a:t>
            </a:r>
          </a:p>
          <a:p>
            <a:r>
              <a:rPr lang="ru-RU" dirty="0"/>
              <a:t>Прогрессия с производными темами</a:t>
            </a:r>
          </a:p>
          <a:p>
            <a:r>
              <a:rPr lang="ru-RU" dirty="0"/>
              <a:t>Прогрессия с расщепленной темой</a:t>
            </a:r>
          </a:p>
          <a:p>
            <a:r>
              <a:rPr lang="ru-RU" dirty="0"/>
              <a:t>Прогрессия с тематическим прыжком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006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46075-1410-4FDC-80A0-7030B5DCC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533400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AD7BE-568B-403B-88B0-BC9EED3FE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7"/>
            <a:ext cx="9601200" cy="442291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K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 err="1">
                <a:solidFill>
                  <a:schemeClr val="tx1"/>
                </a:solidFill>
              </a:rPr>
              <a:t>lesova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tr-TR" dirty="0">
                <a:solidFill>
                  <a:schemeClr val="tx1"/>
                </a:solidFill>
              </a:rPr>
              <a:t>D.V. ve </a:t>
            </a:r>
            <a:r>
              <a:rPr lang="tr-TR" dirty="0" err="1">
                <a:solidFill>
                  <a:schemeClr val="tx1"/>
                </a:solidFill>
              </a:rPr>
              <a:t>Horitonov</a:t>
            </a:r>
            <a:r>
              <a:rPr lang="tr-TR" dirty="0">
                <a:solidFill>
                  <a:schemeClr val="tx1"/>
                </a:solidFill>
              </a:rPr>
              <a:t>, A.A. </a:t>
            </a:r>
            <a:r>
              <a:rPr lang="tr-TR" dirty="0" err="1">
                <a:solidFill>
                  <a:schemeClr val="tx1"/>
                </a:solidFill>
              </a:rPr>
              <a:t>Zolotoye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pero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Zlatoust</a:t>
            </a:r>
            <a:r>
              <a:rPr lang="tr-TR" dirty="0">
                <a:solidFill>
                  <a:schemeClr val="tx1"/>
                </a:solidFill>
              </a:rPr>
              <a:t>, S.-P., 2007.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Bityuçova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Ye.S</a:t>
            </a:r>
            <a:r>
              <a:rPr lang="tr-TR" dirty="0">
                <a:solidFill>
                  <a:schemeClr val="tx1"/>
                </a:solidFill>
              </a:rPr>
              <a:t>.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Ekzamen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Moskva</a:t>
            </a:r>
            <a:r>
              <a:rPr lang="tr-TR" dirty="0">
                <a:solidFill>
                  <a:schemeClr val="tx1"/>
                </a:solidFill>
              </a:rPr>
              <a:t>, 2019.</a:t>
            </a:r>
          </a:p>
          <a:p>
            <a:r>
              <a:rPr lang="tr-TR" dirty="0" err="1">
                <a:solidFill>
                  <a:schemeClr val="tx1"/>
                </a:solidFill>
              </a:rPr>
              <a:t>Babaşeva</a:t>
            </a:r>
            <a:r>
              <a:rPr lang="tr-TR" dirty="0">
                <a:solidFill>
                  <a:schemeClr val="tx1"/>
                </a:solidFill>
              </a:rPr>
              <a:t>, T.,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https://www.litres.ru/tamara-babasheva/uchimsya-pisat-sochinenie-metodicheskoe-rukovodstvo-dlya-shkolnikov/chitat-onlayn/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https://azbyka.ru/deti/shkolnyjj-pomoshhnik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  <a:hlinkClick r:id="rId4"/>
              </a:rPr>
              <a:t>http://rosental-book.ru/styli_xlii.html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hlinkClick r:id="rId5"/>
              </a:rPr>
              <a:t>https://russkiiyazyk.ru/sintaksis/deeprichastnyiy-oborot.html</a:t>
            </a:r>
            <a:endParaRPr lang="tr-TR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73416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1450</TotalTime>
  <Words>673</Words>
  <Application>Microsoft Office PowerPoint</Application>
  <PresentationFormat>Widescreen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Franklin Gothic Book</vt:lpstr>
      <vt:lpstr>Crop</vt:lpstr>
      <vt:lpstr>Сочинение</vt:lpstr>
      <vt:lpstr>Стили речи </vt:lpstr>
      <vt:lpstr>Стили речи </vt:lpstr>
      <vt:lpstr>Стили речи </vt:lpstr>
      <vt:lpstr>Стили речи </vt:lpstr>
      <vt:lpstr>Стили речи </vt:lpstr>
      <vt:lpstr>Синонимы</vt:lpstr>
      <vt:lpstr>Развертывание текста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Сочинение</dc:title>
  <dc:creator>asus</dc:creator>
  <cp:lastModifiedBy>asus</cp:lastModifiedBy>
  <cp:revision>168</cp:revision>
  <dcterms:created xsi:type="dcterms:W3CDTF">2020-03-24T19:20:49Z</dcterms:created>
  <dcterms:modified xsi:type="dcterms:W3CDTF">2020-05-05T17:54:26Z</dcterms:modified>
</cp:coreProperties>
</file>