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2" r:id="rId17"/>
    <p:sldId id="273" r:id="rId18"/>
    <p:sldId id="274" r:id="rId19"/>
    <p:sldId id="271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74B2323-2FF6-488C-B121-5EADB6DEF586}" type="datetimeFigureOut">
              <a:rPr lang="tr-TR" smtClean="0"/>
              <a:t>25.03.2013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03342EA-47C8-4489-ACBC-28B7519F2A39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Yoğurt Mikrobiyolojisi</a:t>
            </a:r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solidFill>
                  <a:srgbClr val="FFFF00"/>
                </a:solidFill>
              </a:rPr>
              <a:t>Fermentasyon</a:t>
            </a:r>
            <a:r>
              <a:rPr lang="tr-TR" sz="3200" b="1" dirty="0" smtClean="0">
                <a:solidFill>
                  <a:srgbClr val="FFFF00"/>
                </a:solidFill>
              </a:rPr>
              <a:t> hızı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44824"/>
            <a:ext cx="8507288" cy="452628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Fermantasyon aşamaları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Lag fazı </a:t>
            </a:r>
            <a:r>
              <a:rPr lang="tr-TR" sz="2200" dirty="0" smtClean="0">
                <a:solidFill>
                  <a:srgbClr val="FFFF00"/>
                </a:solidFill>
              </a:rPr>
              <a:t>(her iki bakteri de durgunluk dönemindedir)</a:t>
            </a:r>
            <a:endParaRPr lang="tr-TR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tr-TR" dirty="0" err="1" smtClean="0"/>
              <a:t>Log</a:t>
            </a:r>
            <a:r>
              <a:rPr lang="tr-TR" dirty="0" smtClean="0"/>
              <a:t> fazı </a:t>
            </a:r>
            <a:r>
              <a:rPr lang="tr-TR" sz="2200" dirty="0" smtClean="0">
                <a:solidFill>
                  <a:srgbClr val="FFFF00"/>
                </a:solidFill>
              </a:rPr>
              <a:t>(</a:t>
            </a:r>
            <a:r>
              <a:rPr lang="tr-TR" sz="2200" dirty="0" err="1" smtClean="0">
                <a:solidFill>
                  <a:srgbClr val="FFFF00"/>
                </a:solidFill>
              </a:rPr>
              <a:t>Str</a:t>
            </a:r>
            <a:r>
              <a:rPr lang="tr-TR" sz="2200" dirty="0" smtClean="0">
                <a:solidFill>
                  <a:srgbClr val="FFFF00"/>
                </a:solidFill>
              </a:rPr>
              <a:t>. thermophilus 80-100 </a:t>
            </a:r>
            <a:r>
              <a:rPr lang="tr-TR" sz="2200" dirty="0" err="1" smtClean="0">
                <a:solidFill>
                  <a:srgbClr val="FFFF00"/>
                </a:solidFill>
              </a:rPr>
              <a:t>dk</a:t>
            </a:r>
            <a:r>
              <a:rPr lang="tr-TR" sz="2200" dirty="0" smtClean="0">
                <a:solidFill>
                  <a:srgbClr val="FFFF00"/>
                </a:solidFill>
              </a:rPr>
              <a:t> içinde hızla  </a:t>
            </a:r>
          </a:p>
          <a:p>
            <a:pPr>
              <a:buNone/>
            </a:pPr>
            <a:r>
              <a:rPr lang="tr-TR" sz="2200" dirty="0" smtClean="0">
                <a:solidFill>
                  <a:srgbClr val="FFFF00"/>
                </a:solidFill>
              </a:rPr>
              <a:t>                          çoğalır)</a:t>
            </a:r>
            <a:endParaRPr lang="tr-TR" sz="3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Geç </a:t>
            </a:r>
            <a:r>
              <a:rPr lang="tr-TR" dirty="0" err="1" smtClean="0"/>
              <a:t>log</a:t>
            </a:r>
            <a:r>
              <a:rPr lang="tr-TR" dirty="0" smtClean="0"/>
              <a:t> fazı </a:t>
            </a:r>
            <a:r>
              <a:rPr lang="tr-TR" sz="2200" dirty="0" smtClean="0">
                <a:solidFill>
                  <a:srgbClr val="FFFF00"/>
                </a:solidFill>
              </a:rPr>
              <a:t>(</a:t>
            </a:r>
            <a:r>
              <a:rPr lang="tr-TR" sz="2200" dirty="0" err="1" smtClean="0">
                <a:solidFill>
                  <a:srgbClr val="FFFF00"/>
                </a:solidFill>
              </a:rPr>
              <a:t>Lb</a:t>
            </a:r>
            <a:r>
              <a:rPr lang="tr-TR" sz="2200" dirty="0" smtClean="0">
                <a:solidFill>
                  <a:srgbClr val="FFFF00"/>
                </a:solidFill>
              </a:rPr>
              <a:t>. bulgaricus sayısı </a:t>
            </a:r>
            <a:r>
              <a:rPr lang="tr-TR" sz="2200" dirty="0" err="1" smtClean="0">
                <a:solidFill>
                  <a:srgbClr val="FFFF00"/>
                </a:solidFill>
              </a:rPr>
              <a:t>fermentasyonun</a:t>
            </a:r>
            <a:r>
              <a:rPr lang="tr-TR" sz="2200" dirty="0" smtClean="0">
                <a:solidFill>
                  <a:srgbClr val="FFFF00"/>
                </a:solidFill>
              </a:rPr>
              <a:t> ortalarında artışa geçer)</a:t>
            </a:r>
            <a:endParaRPr lang="tr-TR" sz="24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 Durgunluk  fazı </a:t>
            </a:r>
            <a:r>
              <a:rPr lang="tr-TR" sz="2200" dirty="0" smtClean="0">
                <a:solidFill>
                  <a:srgbClr val="FFFF00"/>
                </a:solidFill>
              </a:rPr>
              <a:t>(her iki bakteri de durgunluk dönemine girer)</a:t>
            </a:r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solidFill>
                  <a:srgbClr val="FFFF00"/>
                </a:solidFill>
              </a:rPr>
              <a:t>Fermentasyon</a:t>
            </a:r>
            <a:r>
              <a:rPr lang="tr-TR" sz="3200" b="1" dirty="0" smtClean="0">
                <a:solidFill>
                  <a:srgbClr val="FFFF00"/>
                </a:solidFill>
              </a:rPr>
              <a:t> </a:t>
            </a:r>
            <a:r>
              <a:rPr lang="tr-TR" sz="3200" b="1" dirty="0" smtClean="0">
                <a:solidFill>
                  <a:srgbClr val="FFFF00"/>
                </a:solidFill>
              </a:rPr>
              <a:t>hızı</a:t>
            </a:r>
            <a:endParaRPr lang="tr-TR" sz="3200" dirty="0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71713"/>
            <a:ext cx="7632848" cy="4130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solidFill>
                  <a:srgbClr val="FFFF00"/>
                </a:solidFill>
              </a:rPr>
              <a:t>Fermentasyon</a:t>
            </a:r>
            <a:r>
              <a:rPr lang="tr-TR" sz="3200" b="1" dirty="0" smtClean="0">
                <a:solidFill>
                  <a:srgbClr val="FFFF00"/>
                </a:solidFill>
              </a:rPr>
              <a:t> hızı</a:t>
            </a:r>
            <a:endParaRPr lang="tr-TR" sz="32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648" y="2238374"/>
            <a:ext cx="8499824" cy="431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600" dirty="0" smtClean="0">
                <a:solidFill>
                  <a:srgbClr val="FFFF00"/>
                </a:solidFill>
              </a:rPr>
              <a:t>Spesifik bakteri gelişim oranı</a:t>
            </a:r>
            <a:endParaRPr lang="tr-TR" dirty="0">
              <a:solidFill>
                <a:srgbClr val="FFFF00"/>
              </a:solidFill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4709" y="1772816"/>
            <a:ext cx="705358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3454" y="3789040"/>
            <a:ext cx="7126938" cy="172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Yoğurt bakterilerinin </a:t>
            </a:r>
            <a:r>
              <a:rPr lang="tr-TR" sz="3200" b="1" dirty="0" err="1" smtClean="0">
                <a:solidFill>
                  <a:srgbClr val="FFFF00"/>
                </a:solidFill>
              </a:rPr>
              <a:t>bakteriyofajları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Litik</a:t>
            </a:r>
            <a:r>
              <a:rPr lang="tr-TR" dirty="0" smtClean="0"/>
              <a:t> (</a:t>
            </a:r>
            <a:r>
              <a:rPr lang="tr-TR" dirty="0" err="1" smtClean="0"/>
              <a:t>virülent</a:t>
            </a:r>
            <a:r>
              <a:rPr lang="tr-TR" dirty="0" smtClean="0"/>
              <a:t>) döngü : hücre içerisine girerek kromozoma müdahale eder ve hızla çoğalır</a:t>
            </a:r>
          </a:p>
          <a:p>
            <a:endParaRPr lang="tr-TR" dirty="0" smtClean="0"/>
          </a:p>
          <a:p>
            <a:r>
              <a:rPr lang="tr-TR" dirty="0" err="1" smtClean="0"/>
              <a:t>Lizojenik</a:t>
            </a:r>
            <a:r>
              <a:rPr lang="tr-TR" dirty="0" smtClean="0"/>
              <a:t> döngü: faj DNA’sı hücre kromozomuna müdahale ederek hücre ile birlikte çoğalmaktadır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Yoğurt bakterilerinin </a:t>
            </a:r>
            <a:r>
              <a:rPr lang="tr-TR" sz="3200" b="1" dirty="0" err="1" smtClean="0">
                <a:solidFill>
                  <a:srgbClr val="FFFF00"/>
                </a:solidFill>
              </a:rPr>
              <a:t>bakteriyofajları</a:t>
            </a:r>
            <a:endParaRPr lang="tr-TR" sz="3200" b="1" dirty="0">
              <a:solidFill>
                <a:srgbClr val="FFFF00"/>
              </a:solidFill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328" y="2028824"/>
            <a:ext cx="7260072" cy="4428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dirty="0" smtClean="0">
                <a:solidFill>
                  <a:srgbClr val="FFFF00"/>
                </a:solidFill>
              </a:rPr>
              <a:t>Yoğurt bakterileri tarafından üretilen anti-bakteriyel maddeler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Bakteriyosinler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Aromatik aminler</a:t>
            </a:r>
          </a:p>
          <a:p>
            <a:endParaRPr lang="tr-TR" dirty="0" smtClean="0"/>
          </a:p>
          <a:p>
            <a:r>
              <a:rPr lang="tr-TR" dirty="0" err="1" smtClean="0"/>
              <a:t>Di</a:t>
            </a:r>
            <a:r>
              <a:rPr lang="tr-TR" dirty="0" smtClean="0"/>
              <a:t>- </a:t>
            </a:r>
            <a:r>
              <a:rPr lang="tr-TR" dirty="0" err="1" smtClean="0"/>
              <a:t>tri</a:t>
            </a:r>
            <a:r>
              <a:rPr lang="tr-TR" dirty="0" smtClean="0"/>
              <a:t>-</a:t>
            </a:r>
            <a:r>
              <a:rPr lang="tr-TR" dirty="0" err="1" smtClean="0"/>
              <a:t>peptidler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O</a:t>
            </a:r>
            <a:r>
              <a:rPr lang="tr-TR" baseline="-25000" dirty="0" smtClean="0"/>
              <a:t>2</a:t>
            </a:r>
            <a:endParaRPr lang="tr-TR" baseline="-2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Yoğurt bakterilerinin aktivitelerini etkileyen bileşenler</a:t>
            </a:r>
            <a:endParaRPr lang="tr-TR" sz="3200" b="1" dirty="0">
              <a:solidFill>
                <a:srgbClr val="FFFF00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712" y="2433637"/>
            <a:ext cx="7453688" cy="33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827584" y="1628800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Deterjan kalıntıları ve </a:t>
            </a:r>
            <a:r>
              <a:rPr lang="tr-TR" sz="2400" b="1" dirty="0" err="1" smtClean="0"/>
              <a:t>pestisitler</a:t>
            </a:r>
            <a:endParaRPr lang="tr-TR" sz="24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Yoğurt bakterilerinin aktivitelerini etkileyen bileşenler</a:t>
            </a:r>
            <a:endParaRPr lang="tr-TR" sz="32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40882"/>
            <a:ext cx="5760640" cy="5417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Taksonomi (</a:t>
            </a:r>
            <a:r>
              <a:rPr lang="tr-TR" sz="3200" b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dirty="0" smtClean="0">
                <a:solidFill>
                  <a:srgbClr val="FFFF00"/>
                </a:solidFill>
              </a:rPr>
              <a:t>. thermophilus)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Streptococcus</a:t>
            </a:r>
            <a:r>
              <a:rPr lang="tr-TR" b="1" dirty="0" smtClean="0"/>
              <a:t> </a:t>
            </a:r>
            <a:r>
              <a:rPr lang="tr-TR" b="1" strike="sngStrike" dirty="0" smtClean="0"/>
              <a:t>salivarius </a:t>
            </a:r>
            <a:r>
              <a:rPr lang="tr-TR" b="1" strike="sngStrike" dirty="0" err="1" smtClean="0"/>
              <a:t>subsp</a:t>
            </a:r>
            <a:r>
              <a:rPr lang="tr-TR" b="1" strike="sngStrike" dirty="0" smtClean="0"/>
              <a:t>. </a:t>
            </a:r>
            <a:r>
              <a:rPr lang="tr-TR" b="1" dirty="0" smtClean="0"/>
              <a:t>thermophilus</a:t>
            </a:r>
          </a:p>
          <a:p>
            <a:endParaRPr lang="tr-TR" b="1" dirty="0" smtClean="0"/>
          </a:p>
          <a:p>
            <a:r>
              <a:rPr lang="tr-TR" b="1" dirty="0" smtClean="0"/>
              <a:t>DNA-DNA </a:t>
            </a:r>
            <a:r>
              <a:rPr lang="tr-TR" b="1" dirty="0" err="1" smtClean="0"/>
              <a:t>homoloji</a:t>
            </a:r>
            <a:r>
              <a:rPr lang="tr-TR" b="1" dirty="0" smtClean="0"/>
              <a:t> ve </a:t>
            </a:r>
            <a:r>
              <a:rPr lang="tr-TR" b="1" dirty="0" err="1" smtClean="0"/>
              <a:t>bioşimik</a:t>
            </a:r>
            <a:r>
              <a:rPr lang="tr-TR" b="1" dirty="0" smtClean="0"/>
              <a:t> testler</a:t>
            </a:r>
          </a:p>
          <a:p>
            <a:endParaRPr lang="tr-TR" b="1" dirty="0" smtClean="0"/>
          </a:p>
          <a:p>
            <a:r>
              <a:rPr lang="tr-TR" b="1" dirty="0" smtClean="0"/>
              <a:t>N grup antijene sahip değildir</a:t>
            </a:r>
          </a:p>
          <a:p>
            <a:endParaRPr lang="tr-TR" b="1" dirty="0" smtClean="0"/>
          </a:p>
          <a:p>
            <a:r>
              <a:rPr lang="tr-TR" b="1" dirty="0" smtClean="0"/>
              <a:t>Diğer N grubu streptokoklardan ayrı grupta yer alır	</a:t>
            </a:r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Taksonomi (</a:t>
            </a:r>
            <a:r>
              <a:rPr lang="tr-TR" sz="3200" b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dirty="0" smtClean="0">
                <a:solidFill>
                  <a:srgbClr val="FFFF00"/>
                </a:solidFill>
              </a:rPr>
              <a:t>. thermophilus)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79107"/>
          </a:xfrm>
        </p:spPr>
        <p:txBody>
          <a:bodyPr>
            <a:noAutofit/>
          </a:bodyPr>
          <a:lstStyle/>
          <a:p>
            <a:r>
              <a:rPr lang="tr-TR" sz="2800" dirty="0" smtClean="0"/>
              <a:t>Gram (+)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Fakültatif</a:t>
            </a:r>
            <a:r>
              <a:rPr lang="tr-TR" sz="2800" dirty="0" smtClean="0"/>
              <a:t> anaerobik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Monosakkaritler</a:t>
            </a:r>
            <a:r>
              <a:rPr lang="tr-TR" sz="2800" dirty="0" smtClean="0"/>
              <a:t> üzerindeki </a:t>
            </a:r>
            <a:r>
              <a:rPr lang="tr-TR" sz="2800" dirty="0" err="1" smtClean="0"/>
              <a:t>fermentasyon</a:t>
            </a:r>
            <a:r>
              <a:rPr lang="tr-TR" sz="2800" dirty="0" smtClean="0"/>
              <a:t> yeteneği sınırlı</a:t>
            </a:r>
          </a:p>
          <a:p>
            <a:endParaRPr lang="tr-TR" sz="2800" dirty="0" smtClean="0"/>
          </a:p>
          <a:p>
            <a:r>
              <a:rPr lang="tr-TR" sz="2800" dirty="0" smtClean="0"/>
              <a:t>Laktozdan laktik asit, </a:t>
            </a:r>
            <a:r>
              <a:rPr lang="tr-TR" sz="2800" dirty="0" err="1" smtClean="0"/>
              <a:t>asetaldehit</a:t>
            </a:r>
            <a:r>
              <a:rPr lang="tr-TR" sz="2800" dirty="0" smtClean="0"/>
              <a:t> </a:t>
            </a:r>
            <a:r>
              <a:rPr lang="tr-TR" sz="2800" dirty="0" err="1" smtClean="0"/>
              <a:t>diasetil</a:t>
            </a:r>
            <a:r>
              <a:rPr lang="tr-TR" sz="2800" dirty="0" smtClean="0"/>
              <a:t> ve L(+) </a:t>
            </a:r>
            <a:r>
              <a:rPr lang="tr-TR" sz="2800" dirty="0" err="1" smtClean="0"/>
              <a:t>laktat</a:t>
            </a:r>
            <a:r>
              <a:rPr lang="tr-TR" sz="2800" dirty="0" smtClean="0"/>
              <a:t> üretebilmektedir</a:t>
            </a:r>
          </a:p>
          <a:p>
            <a:endParaRPr lang="tr-TR" sz="2800" dirty="0" smtClean="0"/>
          </a:p>
          <a:p>
            <a:r>
              <a:rPr lang="tr-TR" sz="2800" dirty="0" smtClean="0"/>
              <a:t>Isıya nispeten dirençlidir (15 </a:t>
            </a:r>
            <a:r>
              <a:rPr lang="tr-TR" sz="2800" dirty="0" smtClean="0">
                <a:sym typeface="Symbol"/>
              </a:rPr>
              <a:t></a:t>
            </a:r>
            <a:r>
              <a:rPr lang="tr-TR" sz="2800" dirty="0" err="1" smtClean="0"/>
              <a:t>C’de</a:t>
            </a:r>
            <a:r>
              <a:rPr lang="tr-TR" sz="2800" dirty="0" smtClean="0"/>
              <a:t> gelişemez)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Taksonomi (</a:t>
            </a:r>
            <a:r>
              <a:rPr lang="tr-TR" sz="3200" b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dirty="0" smtClean="0">
                <a:solidFill>
                  <a:srgbClr val="FFFF00"/>
                </a:solidFill>
              </a:rPr>
              <a:t>. thermophilus)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934891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 err="1" smtClean="0"/>
              <a:t>Mol</a:t>
            </a:r>
            <a:r>
              <a:rPr lang="tr-TR" sz="2800" dirty="0" smtClean="0"/>
              <a:t> G+C oranı  %37,2-403 arasındadır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Proteolitik</a:t>
            </a:r>
            <a:r>
              <a:rPr lang="tr-TR" sz="2800" dirty="0" smtClean="0"/>
              <a:t> kapasitesi zayıftır</a:t>
            </a:r>
          </a:p>
          <a:p>
            <a:endParaRPr lang="tr-TR" sz="2800" dirty="0" smtClean="0"/>
          </a:p>
          <a:p>
            <a:r>
              <a:rPr lang="tr-TR" sz="2800" dirty="0" smtClean="0"/>
              <a:t>Bazı suşları </a:t>
            </a:r>
            <a:r>
              <a:rPr lang="tr-TR" sz="2800" dirty="0" err="1" smtClean="0"/>
              <a:t>polisakkarit</a:t>
            </a:r>
            <a:r>
              <a:rPr lang="tr-TR" sz="2800" dirty="0" smtClean="0"/>
              <a:t> üretebilmektedir</a:t>
            </a:r>
          </a:p>
          <a:p>
            <a:endParaRPr lang="tr-TR" sz="2800" dirty="0" smtClean="0"/>
          </a:p>
          <a:p>
            <a:r>
              <a:rPr lang="tr-TR" sz="2800" dirty="0" smtClean="0"/>
              <a:t>100 kadar gen dizilimi </a:t>
            </a:r>
            <a:r>
              <a:rPr lang="tr-TR" sz="2800" dirty="0" err="1" smtClean="0"/>
              <a:t>GenBank’a</a:t>
            </a:r>
            <a:r>
              <a:rPr lang="tr-TR" sz="2800" dirty="0" smtClean="0"/>
              <a:t> aktarılmış durumdadır</a:t>
            </a:r>
          </a:p>
          <a:p>
            <a:endParaRPr lang="tr-TR" sz="2800" dirty="0" smtClean="0"/>
          </a:p>
          <a:p>
            <a:pPr>
              <a:buNone/>
            </a:pPr>
            <a:endParaRPr lang="tr-TR" sz="2800" dirty="0"/>
          </a:p>
        </p:txBody>
      </p:sp>
      <p:pic>
        <p:nvPicPr>
          <p:cNvPr id="1026" name="Picture 2" descr="strth"/>
          <p:cNvPicPr>
            <a:picLocks noChangeAspect="1" noChangeArrowheads="1"/>
          </p:cNvPicPr>
          <p:nvPr/>
        </p:nvPicPr>
        <p:blipFill>
          <a:blip r:embed="rId2" cstate="print">
            <a:lum bright="12000" contrast="-6000"/>
            <a:grayscl/>
          </a:blip>
          <a:srcRect/>
          <a:stretch>
            <a:fillRect/>
          </a:stretch>
        </p:blipFill>
        <p:spPr bwMode="auto">
          <a:xfrm>
            <a:off x="2267744" y="4509120"/>
            <a:ext cx="2960737" cy="200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Taksonomi </a:t>
            </a:r>
            <a:r>
              <a:rPr lang="tr-TR" sz="3200" b="1" dirty="0" smtClean="0">
                <a:solidFill>
                  <a:srgbClr val="FFFF00"/>
                </a:solidFill>
              </a:rPr>
              <a:t>(</a:t>
            </a:r>
            <a:r>
              <a:rPr lang="tr-TR" sz="3200" b="1" dirty="0" err="1" smtClean="0">
                <a:solidFill>
                  <a:srgbClr val="FFFF00"/>
                </a:solidFill>
              </a:rPr>
              <a:t>Lb</a:t>
            </a:r>
            <a:r>
              <a:rPr lang="tr-TR" sz="3200" b="1" dirty="0" smtClean="0">
                <a:solidFill>
                  <a:srgbClr val="FFFF00"/>
                </a:solidFill>
              </a:rPr>
              <a:t>. bulgaricus)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1032"/>
            <a:ext cx="8229600" cy="452628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Zorunlu </a:t>
            </a:r>
            <a:r>
              <a:rPr lang="tr-TR" sz="2800" dirty="0" err="1" smtClean="0"/>
              <a:t>homofermentatif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Asite</a:t>
            </a:r>
            <a:r>
              <a:rPr lang="tr-TR" sz="2800" dirty="0" smtClean="0"/>
              <a:t> dirençli</a:t>
            </a:r>
          </a:p>
          <a:p>
            <a:endParaRPr lang="tr-TR" sz="2800" dirty="0" smtClean="0"/>
          </a:p>
          <a:p>
            <a:r>
              <a:rPr lang="tr-TR" sz="2800" dirty="0" smtClean="0"/>
              <a:t>Laktozdan D(-) laktik asit ve </a:t>
            </a:r>
            <a:r>
              <a:rPr lang="tr-TR" sz="2800" dirty="0" err="1" smtClean="0"/>
              <a:t>diasetil</a:t>
            </a:r>
            <a:r>
              <a:rPr lang="tr-TR" sz="2800" dirty="0" smtClean="0"/>
              <a:t> üretebilmektedir</a:t>
            </a:r>
          </a:p>
          <a:p>
            <a:endParaRPr lang="tr-TR" sz="2800" dirty="0" smtClean="0"/>
          </a:p>
          <a:p>
            <a:r>
              <a:rPr lang="tr-TR" sz="2800" dirty="0" smtClean="0"/>
              <a:t>Gram(+)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Fakültatif</a:t>
            </a:r>
            <a:r>
              <a:rPr lang="tr-TR" sz="2800" dirty="0" smtClean="0"/>
              <a:t> anaerobik</a:t>
            </a:r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FF00"/>
                </a:solidFill>
              </a:rPr>
              <a:t>Taksonomi (</a:t>
            </a:r>
            <a:r>
              <a:rPr lang="tr-TR" sz="3200" b="1" dirty="0" err="1" smtClean="0">
                <a:solidFill>
                  <a:srgbClr val="FFFF00"/>
                </a:solidFill>
              </a:rPr>
              <a:t>Lb</a:t>
            </a:r>
            <a:r>
              <a:rPr lang="tr-TR" sz="3200" b="1" dirty="0" smtClean="0">
                <a:solidFill>
                  <a:srgbClr val="FFFF00"/>
                </a:solidFill>
              </a:rPr>
              <a:t>. bulgaricus)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070795"/>
          </a:xfrm>
        </p:spPr>
        <p:txBody>
          <a:bodyPr>
            <a:normAutofit lnSpcReduction="10000"/>
          </a:bodyPr>
          <a:lstStyle/>
          <a:p>
            <a:r>
              <a:rPr lang="tr-TR" sz="2800" dirty="0" err="1" smtClean="0"/>
              <a:t>Termofiliktir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Proteolitik</a:t>
            </a:r>
            <a:r>
              <a:rPr lang="tr-TR" sz="2800" dirty="0" smtClean="0"/>
              <a:t> kapasitesi daha yüksektir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Mol</a:t>
            </a:r>
            <a:r>
              <a:rPr lang="tr-TR" sz="2800" dirty="0" smtClean="0"/>
              <a:t> G+C oranı %49-51 arasındadır</a:t>
            </a:r>
            <a:endParaRPr lang="tr-TR" sz="2800" dirty="0"/>
          </a:p>
        </p:txBody>
      </p:sp>
      <p:pic>
        <p:nvPicPr>
          <p:cNvPr id="2050" name="Picture 2" descr="lacde"/>
          <p:cNvPicPr>
            <a:picLocks noChangeAspect="1" noChangeArrowheads="1"/>
          </p:cNvPicPr>
          <p:nvPr/>
        </p:nvPicPr>
        <p:blipFill>
          <a:blip r:embed="rId2" cstate="print">
            <a:lum bright="10000"/>
            <a:grayscl/>
          </a:blip>
          <a:srcRect/>
          <a:stretch>
            <a:fillRect/>
          </a:stretch>
        </p:blipFill>
        <p:spPr bwMode="auto">
          <a:xfrm>
            <a:off x="2051720" y="3861048"/>
            <a:ext cx="4104456" cy="26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solidFill>
                  <a:srgbClr val="FFFF00"/>
                </a:solidFill>
              </a:rPr>
              <a:t>Simbiyotik</a:t>
            </a:r>
            <a:r>
              <a:rPr lang="tr-TR" sz="3200" b="1" dirty="0" smtClean="0">
                <a:solidFill>
                  <a:srgbClr val="FFFF00"/>
                </a:solidFill>
              </a:rPr>
              <a:t> ilişki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Lb</a:t>
            </a:r>
            <a:r>
              <a:rPr lang="tr-TR" sz="2800" dirty="0" smtClean="0"/>
              <a:t>. bulgaricus aminoasitleri açığa çıkararak </a:t>
            </a:r>
            <a:r>
              <a:rPr lang="tr-TR" sz="2800" dirty="0" err="1" smtClean="0"/>
              <a:t>Str</a:t>
            </a:r>
            <a:r>
              <a:rPr lang="tr-TR" sz="2800" dirty="0" smtClean="0"/>
              <a:t>. </a:t>
            </a:r>
            <a:r>
              <a:rPr lang="tr-TR" sz="2800" dirty="0" err="1" smtClean="0"/>
              <a:t>thermophilus’un</a:t>
            </a:r>
            <a:r>
              <a:rPr lang="tr-TR" sz="2800" dirty="0" smtClean="0"/>
              <a:t> gelişimini teşvik eder.</a:t>
            </a:r>
          </a:p>
          <a:p>
            <a:endParaRPr lang="tr-TR" sz="2800" dirty="0" smtClean="0"/>
          </a:p>
          <a:p>
            <a:r>
              <a:rPr lang="tr-TR" sz="2800" dirty="0" smtClean="0"/>
              <a:t>Özellikle </a:t>
            </a:r>
            <a:r>
              <a:rPr lang="tr-TR" sz="2800" dirty="0" err="1" smtClean="0"/>
              <a:t>lösin</a:t>
            </a:r>
            <a:r>
              <a:rPr lang="tr-TR" sz="2800" dirty="0" smtClean="0"/>
              <a:t>, </a:t>
            </a:r>
            <a:r>
              <a:rPr lang="tr-TR" sz="2800" dirty="0" err="1" smtClean="0"/>
              <a:t>lisin</a:t>
            </a:r>
            <a:r>
              <a:rPr lang="tr-TR" sz="2800" dirty="0" smtClean="0"/>
              <a:t>, </a:t>
            </a:r>
            <a:r>
              <a:rPr lang="tr-TR" sz="2800" dirty="0" err="1" smtClean="0"/>
              <a:t>aspartik</a:t>
            </a:r>
            <a:r>
              <a:rPr lang="tr-TR" sz="2800" dirty="0" smtClean="0"/>
              <a:t> asit, </a:t>
            </a:r>
            <a:r>
              <a:rPr lang="tr-TR" sz="2800" dirty="0" err="1" smtClean="0"/>
              <a:t>histidin</a:t>
            </a:r>
            <a:r>
              <a:rPr lang="tr-TR" sz="2800" dirty="0" smtClean="0"/>
              <a:t> ve </a:t>
            </a:r>
            <a:r>
              <a:rPr lang="tr-TR" sz="2800" dirty="0" smtClean="0"/>
              <a:t>valin</a:t>
            </a:r>
            <a:r>
              <a:rPr lang="tr-TR" sz="2800" dirty="0" smtClean="0"/>
              <a:t> </a:t>
            </a:r>
            <a:r>
              <a:rPr lang="tr-TR" sz="2800" dirty="0" err="1" smtClean="0"/>
              <a:t>stimülatif</a:t>
            </a:r>
            <a:r>
              <a:rPr lang="tr-TR" sz="2800" dirty="0" smtClean="0"/>
              <a:t> etkiye sahiptir</a:t>
            </a:r>
          </a:p>
          <a:p>
            <a:endParaRPr lang="tr-TR" sz="2800" dirty="0" smtClean="0"/>
          </a:p>
          <a:p>
            <a:r>
              <a:rPr lang="tr-TR" sz="2800" dirty="0" smtClean="0"/>
              <a:t>Aminoasit gereksinimi </a:t>
            </a:r>
            <a:r>
              <a:rPr lang="tr-TR" sz="2800" dirty="0" err="1" smtClean="0"/>
              <a:t>suşa</a:t>
            </a:r>
            <a:r>
              <a:rPr lang="tr-TR" sz="2800" dirty="0" smtClean="0"/>
              <a:t> göre değişkenlik gösterir</a:t>
            </a: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solidFill>
                  <a:srgbClr val="FFFF00"/>
                </a:solidFill>
              </a:rPr>
              <a:t>Simbiyotik</a:t>
            </a:r>
            <a:r>
              <a:rPr lang="tr-TR" sz="3200" b="1" dirty="0" smtClean="0">
                <a:solidFill>
                  <a:srgbClr val="FFFF00"/>
                </a:solidFill>
              </a:rPr>
              <a:t> ilişki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Isı etkisiyle oluşan formik asit</a:t>
            </a:r>
          </a:p>
          <a:p>
            <a:endParaRPr lang="tr-TR" dirty="0" smtClean="0"/>
          </a:p>
          <a:p>
            <a:r>
              <a:rPr lang="tr-TR" dirty="0" smtClean="0"/>
              <a:t>Üre metabolizması sonucu oluşan CO</a:t>
            </a:r>
            <a:r>
              <a:rPr lang="tr-TR" baseline="-25000" dirty="0" smtClean="0"/>
              <a:t>2</a:t>
            </a:r>
            <a:r>
              <a:rPr lang="tr-TR" dirty="0" smtClean="0"/>
              <a:t>,</a:t>
            </a:r>
          </a:p>
          <a:p>
            <a:endParaRPr lang="tr-TR" dirty="0" smtClean="0"/>
          </a:p>
          <a:p>
            <a:r>
              <a:rPr lang="tr-TR" dirty="0" smtClean="0"/>
              <a:t>Süte ilave edilen </a:t>
            </a:r>
            <a:r>
              <a:rPr lang="tr-TR" dirty="0" err="1" smtClean="0"/>
              <a:t>peptidler</a:t>
            </a:r>
            <a:r>
              <a:rPr lang="tr-TR" dirty="0" smtClean="0"/>
              <a:t>, pürin, </a:t>
            </a:r>
            <a:r>
              <a:rPr lang="tr-TR" dirty="0" err="1" smtClean="0"/>
              <a:t>pirimidin</a:t>
            </a:r>
            <a:r>
              <a:rPr lang="tr-TR" dirty="0" smtClean="0"/>
              <a:t>, </a:t>
            </a:r>
            <a:r>
              <a:rPr lang="tr-TR" dirty="0" err="1" smtClean="0"/>
              <a:t>adenin</a:t>
            </a:r>
            <a:r>
              <a:rPr lang="tr-TR" dirty="0" smtClean="0"/>
              <a:t>, </a:t>
            </a:r>
            <a:r>
              <a:rPr lang="tr-TR" dirty="0" err="1" smtClean="0"/>
              <a:t>adenosin</a:t>
            </a:r>
            <a:r>
              <a:rPr lang="tr-TR" dirty="0" smtClean="0"/>
              <a:t>, </a:t>
            </a:r>
            <a:r>
              <a:rPr lang="tr-TR" dirty="0" err="1" smtClean="0"/>
              <a:t>guanin</a:t>
            </a:r>
            <a:r>
              <a:rPr lang="tr-TR" dirty="0" smtClean="0"/>
              <a:t> ve </a:t>
            </a:r>
            <a:r>
              <a:rPr lang="tr-TR" dirty="0" err="1" smtClean="0"/>
              <a:t>urasil</a:t>
            </a:r>
            <a:r>
              <a:rPr lang="tr-TR" dirty="0" smtClean="0"/>
              <a:t>, </a:t>
            </a:r>
            <a:r>
              <a:rPr lang="tr-TR" dirty="0" err="1" smtClean="0"/>
              <a:t>fumarik</a:t>
            </a:r>
            <a:r>
              <a:rPr lang="tr-TR" dirty="0" smtClean="0"/>
              <a:t> asit, </a:t>
            </a:r>
            <a:r>
              <a:rPr lang="tr-TR" dirty="0" err="1" smtClean="0"/>
              <a:t>okzaloasetik</a:t>
            </a:r>
            <a:r>
              <a:rPr lang="tr-TR" dirty="0" smtClean="0"/>
              <a:t> asit ve </a:t>
            </a:r>
            <a:r>
              <a:rPr lang="tr-TR" dirty="0" err="1" smtClean="0"/>
              <a:t>sistein</a:t>
            </a:r>
            <a:r>
              <a:rPr lang="tr-TR" dirty="0" smtClean="0"/>
              <a:t> </a:t>
            </a:r>
            <a:r>
              <a:rPr lang="tr-TR" dirty="0" err="1" smtClean="0"/>
              <a:t>Lb</a:t>
            </a:r>
            <a:r>
              <a:rPr lang="tr-TR" dirty="0" smtClean="0"/>
              <a:t>. bulgaricus gelişimini teşvik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7185885" cy="262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01008"/>
            <a:ext cx="4032448" cy="2431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501008"/>
            <a:ext cx="475252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62</TotalTime>
  <Words>333</Words>
  <Application>Microsoft Office PowerPoint</Application>
  <PresentationFormat>Ekran Gösterisi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Döküm</vt:lpstr>
      <vt:lpstr>Yoğurt Mikrobiyolojisi</vt:lpstr>
      <vt:lpstr>Taksonomi (Str. thermophilus)</vt:lpstr>
      <vt:lpstr>Taksonomi (Str. thermophilus)</vt:lpstr>
      <vt:lpstr>Taksonomi (Str. thermophilus)</vt:lpstr>
      <vt:lpstr>Taksonomi (Lb. bulgaricus)</vt:lpstr>
      <vt:lpstr>Taksonomi (Lb. bulgaricus)</vt:lpstr>
      <vt:lpstr>Simbiyotik ilişki</vt:lpstr>
      <vt:lpstr>Simbiyotik ilişki</vt:lpstr>
      <vt:lpstr>Slayt 9</vt:lpstr>
      <vt:lpstr>Fermentasyon hızı</vt:lpstr>
      <vt:lpstr>Fermentasyon hızı</vt:lpstr>
      <vt:lpstr>Fermentasyon hızı</vt:lpstr>
      <vt:lpstr>Spesifik bakteri gelişim oranı</vt:lpstr>
      <vt:lpstr>Yoğurt bakterilerinin bakteriyofajları</vt:lpstr>
      <vt:lpstr>Yoğurt bakterilerinin bakteriyofajları</vt:lpstr>
      <vt:lpstr>Yoğurt bakterileri tarafından üretilen anti-bakteriyel maddeler</vt:lpstr>
      <vt:lpstr>Yoğurt bakterilerinin aktivitelerini etkileyen bileşenler</vt:lpstr>
      <vt:lpstr>Yoğurt bakterilerinin aktivitelerini etkileyen bileşenler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Yoğurt Mikrobiyolojisi</dc:title>
  <dc:creator>Adabarbaros</dc:creator>
  <cp:lastModifiedBy>Adabarbaros</cp:lastModifiedBy>
  <cp:revision>10</cp:revision>
  <dcterms:created xsi:type="dcterms:W3CDTF">2013-03-25T15:50:54Z</dcterms:created>
  <dcterms:modified xsi:type="dcterms:W3CDTF">2013-03-25T16:53:26Z</dcterms:modified>
</cp:coreProperties>
</file>