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sldIdLst>
    <p:sldId id="256" r:id="rId2"/>
    <p:sldId id="288" r:id="rId3"/>
    <p:sldId id="295" r:id="rId4"/>
    <p:sldId id="265" r:id="rId5"/>
    <p:sldId id="292" r:id="rId6"/>
    <p:sldId id="294" r:id="rId7"/>
    <p:sldId id="267" r:id="rId8"/>
    <p:sldId id="270" r:id="rId9"/>
    <p:sldId id="274" r:id="rId10"/>
    <p:sldId id="275" r:id="rId11"/>
    <p:sldId id="296" r:id="rId12"/>
    <p:sldId id="297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EC996-C641-40D6-9832-DB5D6A73E65F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F127-D587-4222-9E5B-330C48098C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36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BBF1BF-3E43-4378-AD92-EA4F0A18F706}" type="slidenum">
              <a:rPr lang="tr-TR" sz="1200">
                <a:latin typeface="Arial" charset="0"/>
              </a:rPr>
              <a:pPr algn="r"/>
              <a:t>19</a:t>
            </a:fld>
            <a:endParaRPr lang="tr-TR" sz="12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C9B0-8F8D-4932-89E3-9F416D56B3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47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hyperlink" Target="http://webmail2.ada.net.tr/cgi-bin/mailman.cgi?SHOW:3330394825336336343034343446422532644544413725326434333946253264383343322532644336333239463544373539462534306d65253265636f6d253365mimepart:Apple-Mail-56878012-0602-442F-8302-1B551BEF343AP2=TRU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12776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Pediatrik Oftalmoloji &amp; Şaşılık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284984"/>
            <a:ext cx="6400800" cy="1752600"/>
          </a:xfrm>
        </p:spPr>
        <p:txBody>
          <a:bodyPr/>
          <a:lstStyle/>
          <a:p>
            <a:pPr marR="0"/>
            <a:r>
              <a:rPr lang="tr-TR" sz="3200" dirty="0" smtClean="0"/>
              <a:t>Dr. </a:t>
            </a:r>
            <a:r>
              <a:rPr lang="tr-TR" sz="3200" dirty="0" err="1" smtClean="0"/>
              <a:t>Huban</a:t>
            </a:r>
            <a:r>
              <a:rPr lang="tr-TR" sz="3200" dirty="0" smtClean="0"/>
              <a:t> ATİLLA</a:t>
            </a:r>
          </a:p>
          <a:p>
            <a:pPr marR="0" algn="l"/>
            <a:endParaRPr lang="tr-TR" dirty="0" smtClean="0"/>
          </a:p>
        </p:txBody>
      </p:sp>
      <p:pic>
        <p:nvPicPr>
          <p:cNvPr id="4" name="6 Resim" descr="gözlü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64" y="4293096"/>
            <a:ext cx="3454242" cy="20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7236792" cy="4353347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tr-TR" sz="2800" dirty="0" smtClean="0"/>
              <a:t>  Üç grupta toplanabilir ;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FF0000"/>
                </a:solidFill>
              </a:rPr>
              <a:t>Şaşılık </a:t>
            </a:r>
            <a:r>
              <a:rPr lang="tr-TR" sz="2800" b="1" dirty="0" err="1" smtClean="0">
                <a:solidFill>
                  <a:srgbClr val="FF0000"/>
                </a:solidFill>
              </a:rPr>
              <a:t>ambliyopisi</a:t>
            </a:r>
            <a:r>
              <a:rPr lang="tr-TR" sz="2800" dirty="0" smtClean="0"/>
              <a:t>; şaşılık ile birlikte, gözlerin paralelliği bozulduğunda kayan gözde ortaya çıkar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</a:rPr>
              <a:t>Anizometropik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ambliyopi</a:t>
            </a:r>
            <a:r>
              <a:rPr lang="tr-TR" sz="2800" b="1" dirty="0" smtClean="0">
                <a:solidFill>
                  <a:srgbClr val="FF0000"/>
                </a:solidFill>
              </a:rPr>
              <a:t>; </a:t>
            </a:r>
            <a:r>
              <a:rPr lang="tr-TR" sz="2800" dirty="0" smtClean="0"/>
              <a:t>iki göz arasında kırma kusuru farklılığında görülür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</a:rPr>
              <a:t>Deprivasyon</a:t>
            </a:r>
            <a:r>
              <a:rPr lang="tr-TR" sz="2800" b="1" dirty="0" smtClean="0">
                <a:solidFill>
                  <a:srgbClr val="FF0000"/>
                </a:solidFill>
              </a:rPr>
              <a:t> (yoksunluk) </a:t>
            </a:r>
            <a:r>
              <a:rPr lang="tr-TR" sz="2800" b="1" dirty="0" err="1" smtClean="0">
                <a:solidFill>
                  <a:srgbClr val="FF0000"/>
                </a:solidFill>
              </a:rPr>
              <a:t>ambliyopisi</a:t>
            </a:r>
            <a:r>
              <a:rPr lang="tr-TR" sz="2800" dirty="0" smtClean="0"/>
              <a:t>; gelişme döneminde gözün kullanılmamasına bağlı olarak (</a:t>
            </a:r>
            <a:r>
              <a:rPr lang="tr-TR" sz="2800" dirty="0" err="1" smtClean="0"/>
              <a:t>konjenital</a:t>
            </a:r>
            <a:r>
              <a:rPr lang="tr-TR" sz="2800" dirty="0" smtClean="0"/>
              <a:t> katarakt, </a:t>
            </a:r>
            <a:r>
              <a:rPr lang="tr-TR" sz="2800" dirty="0" err="1" smtClean="0"/>
              <a:t>konjenital</a:t>
            </a:r>
            <a:r>
              <a:rPr lang="tr-TR" sz="2800" dirty="0" smtClean="0"/>
              <a:t>  </a:t>
            </a:r>
            <a:r>
              <a:rPr lang="tr-TR" sz="2800" dirty="0" err="1" smtClean="0"/>
              <a:t>ptozis</a:t>
            </a:r>
            <a:r>
              <a:rPr lang="tr-TR" sz="2800" dirty="0" smtClean="0"/>
              <a:t>, kornea </a:t>
            </a:r>
            <a:r>
              <a:rPr lang="tr-TR" sz="2800" dirty="0" err="1" smtClean="0"/>
              <a:t>opasiteleri</a:t>
            </a:r>
            <a:r>
              <a:rPr lang="tr-TR" sz="2800" dirty="0" smtClean="0"/>
              <a:t>)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AMBLİYOPİ</a:t>
            </a:r>
          </a:p>
        </p:txBody>
      </p:sp>
    </p:spTree>
    <p:extLst>
      <p:ext uri="{BB962C8B-B14F-4D97-AF65-F5344CB8AC3E}">
        <p14:creationId xmlns:p14="http://schemas.microsoft.com/office/powerpoint/2010/main" val="23791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930632"/>
            <a:ext cx="7408333" cy="3450696"/>
          </a:xfrm>
        </p:spPr>
        <p:txBody>
          <a:bodyPr/>
          <a:lstStyle/>
          <a:p>
            <a:r>
              <a:rPr lang="tr-TR" dirty="0" smtClean="0"/>
              <a:t>Özellikle </a:t>
            </a:r>
            <a:r>
              <a:rPr lang="tr-TR" dirty="0" err="1" smtClean="0"/>
              <a:t>yenidoğan</a:t>
            </a:r>
            <a:r>
              <a:rPr lang="tr-TR" dirty="0" smtClean="0"/>
              <a:t> ve bebeklik döneminde önemli</a:t>
            </a:r>
          </a:p>
          <a:p>
            <a:r>
              <a:rPr lang="tr-TR" dirty="0" smtClean="0"/>
              <a:t>Gelişimin en yoğun olduğu dönemde katarakt en ağır </a:t>
            </a:r>
            <a:r>
              <a:rPr lang="tr-TR" dirty="0" err="1" smtClean="0"/>
              <a:t>ambliyopi</a:t>
            </a:r>
            <a:r>
              <a:rPr lang="tr-TR" dirty="0" smtClean="0"/>
              <a:t> nedeni</a:t>
            </a:r>
          </a:p>
          <a:p>
            <a:r>
              <a:rPr lang="tr-TR" dirty="0" smtClean="0"/>
              <a:t>1/2000 sıklıkta</a:t>
            </a:r>
          </a:p>
          <a:p>
            <a:r>
              <a:rPr lang="tr-TR" dirty="0" smtClean="0"/>
              <a:t>%65 </a:t>
            </a:r>
            <a:r>
              <a:rPr lang="tr-TR" dirty="0" err="1" smtClean="0"/>
              <a:t>sporadik</a:t>
            </a:r>
            <a:r>
              <a:rPr lang="tr-TR" dirty="0" smtClean="0"/>
              <a:t>, %20 kalıtımsal, %15 sistemik veya oküler problemler (</a:t>
            </a:r>
            <a:r>
              <a:rPr lang="tr-TR" dirty="0" err="1" smtClean="0"/>
              <a:t>Down</a:t>
            </a:r>
            <a:r>
              <a:rPr lang="tr-TR" dirty="0" smtClean="0"/>
              <a:t> sendromu, </a:t>
            </a:r>
            <a:r>
              <a:rPr lang="tr-TR" dirty="0" err="1" smtClean="0"/>
              <a:t>Peters</a:t>
            </a:r>
            <a:r>
              <a:rPr lang="tr-TR" dirty="0" smtClean="0"/>
              <a:t> anomali gibi)</a:t>
            </a:r>
          </a:p>
          <a:p>
            <a:r>
              <a:rPr lang="tr-TR" dirty="0" err="1" smtClean="0"/>
              <a:t>Lökokori</a:t>
            </a:r>
            <a:r>
              <a:rPr lang="tr-TR" dirty="0" smtClean="0"/>
              <a:t>, </a:t>
            </a:r>
            <a:r>
              <a:rPr lang="tr-TR" dirty="0" err="1" smtClean="0"/>
              <a:t>fiksasyon</a:t>
            </a:r>
            <a:r>
              <a:rPr lang="tr-TR" dirty="0" smtClean="0"/>
              <a:t> yapamama, </a:t>
            </a:r>
            <a:r>
              <a:rPr lang="tr-TR" dirty="0" err="1" smtClean="0"/>
              <a:t>nistagmus</a:t>
            </a:r>
            <a:r>
              <a:rPr lang="tr-TR" dirty="0"/>
              <a:t> </a:t>
            </a:r>
            <a:r>
              <a:rPr lang="tr-TR" dirty="0" smtClean="0"/>
              <a:t>şikayetleri</a:t>
            </a:r>
          </a:p>
          <a:p>
            <a:r>
              <a:rPr lang="tr-TR" dirty="0" smtClean="0"/>
              <a:t>Taramada kırmız </a:t>
            </a:r>
            <a:r>
              <a:rPr lang="tr-TR" dirty="0" err="1" smtClean="0"/>
              <a:t>refle</a:t>
            </a:r>
            <a:r>
              <a:rPr lang="tr-TR" dirty="0" smtClean="0"/>
              <a:t> </a:t>
            </a:r>
            <a:r>
              <a:rPr lang="tr-TR" dirty="0" err="1" smtClean="0"/>
              <a:t>alınaması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Konjenital</a:t>
            </a:r>
            <a:r>
              <a:rPr lang="tr-TR" dirty="0" smtClean="0"/>
              <a:t> Katarakt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b="50000"/>
          <a:stretch/>
        </p:blipFill>
        <p:spPr bwMode="auto">
          <a:xfrm>
            <a:off x="5796135" y="1488045"/>
            <a:ext cx="3034667" cy="117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smanB\Desktop\kırmızı refle için resimler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1989101" cy="14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OsmanB\Desktop\kırmızı refle için resimler\nuc_s-ca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3807"/>
            <a:ext cx="2159207" cy="14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1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İdeal cerrahi dönemi 4-8 hafta </a:t>
            </a:r>
          </a:p>
          <a:p>
            <a:r>
              <a:rPr lang="tr-TR" dirty="0" smtClean="0"/>
              <a:t>Cerrahi sonrası erken görsel rehabilitasyon, kontak lens, gözlük ve kapama tedavisi</a:t>
            </a:r>
          </a:p>
          <a:p>
            <a:r>
              <a:rPr lang="tr-TR" dirty="0" smtClean="0"/>
              <a:t>18-24 ayda göz içi lens </a:t>
            </a:r>
            <a:r>
              <a:rPr lang="tr-TR" dirty="0" err="1" smtClean="0"/>
              <a:t>implantasyonu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Konjenital</a:t>
            </a:r>
            <a:r>
              <a:rPr lang="tr-TR" dirty="0"/>
              <a:t> Katarakt</a:t>
            </a:r>
          </a:p>
        </p:txBody>
      </p:sp>
      <p:pic>
        <p:nvPicPr>
          <p:cNvPr id="4" name="Picture 6" descr="DSC06113"/>
          <p:cNvPicPr>
            <a:picLocks noChangeAspect="1" noChangeArrowheads="1"/>
          </p:cNvPicPr>
          <p:nvPr/>
        </p:nvPicPr>
        <p:blipFill>
          <a:blip r:embed="rId2" cstate="print"/>
          <a:srcRect l="36020" t="44566" r="38348" b="36632"/>
          <a:stretch>
            <a:fillRect/>
          </a:stretch>
        </p:blipFill>
        <p:spPr bwMode="auto">
          <a:xfrm>
            <a:off x="899592" y="1412776"/>
            <a:ext cx="2177245" cy="11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96614"/>
            <a:ext cx="1820167" cy="1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SC06463"/>
          <p:cNvPicPr>
            <a:picLocks noChangeAspect="1" noChangeArrowheads="1"/>
          </p:cNvPicPr>
          <p:nvPr/>
        </p:nvPicPr>
        <p:blipFill>
          <a:blip r:embed="rId4" cstate="print">
            <a:lum contrast="-12000"/>
          </a:blip>
          <a:srcRect l="15379" t="31050" r="9947" b="29442"/>
          <a:stretch>
            <a:fillRect/>
          </a:stretch>
        </p:blipFill>
        <p:spPr bwMode="auto">
          <a:xfrm>
            <a:off x="5724128" y="1556350"/>
            <a:ext cx="2558536" cy="10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user\Downloads\IMG_3477.jpg"/>
          <p:cNvPicPr>
            <a:picLocks noChangeAspect="1" noChangeArrowheads="1"/>
          </p:cNvPicPr>
          <p:nvPr/>
        </p:nvPicPr>
        <p:blipFill>
          <a:blip r:embed="rId5" cstate="print"/>
          <a:srcRect l="3178" t="13270" r="35600" b="17799"/>
          <a:stretch>
            <a:fillRect/>
          </a:stretch>
        </p:blipFill>
        <p:spPr bwMode="auto">
          <a:xfrm rot="5400000">
            <a:off x="4315171" y="4549925"/>
            <a:ext cx="2376263" cy="2006621"/>
          </a:xfrm>
          <a:prstGeom prst="rect">
            <a:avLst/>
          </a:prstGeom>
          <a:noFill/>
        </p:spPr>
      </p:pic>
      <p:pic>
        <p:nvPicPr>
          <p:cNvPr id="9" name="Picture 2" descr="C:\Users\user\Documents\2018 TOD Kongre\IMG_3476.jpg"/>
          <p:cNvPicPr>
            <a:picLocks noChangeAspect="1" noChangeArrowheads="1"/>
          </p:cNvPicPr>
          <p:nvPr/>
        </p:nvPicPr>
        <p:blipFill>
          <a:blip r:embed="rId6" cstate="print"/>
          <a:srcRect t="22665" r="35175" b="9099"/>
          <a:stretch>
            <a:fillRect/>
          </a:stretch>
        </p:blipFill>
        <p:spPr bwMode="auto">
          <a:xfrm rot="5400000">
            <a:off x="2006312" y="4629132"/>
            <a:ext cx="2341059" cy="1848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92896"/>
            <a:ext cx="8136903" cy="417646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err="1" smtClean="0"/>
              <a:t>Fundus</a:t>
            </a:r>
            <a:r>
              <a:rPr lang="tr-TR" dirty="0" smtClean="0"/>
              <a:t> muayenesi (</a:t>
            </a:r>
            <a:r>
              <a:rPr lang="tr-TR" dirty="0" err="1" smtClean="0"/>
              <a:t>dilate</a:t>
            </a:r>
            <a:r>
              <a:rPr lang="tr-TR" dirty="0" smtClean="0"/>
              <a:t> edilerek) ile diğer patolojiler ekarte edilmeli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err="1" smtClean="0"/>
              <a:t>Refraksiyon</a:t>
            </a:r>
            <a:r>
              <a:rPr lang="tr-TR" dirty="0" smtClean="0"/>
              <a:t> kusurları düzeltilmeli (</a:t>
            </a:r>
            <a:r>
              <a:rPr lang="tr-TR" dirty="0" err="1" smtClean="0"/>
              <a:t>sikloplejili</a:t>
            </a:r>
            <a:r>
              <a:rPr lang="tr-TR" dirty="0" smtClean="0"/>
              <a:t> RETİNOSKOPİ altın </a:t>
            </a:r>
            <a:r>
              <a:rPr lang="tr-TR" dirty="0" err="1" smtClean="0"/>
              <a:t>standard</a:t>
            </a:r>
            <a:r>
              <a:rPr lang="tr-TR" dirty="0" smtClean="0"/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err="1" smtClean="0"/>
              <a:t>Ambliyopi</a:t>
            </a:r>
            <a:r>
              <a:rPr lang="tr-TR" dirty="0" smtClean="0"/>
              <a:t> tedavisi (kapama)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err="1" smtClean="0"/>
              <a:t>Binoküler</a:t>
            </a:r>
            <a:r>
              <a:rPr lang="tr-TR" dirty="0" smtClean="0"/>
              <a:t> görmenin sağlanması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smtClean="0"/>
              <a:t>Cerrahi tedavi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err="1" smtClean="0"/>
              <a:t>Ekstraoküler</a:t>
            </a:r>
            <a:r>
              <a:rPr lang="tr-TR" dirty="0" smtClean="0"/>
              <a:t> kasların yapışma yerleri değiştirilerek kayma düzeltilir</a:t>
            </a:r>
            <a:r>
              <a:rPr lang="tr-TR" dirty="0" smtClean="0">
                <a:solidFill>
                  <a:schemeClr val="folHlink"/>
                </a:solidFill>
              </a:rPr>
              <a:t> </a:t>
            </a:r>
          </a:p>
          <a:p>
            <a:pPr marL="393700" lvl="1" indent="0" algn="ctr">
              <a:buClr>
                <a:schemeClr val="tx1"/>
              </a:buClr>
              <a:buNone/>
            </a:pPr>
            <a:r>
              <a:rPr lang="tr-TR" b="1" dirty="0" smtClean="0">
                <a:solidFill>
                  <a:srgbClr val="FF0000"/>
                </a:solidFill>
              </a:rPr>
              <a:t>TEDAVİDE HER ZAMAN HEDEF  GÖRMENİN, BİNOKÜLER </a:t>
            </a:r>
            <a:r>
              <a:rPr lang="tr-TR" b="1" smtClean="0">
                <a:solidFill>
                  <a:srgbClr val="FF0000"/>
                </a:solidFill>
              </a:rPr>
              <a:t>GÖRMENİN ÖĞRENİLMESİ, </a:t>
            </a:r>
            <a:r>
              <a:rPr lang="tr-TR" b="1" dirty="0" smtClean="0">
                <a:solidFill>
                  <a:srgbClr val="FF0000"/>
                </a:solidFill>
              </a:rPr>
              <a:t>AMBLİYOPİNİN ENGELLENMESİ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Pediatrik Oftalmoloji Tedavi</a:t>
            </a:r>
          </a:p>
        </p:txBody>
      </p:sp>
    </p:spTree>
    <p:extLst>
      <p:ext uri="{BB962C8B-B14F-4D97-AF65-F5344CB8AC3E}">
        <p14:creationId xmlns:p14="http://schemas.microsoft.com/office/powerpoint/2010/main" val="39983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Göz kaslarını uyaran kraniyel sinirlerin bir veya  birkaçının parezi veya paralizisine bağlı olarak görülür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Konjenital veya edinsel olabilir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Çocuklukta sıklıkla enfeksiyöz, santral sinir sistemi patolojisi, travma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Erişkinde; travma, inflamasyon, vaskülitler metabolik veya neoplazm nedeniyle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PARALİTİK ŞAŞILIKLAR</a:t>
            </a:r>
          </a:p>
        </p:txBody>
      </p:sp>
    </p:spTree>
    <p:extLst>
      <p:ext uri="{BB962C8B-B14F-4D97-AF65-F5344CB8AC3E}">
        <p14:creationId xmlns:p14="http://schemas.microsoft.com/office/powerpoint/2010/main" val="32168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 l="27852" t="37006" r="30508" b="42917"/>
          <a:stretch>
            <a:fillRect/>
          </a:stretch>
        </p:blipFill>
        <p:spPr bwMode="auto">
          <a:xfrm>
            <a:off x="2830513" y="3348038"/>
            <a:ext cx="3384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hastalar 015"/>
          <p:cNvPicPr>
            <a:picLocks noChangeAspect="1" noChangeArrowheads="1"/>
          </p:cNvPicPr>
          <p:nvPr/>
        </p:nvPicPr>
        <p:blipFill>
          <a:blip r:embed="rId3"/>
          <a:srcRect l="27461" t="40547" r="31778" b="39375"/>
          <a:stretch>
            <a:fillRect/>
          </a:stretch>
        </p:blipFill>
        <p:spPr bwMode="auto">
          <a:xfrm>
            <a:off x="2830513" y="1906588"/>
            <a:ext cx="33131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2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Paralitik olan kas yönüne hareket kısıtlılığı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Paralitik olan kas hareket  yönünde en fazla kayma derecesi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Edinsel olgularda diplopi,çocuklarda supresyon ve ambliyopi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Diplopiyi engellemek için kafa pozisyonu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mtClean="0"/>
              <a:t>Sekonder kayma (paretik göz ile fiksasyon yapıldığında) primer kaymadan fazladır</a:t>
            </a:r>
            <a:r>
              <a:rPr lang="tr-TR" smtClean="0">
                <a:solidFill>
                  <a:schemeClr val="folHlink"/>
                </a:solidFill>
              </a:rPr>
              <a:t>  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PARALİTİK ŞAŞILIKLAR</a:t>
            </a:r>
          </a:p>
        </p:txBody>
      </p:sp>
    </p:spTree>
    <p:extLst>
      <p:ext uri="{BB962C8B-B14F-4D97-AF65-F5344CB8AC3E}">
        <p14:creationId xmlns:p14="http://schemas.microsoft.com/office/powerpoint/2010/main" val="2768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0179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66800"/>
            <a:ext cx="4552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5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tr-TR" dirty="0" smtClean="0"/>
              <a:t>Göz sağlığı </a:t>
            </a:r>
            <a:r>
              <a:rPr lang="tr-TR" dirty="0" smtClean="0"/>
              <a:t>Tarama programı</a:t>
            </a:r>
            <a:br>
              <a:rPr lang="tr-TR" dirty="0" smtClean="0"/>
            </a:br>
            <a:r>
              <a:rPr lang="tr-TR" dirty="0" smtClean="0"/>
              <a:t>Kırmızı </a:t>
            </a:r>
            <a:r>
              <a:rPr lang="tr-TR" dirty="0" err="1" smtClean="0"/>
              <a:t>refle</a:t>
            </a:r>
            <a:r>
              <a:rPr lang="tr-TR" dirty="0" smtClean="0"/>
              <a:t> testi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tr-TR" dirty="0" err="1" smtClean="0"/>
              <a:t>İnspeksiyon</a:t>
            </a:r>
            <a:endParaRPr lang="tr-TR" dirty="0" smtClean="0"/>
          </a:p>
          <a:p>
            <a:r>
              <a:rPr lang="tr-TR" dirty="0" err="1" smtClean="0"/>
              <a:t>Pupil</a:t>
            </a:r>
            <a:r>
              <a:rPr lang="tr-TR" dirty="0" smtClean="0"/>
              <a:t> ve ışık reaksiyonları</a:t>
            </a:r>
          </a:p>
          <a:p>
            <a:r>
              <a:rPr lang="tr-TR" dirty="0" smtClean="0"/>
              <a:t>Kayma - </a:t>
            </a:r>
            <a:r>
              <a:rPr lang="tr-TR" dirty="0" err="1" smtClean="0"/>
              <a:t>Hirshberg</a:t>
            </a:r>
            <a:endParaRPr lang="tr-TR" dirty="0" smtClean="0"/>
          </a:p>
          <a:p>
            <a:r>
              <a:rPr lang="tr-TR" dirty="0" smtClean="0"/>
              <a:t>Kırmızı </a:t>
            </a:r>
            <a:r>
              <a:rPr lang="tr-TR" dirty="0" err="1" smtClean="0"/>
              <a:t>refle</a:t>
            </a:r>
            <a:r>
              <a:rPr lang="tr-TR" dirty="0" smtClean="0"/>
              <a:t> testi-</a:t>
            </a:r>
            <a:r>
              <a:rPr lang="tr-TR" dirty="0" err="1" smtClean="0"/>
              <a:t>Fundus</a:t>
            </a:r>
            <a:r>
              <a:rPr lang="tr-TR" dirty="0" smtClean="0"/>
              <a:t> </a:t>
            </a:r>
            <a:r>
              <a:rPr lang="tr-TR" dirty="0" err="1" smtClean="0"/>
              <a:t>reflesi</a:t>
            </a:r>
            <a:endParaRPr lang="tr-TR" dirty="0" smtClean="0"/>
          </a:p>
          <a:p>
            <a:pPr lvl="1"/>
            <a:r>
              <a:rPr lang="tr-TR" dirty="0" smtClean="0"/>
              <a:t>Varlığı</a:t>
            </a:r>
          </a:p>
          <a:p>
            <a:pPr lvl="1"/>
            <a:r>
              <a:rPr lang="tr-TR" dirty="0" smtClean="0"/>
              <a:t>Simetrisi</a:t>
            </a:r>
          </a:p>
        </p:txBody>
      </p:sp>
      <p:pic>
        <p:nvPicPr>
          <p:cNvPr id="34820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1175" y="1714829"/>
            <a:ext cx="4037012" cy="2333625"/>
          </a:xfrm>
        </p:spPr>
      </p:pic>
      <p:pic>
        <p:nvPicPr>
          <p:cNvPr id="34821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563888" y="4077071"/>
            <a:ext cx="3913042" cy="2262227"/>
          </a:xfrm>
        </p:spPr>
      </p:pic>
      <p:sp>
        <p:nvSpPr>
          <p:cNvPr id="34822" name="AutoShape 8" descr="Apple%2dMail%2d56878012%2d0602%2d442F%2d8302%2d1B551BEF343AP2=TRU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3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7" name="5 İçerik Yer Tutucusu" descr="oftalmosko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05064"/>
            <a:ext cx="1320506" cy="23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4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8363" y="115888"/>
            <a:ext cx="4465637" cy="1143000"/>
          </a:xfrm>
        </p:spPr>
        <p:txBody>
          <a:bodyPr/>
          <a:lstStyle/>
          <a:p>
            <a:r>
              <a:rPr lang="tr-TR" sz="4000" smtClean="0">
                <a:solidFill>
                  <a:schemeClr val="bg1"/>
                </a:solidFill>
              </a:rPr>
              <a:t>İnspeksiyon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3384550" cy="4968875"/>
          </a:xfrm>
        </p:spPr>
        <p:txBody>
          <a:bodyPr/>
          <a:lstStyle/>
          <a:p>
            <a:pPr>
              <a:buClr>
                <a:srgbClr val="990033"/>
              </a:buClr>
              <a:buFont typeface="Wingdings" pitchFamily="2" charset="2"/>
              <a:buNone/>
            </a:pPr>
            <a:endParaRPr lang="tr-TR" sz="2800" dirty="0" smtClean="0"/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endParaRPr lang="tr-TR" sz="2800" dirty="0" smtClean="0">
              <a:solidFill>
                <a:schemeClr val="bg1"/>
              </a:solidFill>
            </a:endParaRPr>
          </a:p>
        </p:txBody>
      </p:sp>
      <p:pic>
        <p:nvPicPr>
          <p:cNvPr id="35844" name="Picture 8" descr="tara001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11067" t="31735" r="53702" b="60136"/>
          <a:stretch>
            <a:fillRect/>
          </a:stretch>
        </p:blipFill>
        <p:spPr>
          <a:xfrm>
            <a:off x="6518275" y="1196975"/>
            <a:ext cx="2625725" cy="998538"/>
          </a:xfrm>
          <a:noFill/>
        </p:spPr>
      </p:pic>
      <p:pic>
        <p:nvPicPr>
          <p:cNvPr id="35845" name="Picture 12" descr="tara001001"/>
          <p:cNvPicPr>
            <a:picLocks noChangeAspect="1" noChangeArrowheads="1"/>
          </p:cNvPicPr>
          <p:nvPr/>
        </p:nvPicPr>
        <p:blipFill>
          <a:blip r:embed="rId3"/>
          <a:srcRect l="10226" t="15591" r="53528" b="72583"/>
          <a:stretch>
            <a:fillRect/>
          </a:stretch>
        </p:blipFill>
        <p:spPr bwMode="auto">
          <a:xfrm>
            <a:off x="4962525" y="2143125"/>
            <a:ext cx="2603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7" descr="DSC02534_0"/>
          <p:cNvPicPr>
            <a:picLocks noChangeAspect="1" noChangeArrowheads="1"/>
          </p:cNvPicPr>
          <p:nvPr/>
        </p:nvPicPr>
        <p:blipFill>
          <a:blip r:embed="rId4"/>
          <a:srcRect l="11342" t="38559" r="3134" b="14491"/>
          <a:stretch>
            <a:fillRect/>
          </a:stretch>
        </p:blipFill>
        <p:spPr bwMode="auto">
          <a:xfrm>
            <a:off x="2627784" y="5013325"/>
            <a:ext cx="33845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 descr="DSC02847"/>
          <p:cNvPicPr>
            <a:picLocks noChangeAspect="1" noChangeArrowheads="1"/>
          </p:cNvPicPr>
          <p:nvPr/>
        </p:nvPicPr>
        <p:blipFill>
          <a:blip r:embed="rId5"/>
          <a:srcRect l="8360" t="22388" r="15800" b="39684"/>
          <a:stretch>
            <a:fillRect/>
          </a:stretch>
        </p:blipFill>
        <p:spPr bwMode="auto">
          <a:xfrm>
            <a:off x="1907704" y="3284538"/>
            <a:ext cx="4572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7944" y="1798390"/>
            <a:ext cx="39211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4464496"/>
          </a:xfrm>
        </p:spPr>
        <p:txBody>
          <a:bodyPr>
            <a:noAutofit/>
          </a:bodyPr>
          <a:lstStyle/>
          <a:p>
            <a:r>
              <a:rPr lang="tr-TR" sz="2600" dirty="0" smtClean="0"/>
              <a:t>Çocukluk çağındaki göz hastalıkları erişkinden farklı</a:t>
            </a:r>
          </a:p>
          <a:p>
            <a:r>
              <a:rPr lang="tr-TR" sz="2600" dirty="0" smtClean="0"/>
              <a:t>Büyüyen, öğrenen çocuk ve bebekte hastalıkların etkisi ve tedavisi farklı</a:t>
            </a:r>
          </a:p>
          <a:p>
            <a:r>
              <a:rPr lang="tr-TR" sz="2600" dirty="0" smtClean="0"/>
              <a:t>Bebek ve çocukların konuşma öncesi dönemi ve kendini ifade edemediği dönem önemli – en hızlı gelişim</a:t>
            </a:r>
          </a:p>
          <a:p>
            <a:r>
              <a:rPr lang="tr-TR" sz="2600" dirty="0" smtClean="0"/>
              <a:t>Tanı ve tedavi yöntemleri – objektif yöntemler</a:t>
            </a:r>
          </a:p>
          <a:p>
            <a:r>
              <a:rPr lang="tr-TR" sz="2600" dirty="0" smtClean="0"/>
              <a:t>Görme duyusu doğumdan itibaren öğreniliyor ve en hızlı gelişim konuşma öncesi ilk 3 yaşta</a:t>
            </a:r>
            <a:endParaRPr lang="tr-TR" sz="2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Pediatrik Oftalmoloji</a:t>
            </a:r>
            <a:endParaRPr lang="tr-TR" dirty="0"/>
          </a:p>
        </p:txBody>
      </p:sp>
      <p:pic>
        <p:nvPicPr>
          <p:cNvPr id="4" name="7 Resim" descr="kapa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08" y="315736"/>
            <a:ext cx="211931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Resim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508500"/>
            <a:ext cx="48768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Resim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4943475" cy="2435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7892" name="Picture 12" descr="DSC0206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26631" t="27362" r="20316" b="42490"/>
          <a:stretch>
            <a:fillRect/>
          </a:stretch>
        </p:blipFill>
        <p:spPr bwMode="auto">
          <a:xfrm>
            <a:off x="323850" y="4581525"/>
            <a:ext cx="3833813" cy="1447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04813"/>
            <a:ext cx="5418138" cy="130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8713" y="2349500"/>
            <a:ext cx="4205287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5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92100"/>
            <a:ext cx="8229600" cy="1384300"/>
          </a:xfrm>
          <a:noFill/>
        </p:spPr>
        <p:txBody>
          <a:bodyPr/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tr-TR" sz="3600" dirty="0" smtClean="0">
                <a:solidFill>
                  <a:schemeClr val="tx1"/>
                </a:solidFill>
              </a:rPr>
              <a:t>G</a:t>
            </a:r>
            <a:r>
              <a:rPr lang="tr-TR" sz="3600" dirty="0" smtClean="0">
                <a:solidFill>
                  <a:schemeClr val="tx1"/>
                </a:solidFill>
                <a:latin typeface="Arial" charset="0"/>
              </a:rPr>
              <a:t>ö</a:t>
            </a:r>
            <a:r>
              <a:rPr lang="tr-TR" sz="3600" dirty="0" smtClean="0">
                <a:solidFill>
                  <a:schemeClr val="tx1"/>
                </a:solidFill>
              </a:rPr>
              <a:t>z bebeklerin</a:t>
            </a:r>
            <a:r>
              <a:rPr lang="en-US" sz="3600" dirty="0" smtClean="0">
                <a:solidFill>
                  <a:schemeClr val="tx1"/>
                </a:solidFill>
              </a:rPr>
              <a:t>de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tr-TR" sz="3600" dirty="0" smtClean="0">
                <a:solidFill>
                  <a:schemeClr val="tx1"/>
                </a:solidFill>
              </a:rPr>
              <a:t>biri</a:t>
            </a:r>
            <a:r>
              <a:rPr lang="en-US" sz="3600" dirty="0" smtClean="0">
                <a:solidFill>
                  <a:schemeClr val="tx1"/>
                </a:solidFill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</a:rPr>
              <a:t>ikisi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tr-TR" sz="3600" dirty="0" smtClean="0">
                <a:solidFill>
                  <a:schemeClr val="tx1"/>
                </a:solidFill>
              </a:rPr>
              <a:t> beyaz</a:t>
            </a:r>
            <a:r>
              <a:rPr lang="en-US" sz="3600" dirty="0" err="1" smtClean="0">
                <a:solidFill>
                  <a:schemeClr val="tx1"/>
                </a:solidFill>
              </a:rPr>
              <a:t>lık</a:t>
            </a:r>
            <a:endParaRPr lang="tr-TR" sz="3600" dirty="0" smtClean="0">
              <a:solidFill>
                <a:schemeClr val="tx1"/>
              </a:solidFill>
            </a:endParaRPr>
          </a:p>
        </p:txBody>
      </p:sp>
      <p:pic>
        <p:nvPicPr>
          <p:cNvPr id="38915" name="Picture 10" descr="DSC043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t="4572" b="32729"/>
          <a:stretch>
            <a:fillRect/>
          </a:stretch>
        </p:blipFill>
        <p:spPr>
          <a:xfrm>
            <a:off x="1682546" y="1628800"/>
            <a:ext cx="3355975" cy="1619250"/>
          </a:xfrm>
          <a:noFill/>
        </p:spPr>
      </p:pic>
      <p:pic>
        <p:nvPicPr>
          <p:cNvPr id="38916" name="Picture 7" descr="308600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12566" t="16667" r="5759" b="12500"/>
          <a:stretch>
            <a:fillRect/>
          </a:stretch>
        </p:blipFill>
        <p:spPr>
          <a:xfrm>
            <a:off x="683568" y="3580957"/>
            <a:ext cx="1871663" cy="2436813"/>
          </a:xfrm>
          <a:noFill/>
        </p:spPr>
      </p:pic>
      <p:pic>
        <p:nvPicPr>
          <p:cNvPr id="38917" name="Picture 14" descr="DSC033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39006" y="3889623"/>
            <a:ext cx="2438400" cy="1828800"/>
          </a:xfrm>
          <a:noFill/>
        </p:spPr>
      </p:pic>
      <p:pic>
        <p:nvPicPr>
          <p:cNvPr id="38918" name="Picture 16" descr="IMAG0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0022" y="386104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7" descr="IMAG0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080" y="1628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3360534" y="6021288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LÖKOKORİ YAPAN SEBEPLER KIRMIZI REFLEYİ DE </a:t>
            </a:r>
            <a:r>
              <a:rPr lang="tr-TR" b="1" dirty="0" smtClean="0">
                <a:solidFill>
                  <a:srgbClr val="FF0000"/>
                </a:solidFill>
              </a:rPr>
              <a:t>BOZAR, ALINMASINI ENGELLER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Brückner</a:t>
            </a:r>
            <a:r>
              <a:rPr lang="tr-TR" dirty="0" smtClean="0"/>
              <a:t> – Kırmızı </a:t>
            </a:r>
            <a:r>
              <a:rPr lang="tr-TR" dirty="0" err="1" smtClean="0"/>
              <a:t>refle</a:t>
            </a:r>
            <a:r>
              <a:rPr lang="tr-TR" dirty="0" smtClean="0"/>
              <a:t> testi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12875"/>
            <a:ext cx="37052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708275"/>
            <a:ext cx="39243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475" y="2781300"/>
            <a:ext cx="39147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437"/>
          </a:xfrm>
        </p:spPr>
        <p:txBody>
          <a:bodyPr>
            <a:normAutofit/>
          </a:bodyPr>
          <a:lstStyle/>
          <a:p>
            <a:r>
              <a:rPr lang="tr-TR" dirty="0" smtClean="0"/>
              <a:t>Sağlıklı bebek, çocuk izlem protokolünün parçası, aile hekimi ve </a:t>
            </a:r>
            <a:r>
              <a:rPr lang="tr-TR" dirty="0" err="1" smtClean="0"/>
              <a:t>pediatrist</a:t>
            </a:r>
            <a:r>
              <a:rPr lang="tr-TR" dirty="0" smtClean="0"/>
              <a:t> </a:t>
            </a:r>
          </a:p>
          <a:p>
            <a:r>
              <a:rPr lang="tr-TR" dirty="0" smtClean="0"/>
              <a:t>3 ayda – kırmızı </a:t>
            </a:r>
            <a:r>
              <a:rPr lang="tr-TR" dirty="0" err="1" smtClean="0"/>
              <a:t>refle</a:t>
            </a:r>
            <a:r>
              <a:rPr lang="tr-TR" dirty="0" smtClean="0"/>
              <a:t> testi</a:t>
            </a:r>
          </a:p>
          <a:p>
            <a:r>
              <a:rPr lang="tr-TR" dirty="0" smtClean="0"/>
              <a:t>3-3.5 yaşta – kırmızı </a:t>
            </a:r>
            <a:r>
              <a:rPr lang="tr-TR" dirty="0" err="1" smtClean="0"/>
              <a:t>refle</a:t>
            </a:r>
            <a:r>
              <a:rPr lang="tr-TR" dirty="0" smtClean="0"/>
              <a:t> testi ve LEA sembolleri ile görme keskinliği ölçümü (tek tek &lt;0.5 ise veya fark varsa sevk)</a:t>
            </a:r>
          </a:p>
          <a:p>
            <a:r>
              <a:rPr lang="tr-TR" dirty="0" smtClean="0"/>
              <a:t>7 yaşta – kırmızı </a:t>
            </a:r>
            <a:r>
              <a:rPr lang="tr-TR" dirty="0" err="1" smtClean="0"/>
              <a:t>refle</a:t>
            </a:r>
            <a:r>
              <a:rPr lang="tr-TR" dirty="0" smtClean="0"/>
              <a:t> ve LEA sembol testleri ile görme keskinliği ölçümü (</a:t>
            </a:r>
            <a:r>
              <a:rPr lang="tr-TR" dirty="0"/>
              <a:t>tek tek &lt;</a:t>
            </a:r>
            <a:r>
              <a:rPr lang="tr-TR" dirty="0" smtClean="0"/>
              <a:t>0.8 </a:t>
            </a:r>
            <a:r>
              <a:rPr lang="tr-TR" dirty="0"/>
              <a:t>ise veya fark varsa sevk)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tr-TR" dirty="0" smtClean="0"/>
              <a:t>Tarama programı</a:t>
            </a: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1885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844824"/>
            <a:ext cx="7992887" cy="3600400"/>
          </a:xfrm>
        </p:spPr>
        <p:txBody>
          <a:bodyPr>
            <a:normAutofit/>
          </a:bodyPr>
          <a:lstStyle/>
          <a:p>
            <a:r>
              <a:rPr lang="tr-TR" dirty="0" smtClean="0"/>
              <a:t>Doğumda görme keskinliği erişkine göre %20 düzeyinde, 1-3 yaşta 0.5, 7 yaşta tam</a:t>
            </a:r>
          </a:p>
          <a:p>
            <a:r>
              <a:rPr lang="tr-TR" dirty="0" smtClean="0"/>
              <a:t>Göz anatomik olarak gelişmemiş</a:t>
            </a:r>
          </a:p>
          <a:p>
            <a:r>
              <a:rPr lang="tr-TR" dirty="0" smtClean="0"/>
              <a:t>Kırma kusuru %80 </a:t>
            </a:r>
            <a:r>
              <a:rPr lang="tr-TR" dirty="0" err="1" smtClean="0"/>
              <a:t>hipermetropi</a:t>
            </a:r>
            <a:endParaRPr lang="tr-TR" dirty="0" smtClean="0"/>
          </a:p>
          <a:p>
            <a:r>
              <a:rPr lang="tr-TR" dirty="0" err="1" smtClean="0"/>
              <a:t>Fiksasyon</a:t>
            </a:r>
            <a:r>
              <a:rPr lang="tr-TR" dirty="0"/>
              <a:t> </a:t>
            </a:r>
            <a:r>
              <a:rPr lang="tr-TR" dirty="0" smtClean="0"/>
              <a:t>3 haftada, </a:t>
            </a:r>
            <a:r>
              <a:rPr lang="tr-TR" dirty="0" err="1" smtClean="0"/>
              <a:t>horizontal</a:t>
            </a:r>
            <a:r>
              <a:rPr lang="tr-TR" dirty="0" smtClean="0"/>
              <a:t> takip 4-6 hafta, </a:t>
            </a:r>
            <a:r>
              <a:rPr lang="tr-TR" dirty="0" err="1" smtClean="0"/>
              <a:t>vertikal</a:t>
            </a:r>
            <a:r>
              <a:rPr lang="tr-TR" dirty="0" smtClean="0"/>
              <a:t> takip 3-4 ayda </a:t>
            </a:r>
          </a:p>
          <a:p>
            <a:r>
              <a:rPr lang="tr-TR" dirty="0" smtClean="0"/>
              <a:t>İlk 4-6 ayda geçici kayma normal kabul edilebilir ancak devamlı kayma varsa en kısa sürede göz hekimi görmeli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Görme Gelişimi</a:t>
            </a: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/>
          <a:srcRect t="36503" r="3924" b="10530"/>
          <a:stretch/>
        </p:blipFill>
        <p:spPr bwMode="auto">
          <a:xfrm>
            <a:off x="2771800" y="5301208"/>
            <a:ext cx="313298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0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229600" cy="4114800"/>
          </a:xfrm>
        </p:spPr>
        <p:txBody>
          <a:bodyPr/>
          <a:lstStyle/>
          <a:p>
            <a:pPr algn="just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err="1" smtClean="0"/>
              <a:t>Allen</a:t>
            </a:r>
            <a:r>
              <a:rPr lang="tr-TR" sz="2400" dirty="0" smtClean="0"/>
              <a:t> şekilleri – </a:t>
            </a:r>
            <a:r>
              <a:rPr lang="tr-TR" sz="2400" dirty="0" err="1" smtClean="0"/>
              <a:t>Lea</a:t>
            </a:r>
            <a:r>
              <a:rPr lang="tr-TR" sz="2400" dirty="0" smtClean="0"/>
              <a:t> figürleri</a:t>
            </a:r>
          </a:p>
          <a:p>
            <a:pPr algn="just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smtClean="0"/>
              <a:t>HOTV</a:t>
            </a:r>
          </a:p>
          <a:p>
            <a:pPr algn="just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err="1" smtClean="0"/>
              <a:t>Sheridan</a:t>
            </a:r>
            <a:r>
              <a:rPr lang="tr-TR" sz="2400" dirty="0" smtClean="0"/>
              <a:t> </a:t>
            </a:r>
            <a:r>
              <a:rPr lang="tr-TR" sz="2400" dirty="0" err="1" smtClean="0"/>
              <a:t>Gardiner</a:t>
            </a:r>
            <a:endParaRPr lang="tr-TR" sz="2400" dirty="0" smtClean="0"/>
          </a:p>
          <a:p>
            <a:pPr algn="just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err="1" smtClean="0"/>
              <a:t>Landolt</a:t>
            </a:r>
            <a:r>
              <a:rPr lang="tr-TR" sz="2400" dirty="0" smtClean="0"/>
              <a:t> halkaları</a:t>
            </a:r>
          </a:p>
          <a:p>
            <a:pPr algn="just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err="1" smtClean="0"/>
              <a:t>Snellen</a:t>
            </a:r>
            <a:r>
              <a:rPr lang="tr-TR" sz="2400" dirty="0" smtClean="0"/>
              <a:t> E harfleri</a:t>
            </a:r>
          </a:p>
          <a:p>
            <a:pPr algn="just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err="1" smtClean="0"/>
              <a:t>Snellen</a:t>
            </a:r>
            <a:r>
              <a:rPr lang="tr-TR" sz="2400" dirty="0" smtClean="0"/>
              <a:t> harfleri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Görme Keskinliği</a:t>
            </a:r>
          </a:p>
        </p:txBody>
      </p:sp>
      <p:pic>
        <p:nvPicPr>
          <p:cNvPr id="15364" name="Picture 4" descr="G:\ek resim\DSC04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0" y="3848100"/>
            <a:ext cx="43608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G:\ek resim\DSC04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5486400"/>
            <a:ext cx="4572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48680"/>
            <a:ext cx="231923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140366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204864"/>
            <a:ext cx="7920880" cy="4392488"/>
          </a:xfrm>
        </p:spPr>
        <p:txBody>
          <a:bodyPr>
            <a:normAutofit/>
          </a:bodyPr>
          <a:lstStyle/>
          <a:p>
            <a:r>
              <a:rPr lang="tr-TR" dirty="0" smtClean="0"/>
              <a:t>Hastalıklar farklı: şaşılık, kırma kusurları, </a:t>
            </a:r>
            <a:r>
              <a:rPr lang="tr-TR" dirty="0" err="1" smtClean="0"/>
              <a:t>konjenital</a:t>
            </a:r>
            <a:r>
              <a:rPr lang="tr-TR" dirty="0" smtClean="0"/>
              <a:t> hastalıklar, sistemik ve nörolojik hastalıklar, </a:t>
            </a:r>
            <a:r>
              <a:rPr lang="tr-TR" dirty="0" err="1" smtClean="0"/>
              <a:t>prematürite</a:t>
            </a:r>
            <a:endParaRPr lang="tr-TR" dirty="0" smtClean="0"/>
          </a:p>
          <a:p>
            <a:r>
              <a:rPr lang="tr-TR" dirty="0" smtClean="0"/>
              <a:t>Şaşılık %90 çocukluk çağında ortaya çıkıyor</a:t>
            </a:r>
          </a:p>
          <a:p>
            <a:r>
              <a:rPr lang="tr-TR" dirty="0" smtClean="0"/>
              <a:t>Hem görmenin öğrenilmesi hem </a:t>
            </a:r>
            <a:r>
              <a:rPr lang="tr-TR" dirty="0" err="1" smtClean="0"/>
              <a:t>binoküler</a:t>
            </a:r>
            <a:r>
              <a:rPr lang="tr-TR" dirty="0" smtClean="0"/>
              <a:t> görme çocukluk çağında öğreniliyor, </a:t>
            </a:r>
          </a:p>
          <a:p>
            <a:r>
              <a:rPr lang="tr-TR" dirty="0"/>
              <a:t>K</a:t>
            </a:r>
            <a:r>
              <a:rPr lang="tr-TR" dirty="0" smtClean="0"/>
              <a:t>ayma varlığında göz tembelliği (</a:t>
            </a:r>
            <a:r>
              <a:rPr lang="tr-TR" dirty="0" err="1" smtClean="0"/>
              <a:t>ambliyopi</a:t>
            </a:r>
            <a:r>
              <a:rPr lang="tr-TR" dirty="0" smtClean="0"/>
              <a:t>) gelişiyor ve </a:t>
            </a:r>
            <a:r>
              <a:rPr lang="tr-TR" dirty="0" err="1" smtClean="0"/>
              <a:t>binoküler</a:t>
            </a:r>
            <a:r>
              <a:rPr lang="tr-TR" dirty="0" smtClean="0"/>
              <a:t> görme öğrenilemiyor</a:t>
            </a:r>
          </a:p>
          <a:p>
            <a:r>
              <a:rPr lang="tr-TR" dirty="0" smtClean="0"/>
              <a:t>Erişkinde şaşılık ortaya çıktığında </a:t>
            </a:r>
            <a:r>
              <a:rPr lang="tr-TR" dirty="0" err="1" smtClean="0"/>
              <a:t>diplopi</a:t>
            </a:r>
            <a:r>
              <a:rPr lang="tr-TR" dirty="0" smtClean="0"/>
              <a:t> şikayeti, </a:t>
            </a:r>
            <a:r>
              <a:rPr lang="tr-TR" dirty="0" err="1" smtClean="0"/>
              <a:t>etyoloji</a:t>
            </a:r>
            <a:r>
              <a:rPr lang="tr-TR" dirty="0" smtClean="0"/>
              <a:t> farklı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Pediatrik Oftalmoloji</a:t>
            </a:r>
          </a:p>
        </p:txBody>
      </p:sp>
    </p:spTree>
    <p:extLst>
      <p:ext uri="{BB962C8B-B14F-4D97-AF65-F5344CB8AC3E}">
        <p14:creationId xmlns:p14="http://schemas.microsoft.com/office/powerpoint/2010/main" val="32090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556792"/>
            <a:ext cx="7408333" cy="3450696"/>
          </a:xfrm>
        </p:spPr>
        <p:txBody>
          <a:bodyPr/>
          <a:lstStyle/>
          <a:p>
            <a:r>
              <a:rPr lang="tr-TR" dirty="0" smtClean="0"/>
              <a:t>Gözlerde kayma, şaşılık ,</a:t>
            </a:r>
            <a:r>
              <a:rPr lang="tr-TR" dirty="0">
                <a:solidFill>
                  <a:schemeClr val="accent2"/>
                </a:solidFill>
              </a:rPr>
              <a:t>g</a:t>
            </a:r>
            <a:r>
              <a:rPr lang="tr-TR" dirty="0" smtClean="0">
                <a:solidFill>
                  <a:schemeClr val="accent2"/>
                </a:solidFill>
              </a:rPr>
              <a:t>özlerin </a:t>
            </a:r>
            <a:r>
              <a:rPr lang="tr-TR" dirty="0">
                <a:solidFill>
                  <a:schemeClr val="accent2"/>
                </a:solidFill>
              </a:rPr>
              <a:t>görme </a:t>
            </a:r>
            <a:r>
              <a:rPr lang="tr-TR" dirty="0" smtClean="0">
                <a:solidFill>
                  <a:schemeClr val="accent2"/>
                </a:solidFill>
              </a:rPr>
              <a:t>akslarının </a:t>
            </a:r>
            <a:r>
              <a:rPr lang="tr-TR" dirty="0">
                <a:solidFill>
                  <a:schemeClr val="accent2"/>
                </a:solidFill>
              </a:rPr>
              <a:t>paralelliğinin </a:t>
            </a:r>
            <a:r>
              <a:rPr lang="tr-TR" dirty="0" smtClean="0">
                <a:solidFill>
                  <a:schemeClr val="accent2"/>
                </a:solidFill>
              </a:rPr>
              <a:t>bozulması</a:t>
            </a:r>
            <a:endParaRPr lang="tr-TR" dirty="0">
              <a:solidFill>
                <a:schemeClr val="accent2"/>
              </a:solidFill>
            </a:endParaRPr>
          </a:p>
          <a:p>
            <a:pPr marR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tr-TR" dirty="0" err="1"/>
              <a:t>Ezotropya</a:t>
            </a:r>
            <a:r>
              <a:rPr lang="tr-TR" dirty="0"/>
              <a:t> :gözlerin içe doğru kayması</a:t>
            </a:r>
          </a:p>
          <a:p>
            <a:pPr marR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tr-TR" dirty="0" err="1"/>
              <a:t>Ekzotropya</a:t>
            </a:r>
            <a:r>
              <a:rPr lang="tr-TR" dirty="0"/>
              <a:t> : gözlerin dışa doğru kayması</a:t>
            </a:r>
          </a:p>
          <a:p>
            <a:pPr marR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tr-TR" dirty="0" err="1"/>
              <a:t>Hipertropya</a:t>
            </a:r>
            <a:r>
              <a:rPr lang="tr-TR" dirty="0"/>
              <a:t> :gözlerin yukarı doğru kayması</a:t>
            </a:r>
          </a:p>
          <a:p>
            <a:pPr marR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tr-TR" dirty="0" err="1"/>
              <a:t>Hipotropya</a:t>
            </a:r>
            <a:r>
              <a:rPr lang="tr-TR" dirty="0"/>
              <a:t> : gözlerin aşağı doğru kayması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Şaşılık</a:t>
            </a:r>
            <a:endParaRPr lang="tr-T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/>
          <a:srcRect t="30104" r="5899" b="28833"/>
          <a:stretch/>
        </p:blipFill>
        <p:spPr>
          <a:xfrm>
            <a:off x="810934" y="4204583"/>
            <a:ext cx="2464922" cy="911737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5846" y="5313111"/>
            <a:ext cx="2232298" cy="108734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46" y="4149080"/>
            <a:ext cx="2102974" cy="1080295"/>
          </a:xfrm>
          <a:prstGeom prst="rect">
            <a:avLst/>
          </a:prstGeom>
        </p:spPr>
      </p:pic>
      <p:pic>
        <p:nvPicPr>
          <p:cNvPr id="4098" name="Picture 2" descr="Strabism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08" y="3643341"/>
            <a:ext cx="2212697" cy="29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otropia - American Association for Pediatric Ophthalmology and Strabismu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4" b="34515"/>
          <a:stretch/>
        </p:blipFill>
        <p:spPr bwMode="auto">
          <a:xfrm>
            <a:off x="810934" y="5424064"/>
            <a:ext cx="2464922" cy="9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esim-1B"/>
          <p:cNvPicPr>
            <a:picLocks noChangeAspect="1" noChangeArrowheads="1"/>
          </p:cNvPicPr>
          <p:nvPr/>
        </p:nvPicPr>
        <p:blipFill>
          <a:blip r:embed="rId2"/>
          <a:srcRect t="7619" b="4762"/>
          <a:stretch>
            <a:fillRect/>
          </a:stretch>
        </p:blipFill>
        <p:spPr bwMode="auto">
          <a:xfrm>
            <a:off x="674688" y="4124672"/>
            <a:ext cx="4257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Resim-1A"/>
          <p:cNvPicPr>
            <a:picLocks noChangeAspect="1" noChangeArrowheads="1"/>
          </p:cNvPicPr>
          <p:nvPr/>
        </p:nvPicPr>
        <p:blipFill>
          <a:blip r:embed="rId3"/>
          <a:srcRect t="11891"/>
          <a:stretch>
            <a:fillRect/>
          </a:stretch>
        </p:blipFill>
        <p:spPr bwMode="auto">
          <a:xfrm>
            <a:off x="674688" y="2448272"/>
            <a:ext cx="42227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DSC02659"/>
          <p:cNvPicPr>
            <a:picLocks noChangeAspect="1" noChangeArrowheads="1"/>
          </p:cNvPicPr>
          <p:nvPr/>
        </p:nvPicPr>
        <p:blipFill>
          <a:blip r:embed="rId4"/>
          <a:srcRect l="22568" t="37785" r="13200" b="34183"/>
          <a:stretch>
            <a:fillRect/>
          </a:stretch>
        </p:blipFill>
        <p:spPr bwMode="auto">
          <a:xfrm>
            <a:off x="5029200" y="2190353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DSC08955"/>
          <p:cNvPicPr>
            <a:picLocks noChangeAspect="1" noChangeArrowheads="1"/>
          </p:cNvPicPr>
          <p:nvPr/>
        </p:nvPicPr>
        <p:blipFill>
          <a:blip r:embed="rId5"/>
          <a:srcRect l="8235" t="34795" r="10602" b="35742"/>
          <a:stretch>
            <a:fillRect/>
          </a:stretch>
        </p:blipFill>
        <p:spPr bwMode="auto">
          <a:xfrm>
            <a:off x="5029200" y="3561953"/>
            <a:ext cx="374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Yalancı Şaşılık - </a:t>
            </a:r>
            <a:r>
              <a:rPr lang="tr-TR" dirty="0" err="1" smtClean="0"/>
              <a:t>Pseudostrabismus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6"/>
          <a:srcRect t="24880" b="35748"/>
          <a:stretch/>
        </p:blipFill>
        <p:spPr>
          <a:xfrm>
            <a:off x="5525997" y="4775232"/>
            <a:ext cx="324335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994359"/>
            <a:ext cx="6453369" cy="3026929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FF3300"/>
                </a:solidFill>
              </a:rPr>
              <a:t>WORTH 4 NOKTA TESTİ</a:t>
            </a:r>
            <a:r>
              <a:rPr lang="tr-TR" sz="2800" dirty="0" smtClean="0"/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tr-TR" sz="2800" dirty="0" smtClean="0"/>
              <a:t>   Kırmızı ve yeşil camların </a:t>
            </a:r>
            <a:r>
              <a:rPr lang="tr-TR" sz="2800" dirty="0" err="1" smtClean="0"/>
              <a:t>dissosiye</a:t>
            </a:r>
            <a:r>
              <a:rPr lang="tr-TR" sz="2800" dirty="0" smtClean="0"/>
              <a:t> edici etkisi ile  </a:t>
            </a:r>
            <a:r>
              <a:rPr lang="tr-TR" sz="2800" dirty="0" err="1" smtClean="0"/>
              <a:t>suprese</a:t>
            </a:r>
            <a:r>
              <a:rPr lang="tr-TR" sz="2800" dirty="0" smtClean="0"/>
              <a:t> olan gözün tespiti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FF3300"/>
                </a:solidFill>
              </a:rPr>
              <a:t>STEREOPSİS TESTLERİ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tr-TR" sz="2800" dirty="0" smtClean="0"/>
              <a:t>   Derinlik algılama için; </a:t>
            </a:r>
            <a:r>
              <a:rPr lang="tr-TR" sz="2800" dirty="0" err="1"/>
              <a:t>T</a:t>
            </a:r>
            <a:r>
              <a:rPr lang="tr-TR" sz="2800" dirty="0" err="1" smtClean="0"/>
              <a:t>itmus</a:t>
            </a:r>
            <a:r>
              <a:rPr lang="tr-TR" sz="2800" dirty="0" smtClean="0"/>
              <a:t>, </a:t>
            </a:r>
            <a:r>
              <a:rPr lang="tr-TR" sz="2800" dirty="0" err="1"/>
              <a:t>R</a:t>
            </a:r>
            <a:r>
              <a:rPr lang="tr-TR" sz="2800" dirty="0" err="1" smtClean="0"/>
              <a:t>andom</a:t>
            </a:r>
            <a:r>
              <a:rPr lang="tr-TR" sz="2800" dirty="0" smtClean="0"/>
              <a:t> </a:t>
            </a:r>
            <a:r>
              <a:rPr lang="tr-TR" sz="2800" dirty="0" err="1" smtClean="0"/>
              <a:t>dot</a:t>
            </a:r>
            <a:r>
              <a:rPr lang="tr-TR" sz="2800" dirty="0" smtClean="0"/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>
                <a:solidFill>
                  <a:schemeClr val="bg1"/>
                </a:solidFill>
              </a:rPr>
              <a:t>D</a:t>
            </a:r>
            <a:r>
              <a:rPr lang="tr-TR" b="1" dirty="0" smtClean="0">
                <a:solidFill>
                  <a:schemeClr val="bg1"/>
                </a:solidFill>
              </a:rPr>
              <a:t>uyu </a:t>
            </a:r>
            <a:r>
              <a:rPr lang="tr-TR" b="1" dirty="0">
                <a:solidFill>
                  <a:schemeClr val="bg1"/>
                </a:solidFill>
              </a:rPr>
              <a:t>T</a:t>
            </a:r>
            <a:r>
              <a:rPr lang="tr-TR" b="1" dirty="0" smtClean="0">
                <a:solidFill>
                  <a:schemeClr val="bg1"/>
                </a:solidFill>
              </a:rPr>
              <a:t>estler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538" y="168920"/>
            <a:ext cx="2889739" cy="1723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882" y="1891927"/>
            <a:ext cx="1577373" cy="134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5121" t="13148" r="4323" b="18341"/>
          <a:stretch>
            <a:fillRect/>
          </a:stretch>
        </p:blipFill>
        <p:spPr bwMode="auto">
          <a:xfrm>
            <a:off x="3653442" y="309838"/>
            <a:ext cx="2718758" cy="1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ek resim\DSC04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292200" y="4193739"/>
            <a:ext cx="3232794" cy="1703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32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smtClean="0"/>
              <a:t>Gözde yapısal bozukluk olmamasına karşın görme fonksiyonun bozuk </a:t>
            </a:r>
            <a:r>
              <a:rPr lang="tr-TR" dirty="0"/>
              <a:t>olmasıdır, e</a:t>
            </a:r>
            <a:r>
              <a:rPr lang="tr-TR" dirty="0" smtClean="0"/>
              <a:t>sas </a:t>
            </a:r>
            <a:r>
              <a:rPr lang="tr-TR" dirty="0"/>
              <a:t>sorun beynin görmeyi öğrenmemesi</a:t>
            </a:r>
            <a:endParaRPr lang="tr-TR" dirty="0" smtClean="0"/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smtClean="0"/>
              <a:t>Şaşılık ile birlikte en sık görülen duyu anomalisidir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err="1" smtClean="0"/>
              <a:t>Populasyonda</a:t>
            </a:r>
            <a:r>
              <a:rPr lang="tr-TR" dirty="0" smtClean="0"/>
              <a:t> % 1,5- 4 sıklıkla görülür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dirty="0" smtClean="0"/>
              <a:t>Hayatın ilk 40 yılında en sık görme kaybı nedenidir (travmalar dahil)</a:t>
            </a:r>
            <a:r>
              <a:rPr lang="tr-TR" dirty="0" smtClean="0">
                <a:solidFill>
                  <a:schemeClr val="folHlink"/>
                </a:solidFill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endParaRPr lang="tr-TR" dirty="0" smtClean="0">
              <a:solidFill>
                <a:schemeClr val="folHlink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AMBLİYOPİ</a:t>
            </a:r>
          </a:p>
        </p:txBody>
      </p:sp>
    </p:spTree>
    <p:extLst>
      <p:ext uri="{BB962C8B-B14F-4D97-AF65-F5344CB8AC3E}">
        <p14:creationId xmlns:p14="http://schemas.microsoft.com/office/powerpoint/2010/main" val="2636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691</Words>
  <Application>Microsoft Office PowerPoint</Application>
  <PresentationFormat>Ekran Gösterisi (4:3)</PresentationFormat>
  <Paragraphs>97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Candara</vt:lpstr>
      <vt:lpstr>Symbol</vt:lpstr>
      <vt:lpstr>Wingdings</vt:lpstr>
      <vt:lpstr>Dalga Biçimi</vt:lpstr>
      <vt:lpstr>Pediatrik Oftalmoloji &amp; Şaşılık </vt:lpstr>
      <vt:lpstr>   Pediatrik Oftalmoloji</vt:lpstr>
      <vt:lpstr>Normal Görme Gelişimi</vt:lpstr>
      <vt:lpstr>Görme Keskinliği</vt:lpstr>
      <vt:lpstr>Pediatrik Oftalmoloji</vt:lpstr>
      <vt:lpstr>Şaşılık</vt:lpstr>
      <vt:lpstr>Yalancı Şaşılık - Pseudostrabismus</vt:lpstr>
      <vt:lpstr>Duyu Testler</vt:lpstr>
      <vt:lpstr>AMBLİYOPİ</vt:lpstr>
      <vt:lpstr>AMBLİYOPİ</vt:lpstr>
      <vt:lpstr>Konjenital Katarakt</vt:lpstr>
      <vt:lpstr>Konjenital Katarakt</vt:lpstr>
      <vt:lpstr>Pediatrik Oftalmoloji Tedavi</vt:lpstr>
      <vt:lpstr>PARALİTİK ŞAŞILIKLAR</vt:lpstr>
      <vt:lpstr>PowerPoint Sunusu</vt:lpstr>
      <vt:lpstr>PARALİTİK ŞAŞILIKLAR</vt:lpstr>
      <vt:lpstr>PowerPoint Sunusu</vt:lpstr>
      <vt:lpstr>Göz sağlığı Tarama programı Kırmızı refle testi</vt:lpstr>
      <vt:lpstr>İnspeksiyon</vt:lpstr>
      <vt:lpstr>PowerPoint Sunusu</vt:lpstr>
      <vt:lpstr>Göz bebeklerinde (biri/ikisi) beyazlık</vt:lpstr>
      <vt:lpstr>Brückner – Kırmızı refle testi</vt:lpstr>
      <vt:lpstr>Tarama programı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Pediatrik Oftalmoloji &amp; Şaşılık </dc:title>
  <dc:creator>H&amp;A</dc:creator>
  <cp:lastModifiedBy>user</cp:lastModifiedBy>
  <cp:revision>15</cp:revision>
  <dcterms:created xsi:type="dcterms:W3CDTF">2021-09-09T07:20:36Z</dcterms:created>
  <dcterms:modified xsi:type="dcterms:W3CDTF">2022-03-07T12:52:21Z</dcterms:modified>
</cp:coreProperties>
</file>