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4" d="100"/>
          <a:sy n="64" d="100"/>
        </p:scale>
        <p:origin x="-184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4.07.18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406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4.07.18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959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4.07.18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849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4.07.18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857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4.07.18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5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4.07.18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78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4.07.18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661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4.07.18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696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4.07.18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038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4.07.18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4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4.07.18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813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1E3D8C-AF71-2646-AADA-C735D885E414}" type="datetimeFigureOut">
              <a:rPr lang="en-US" smtClean="0"/>
              <a:t>4.07.18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50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000" b="1" dirty="0" smtClean="0">
                <a:latin typeface="Calibri"/>
                <a:cs typeface="Calibri"/>
              </a:rPr>
              <a:t>LİPİT ANALİZLERİ</a:t>
            </a:r>
            <a:endParaRPr lang="en-US" sz="4000" b="1" dirty="0">
              <a:latin typeface="Calibri"/>
              <a:cs typeface="Calibri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Prof. Dr.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Emel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EMREGÜL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Ankara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Üniversitesi</a:t>
            </a:r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Kimya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Bölümü</a:t>
            </a:r>
            <a:endParaRPr lang="en-US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3225" y="719031"/>
            <a:ext cx="728917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/>
              <a:t>KİM 443 ANALİTİK BİYOKİMYA </a:t>
            </a:r>
            <a:endParaRPr lang="en-US" sz="44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39910" y="502162"/>
            <a:ext cx="1236579" cy="1236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902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Lipitler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dirty="0" err="1"/>
              <a:t>Lipidlerin</a:t>
            </a:r>
            <a:r>
              <a:rPr lang="en-US" dirty="0"/>
              <a:t>, </a:t>
            </a:r>
            <a:r>
              <a:rPr lang="en-US" dirty="0" err="1"/>
              <a:t>insan</a:t>
            </a:r>
            <a:r>
              <a:rPr lang="en-US" dirty="0"/>
              <a:t> </a:t>
            </a:r>
            <a:r>
              <a:rPr lang="en-US" dirty="0" err="1"/>
              <a:t>organizmasında</a:t>
            </a:r>
            <a:r>
              <a:rPr lang="en-US" dirty="0"/>
              <a:t>, </a:t>
            </a:r>
            <a:r>
              <a:rPr lang="en-US" dirty="0" err="1"/>
              <a:t>depo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yapısal</a:t>
            </a:r>
            <a:r>
              <a:rPr lang="en-US" dirty="0"/>
              <a:t> </a:t>
            </a:r>
            <a:r>
              <a:rPr lang="en-US" dirty="0" err="1"/>
              <a:t>fonksiyonu</a:t>
            </a:r>
            <a:r>
              <a:rPr lang="en-US" dirty="0"/>
              <a:t> </a:t>
            </a:r>
            <a:r>
              <a:rPr lang="en-US" dirty="0" err="1"/>
              <a:t>önemlidir</a:t>
            </a:r>
            <a:r>
              <a:rPr lang="en-US" dirty="0"/>
              <a:t>. </a:t>
            </a:r>
            <a:r>
              <a:rPr lang="en-US" dirty="0" err="1"/>
              <a:t>Trigliseritler</a:t>
            </a:r>
            <a:r>
              <a:rPr lang="en-US" dirty="0"/>
              <a:t>, </a:t>
            </a:r>
            <a:r>
              <a:rPr lang="en-US" dirty="0" err="1"/>
              <a:t>enerji</a:t>
            </a:r>
            <a:r>
              <a:rPr lang="en-US" dirty="0"/>
              <a:t> </a:t>
            </a:r>
            <a:r>
              <a:rPr lang="en-US" dirty="0" err="1"/>
              <a:t>yedeğini</a:t>
            </a:r>
            <a:r>
              <a:rPr lang="en-US" dirty="0"/>
              <a:t> </a:t>
            </a:r>
            <a:r>
              <a:rPr lang="en-US" dirty="0" err="1" smtClean="0"/>
              <a:t>oluşturmak</a:t>
            </a:r>
            <a:r>
              <a:rPr lang="en-US" dirty="0" smtClean="0"/>
              <a:t> </a:t>
            </a:r>
            <a:r>
              <a:rPr lang="en-US" dirty="0" err="1"/>
              <a:t>üzere</a:t>
            </a:r>
            <a:r>
              <a:rPr lang="en-US" dirty="0"/>
              <a:t> </a:t>
            </a:r>
            <a:r>
              <a:rPr lang="en-US" dirty="0" err="1"/>
              <a:t>depolanırlar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depo</a:t>
            </a:r>
            <a:r>
              <a:rPr lang="en-US" dirty="0"/>
              <a:t> </a:t>
            </a:r>
            <a:r>
              <a:rPr lang="en-US" dirty="0" err="1"/>
              <a:t>lipidler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 smtClean="0"/>
              <a:t>bilinirler</a:t>
            </a:r>
            <a:r>
              <a:rPr lang="en-US" dirty="0" smtClean="0"/>
              <a:t>. </a:t>
            </a:r>
            <a:r>
              <a:rPr lang="en-US" dirty="0" err="1"/>
              <a:t>Membranların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steroid </a:t>
            </a:r>
            <a:r>
              <a:rPr lang="en-US" dirty="0" err="1"/>
              <a:t>hormonların</a:t>
            </a:r>
            <a:r>
              <a:rPr lang="en-US" dirty="0"/>
              <a:t>, vitamin D </a:t>
            </a:r>
            <a:r>
              <a:rPr lang="en-US" dirty="0" err="1"/>
              <a:t>gibi</a:t>
            </a:r>
            <a:r>
              <a:rPr lang="en-US" dirty="0"/>
              <a:t> </a:t>
            </a:r>
            <a:r>
              <a:rPr lang="en-US" dirty="0" err="1"/>
              <a:t>bazı</a:t>
            </a:r>
            <a:r>
              <a:rPr lang="en-US" dirty="0"/>
              <a:t> </a:t>
            </a:r>
            <a:r>
              <a:rPr lang="en-US" dirty="0" err="1"/>
              <a:t>önemli</a:t>
            </a:r>
            <a:r>
              <a:rPr lang="en-US" dirty="0"/>
              <a:t> </a:t>
            </a:r>
            <a:r>
              <a:rPr lang="en-US" dirty="0" err="1"/>
              <a:t>maddelerin</a:t>
            </a:r>
            <a:r>
              <a:rPr lang="en-US" dirty="0"/>
              <a:t> </a:t>
            </a:r>
            <a:r>
              <a:rPr lang="en-US" dirty="0" err="1"/>
              <a:t>yapısını</a:t>
            </a:r>
            <a:r>
              <a:rPr lang="en-US" dirty="0"/>
              <a:t> </a:t>
            </a:r>
            <a:r>
              <a:rPr lang="en-US" dirty="0" err="1" smtClean="0"/>
              <a:t>oluşturan</a:t>
            </a:r>
            <a:r>
              <a:rPr lang="en-US" dirty="0" smtClean="0"/>
              <a:t> </a:t>
            </a:r>
            <a:r>
              <a:rPr lang="en-US" dirty="0" err="1"/>
              <a:t>fosfolipidler</a:t>
            </a:r>
            <a:r>
              <a:rPr lang="en-US" dirty="0"/>
              <a:t>, </a:t>
            </a:r>
            <a:r>
              <a:rPr lang="en-US" dirty="0" err="1"/>
              <a:t>glikolipidler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kolesterol</a:t>
            </a:r>
            <a:r>
              <a:rPr lang="en-US" dirty="0"/>
              <a:t>, </a:t>
            </a:r>
            <a:r>
              <a:rPr lang="en-US" dirty="0" err="1"/>
              <a:t>yapısal</a:t>
            </a:r>
            <a:r>
              <a:rPr lang="en-US" dirty="0"/>
              <a:t> </a:t>
            </a:r>
            <a:r>
              <a:rPr lang="en-US" dirty="0" err="1"/>
              <a:t>lipidler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bilinmektedirler</a:t>
            </a:r>
            <a:r>
              <a:rPr lang="en-US" dirty="0"/>
              <a:t>. </a:t>
            </a:r>
            <a:r>
              <a:rPr lang="en-US" dirty="0" err="1"/>
              <a:t>Lipidlerin</a:t>
            </a:r>
            <a:r>
              <a:rPr lang="en-US" dirty="0"/>
              <a:t> </a:t>
            </a:r>
            <a:r>
              <a:rPr lang="en-US" dirty="0" err="1"/>
              <a:t>genel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belirli</a:t>
            </a:r>
            <a:r>
              <a:rPr lang="en-US" dirty="0"/>
              <a:t> </a:t>
            </a:r>
            <a:r>
              <a:rPr lang="en-US" dirty="0" err="1"/>
              <a:t>özellikleri</a:t>
            </a:r>
            <a:r>
              <a:rPr lang="en-US" dirty="0"/>
              <a:t> </a:t>
            </a:r>
            <a:r>
              <a:rPr lang="en-US" dirty="0" err="1"/>
              <a:t>suda</a:t>
            </a:r>
            <a:r>
              <a:rPr lang="en-US" dirty="0"/>
              <a:t> </a:t>
            </a:r>
            <a:r>
              <a:rPr lang="en-US" dirty="0" err="1"/>
              <a:t>çözünmeme</a:t>
            </a:r>
            <a:r>
              <a:rPr lang="en-US" dirty="0"/>
              <a:t> </a:t>
            </a:r>
            <a:r>
              <a:rPr lang="en-US" dirty="0" err="1"/>
              <a:t>olup</a:t>
            </a:r>
            <a:r>
              <a:rPr lang="en-US" dirty="0"/>
              <a:t>, </a:t>
            </a:r>
            <a:r>
              <a:rPr lang="en-US" dirty="0" err="1"/>
              <a:t>kimyasal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farklı</a:t>
            </a:r>
            <a:r>
              <a:rPr lang="en-US" dirty="0"/>
              <a:t> </a:t>
            </a:r>
            <a:r>
              <a:rPr lang="en-US" dirty="0" err="1" smtClean="0"/>
              <a:t>bileşiklerdirler</a:t>
            </a:r>
            <a:r>
              <a:rPr lang="en-US" dirty="0"/>
              <a:t>;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nedenle</a:t>
            </a:r>
            <a:r>
              <a:rPr lang="en-US" dirty="0"/>
              <a:t> de </a:t>
            </a:r>
            <a:r>
              <a:rPr lang="en-US" dirty="0" err="1"/>
              <a:t>biyolojik</a:t>
            </a:r>
            <a:r>
              <a:rPr lang="en-US" dirty="0"/>
              <a:t> </a:t>
            </a:r>
            <a:r>
              <a:rPr lang="en-US" dirty="0" err="1"/>
              <a:t>fonksiyonlarında</a:t>
            </a:r>
            <a:r>
              <a:rPr lang="en-US" dirty="0"/>
              <a:t> </a:t>
            </a:r>
            <a:r>
              <a:rPr lang="en-US" dirty="0" err="1" smtClean="0"/>
              <a:t>çeşitlilik</a:t>
            </a:r>
            <a:r>
              <a:rPr lang="en-US" dirty="0" smtClean="0"/>
              <a:t> </a:t>
            </a:r>
            <a:r>
              <a:rPr lang="en-US" dirty="0" err="1"/>
              <a:t>gösterirler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484764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Lipit</a:t>
            </a:r>
            <a:r>
              <a:rPr lang="en-US" dirty="0" smtClean="0"/>
              <a:t> </a:t>
            </a:r>
            <a:r>
              <a:rPr lang="en-US" dirty="0" err="1" smtClean="0"/>
              <a:t>Analiz</a:t>
            </a:r>
            <a:r>
              <a:rPr lang="en-US" dirty="0" smtClean="0"/>
              <a:t> </a:t>
            </a:r>
            <a:r>
              <a:rPr lang="en-US" smtClean="0"/>
              <a:t>Yöntemleri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err="1"/>
              <a:t>Enzimatik</a:t>
            </a:r>
            <a:r>
              <a:rPr lang="en-US" dirty="0"/>
              <a:t> </a:t>
            </a:r>
            <a:r>
              <a:rPr lang="en-US" dirty="0" err="1"/>
              <a:t>Yöntemle</a:t>
            </a:r>
            <a:r>
              <a:rPr lang="en-US" dirty="0"/>
              <a:t> </a:t>
            </a:r>
            <a:r>
              <a:rPr lang="en-US" dirty="0" err="1"/>
              <a:t>Serumda</a:t>
            </a:r>
            <a:r>
              <a:rPr lang="en-US" dirty="0"/>
              <a:t> </a:t>
            </a:r>
            <a:r>
              <a:rPr lang="en-US" dirty="0" err="1"/>
              <a:t>Trigliseritlerin</a:t>
            </a:r>
            <a:r>
              <a:rPr lang="en-US" dirty="0"/>
              <a:t> </a:t>
            </a:r>
            <a:r>
              <a:rPr lang="en-US" dirty="0" err="1" smtClean="0"/>
              <a:t>Ölçümü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- </a:t>
            </a:r>
            <a:r>
              <a:rPr lang="en-US" dirty="0" err="1"/>
              <a:t>Trigliseritler</a:t>
            </a:r>
            <a:r>
              <a:rPr lang="en-US" dirty="0"/>
              <a:t> </a:t>
            </a:r>
            <a:r>
              <a:rPr lang="en-US" dirty="0" err="1"/>
              <a:t>lipaz</a:t>
            </a:r>
            <a:r>
              <a:rPr lang="en-US" dirty="0"/>
              <a:t> </a:t>
            </a:r>
            <a:r>
              <a:rPr lang="en-US" dirty="0" err="1"/>
              <a:t>etkisi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hidroliz</a:t>
            </a:r>
            <a:r>
              <a:rPr lang="en-US" dirty="0"/>
              <a:t> </a:t>
            </a:r>
            <a:r>
              <a:rPr lang="en-US" dirty="0" err="1"/>
              <a:t>edilirerek</a:t>
            </a:r>
            <a:r>
              <a:rPr lang="en-US" dirty="0"/>
              <a:t> </a:t>
            </a:r>
            <a:r>
              <a:rPr lang="en-US" dirty="0" err="1"/>
              <a:t>gliserol</a:t>
            </a:r>
            <a:r>
              <a:rPr lang="en-US" dirty="0"/>
              <a:t> </a:t>
            </a:r>
            <a:r>
              <a:rPr lang="en-US" dirty="0" err="1"/>
              <a:t>serbestleştirilir</a:t>
            </a:r>
            <a:r>
              <a:rPr lang="en-US" dirty="0"/>
              <a:t>. 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err="1" smtClean="0"/>
              <a:t>Gliserol</a:t>
            </a:r>
            <a:r>
              <a:rPr lang="en-US" dirty="0"/>
              <a:t>, </a:t>
            </a:r>
            <a:r>
              <a:rPr lang="en-US" dirty="0" err="1"/>
              <a:t>gliserokinazın</a:t>
            </a:r>
            <a:r>
              <a:rPr lang="en-US" dirty="0"/>
              <a:t> </a:t>
            </a:r>
            <a:r>
              <a:rPr lang="en-US" dirty="0" err="1"/>
              <a:t>kataliziyle</a:t>
            </a:r>
            <a:r>
              <a:rPr lang="en-US" dirty="0"/>
              <a:t> ATP </a:t>
            </a:r>
            <a:r>
              <a:rPr lang="en-US" dirty="0" err="1"/>
              <a:t>varlığında</a:t>
            </a:r>
            <a:r>
              <a:rPr lang="en-US" dirty="0"/>
              <a:t> </a:t>
            </a:r>
            <a:r>
              <a:rPr lang="en-US" dirty="0" err="1"/>
              <a:t>gliserol</a:t>
            </a:r>
            <a:r>
              <a:rPr lang="en-US" dirty="0"/>
              <a:t> 3-fosfata </a:t>
            </a:r>
            <a:r>
              <a:rPr lang="en-US" dirty="0" err="1"/>
              <a:t>dönüşür</a:t>
            </a:r>
            <a:r>
              <a:rPr lang="en-US" dirty="0" smtClean="0"/>
              <a:t>. </a:t>
            </a:r>
          </a:p>
          <a:p>
            <a:pPr>
              <a:buFontTx/>
              <a:buChar char="-"/>
            </a:pPr>
            <a:r>
              <a:rPr lang="en-US" dirty="0" err="1" smtClean="0"/>
              <a:t>Gliserol</a:t>
            </a:r>
            <a:r>
              <a:rPr lang="en-US" dirty="0" smtClean="0"/>
              <a:t> </a:t>
            </a:r>
            <a:r>
              <a:rPr lang="en-US" dirty="0"/>
              <a:t>3-fosfat, </a:t>
            </a:r>
            <a:r>
              <a:rPr lang="en-US" dirty="0" err="1"/>
              <a:t>gliserol</a:t>
            </a:r>
            <a:r>
              <a:rPr lang="en-US" dirty="0"/>
              <a:t> 3-fosfat </a:t>
            </a:r>
            <a:r>
              <a:rPr lang="en-US" dirty="0" err="1"/>
              <a:t>oksidaz</a:t>
            </a:r>
            <a:r>
              <a:rPr lang="en-US" dirty="0"/>
              <a:t> </a:t>
            </a:r>
            <a:r>
              <a:rPr lang="en-US" dirty="0" err="1"/>
              <a:t>etkisiyle</a:t>
            </a:r>
            <a:r>
              <a:rPr lang="en-US" dirty="0"/>
              <a:t> </a:t>
            </a:r>
            <a:r>
              <a:rPr lang="en-US" dirty="0" err="1"/>
              <a:t>dihidroksiaseton</a:t>
            </a:r>
            <a:r>
              <a:rPr lang="en-US" dirty="0"/>
              <a:t> </a:t>
            </a:r>
            <a:r>
              <a:rPr lang="en-US" dirty="0" err="1"/>
              <a:t>fosfata</a:t>
            </a:r>
            <a:r>
              <a:rPr lang="en-US" dirty="0"/>
              <a:t> </a:t>
            </a:r>
            <a:r>
              <a:rPr lang="en-US" dirty="0" err="1"/>
              <a:t>değişir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H</a:t>
            </a:r>
            <a:r>
              <a:rPr lang="en-US" baseline="-25000" dirty="0"/>
              <a:t>2</a:t>
            </a:r>
            <a:r>
              <a:rPr lang="en-US" dirty="0"/>
              <a:t>O</a:t>
            </a:r>
            <a:r>
              <a:rPr lang="en-US" baseline="-25000" dirty="0"/>
              <a:t>2</a:t>
            </a:r>
            <a:r>
              <a:rPr lang="en-US" dirty="0"/>
              <a:t> </a:t>
            </a:r>
            <a:r>
              <a:rPr lang="en-US" dirty="0" err="1"/>
              <a:t>oluşur</a:t>
            </a:r>
            <a:r>
              <a:rPr lang="en-US" dirty="0"/>
              <a:t>. 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smtClean="0"/>
              <a:t>H</a:t>
            </a:r>
            <a:r>
              <a:rPr lang="en-US" baseline="-25000" dirty="0" smtClean="0"/>
              <a:t>2</a:t>
            </a:r>
            <a:r>
              <a:rPr lang="en-US" dirty="0" smtClean="0"/>
              <a:t>O</a:t>
            </a:r>
            <a:r>
              <a:rPr lang="en-US" baseline="-25000" dirty="0" smtClean="0"/>
              <a:t>2</a:t>
            </a:r>
            <a:r>
              <a:rPr lang="en-US" dirty="0"/>
              <a:t>, 4-aminofenazon </a:t>
            </a:r>
            <a:r>
              <a:rPr lang="en-US" dirty="0" err="1"/>
              <a:t>ve</a:t>
            </a:r>
            <a:r>
              <a:rPr lang="en-US" dirty="0"/>
              <a:t> 4-klorofenol </a:t>
            </a:r>
            <a:r>
              <a:rPr lang="en-US" dirty="0" err="1"/>
              <a:t>ayıraçlarıyla</a:t>
            </a:r>
            <a:r>
              <a:rPr lang="en-US" dirty="0"/>
              <a:t>, </a:t>
            </a:r>
            <a:r>
              <a:rPr lang="en-US" dirty="0" err="1"/>
              <a:t>peroksidazın</a:t>
            </a:r>
            <a:r>
              <a:rPr lang="en-US" dirty="0"/>
              <a:t> </a:t>
            </a:r>
            <a:r>
              <a:rPr lang="en-US" dirty="0" err="1"/>
              <a:t>katalizi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renkli</a:t>
            </a:r>
            <a:r>
              <a:rPr lang="en-US" dirty="0"/>
              <a:t> </a:t>
            </a:r>
            <a:r>
              <a:rPr lang="en-US" dirty="0" err="1"/>
              <a:t>bileşik</a:t>
            </a:r>
            <a:r>
              <a:rPr lang="en-US" dirty="0"/>
              <a:t> (</a:t>
            </a:r>
            <a:r>
              <a:rPr lang="en-US" dirty="0" err="1"/>
              <a:t>kinonimin</a:t>
            </a:r>
            <a:r>
              <a:rPr lang="en-US" dirty="0"/>
              <a:t>) </a:t>
            </a:r>
            <a:r>
              <a:rPr lang="en-US" dirty="0" err="1"/>
              <a:t>oluşur</a:t>
            </a:r>
            <a:r>
              <a:rPr lang="en-US" dirty="0"/>
              <a:t>. </a:t>
            </a:r>
            <a:endParaRPr lang="en-US" dirty="0" smtClean="0"/>
          </a:p>
          <a:p>
            <a:pPr>
              <a:buFontTx/>
              <a:buChar char="-"/>
            </a:pPr>
            <a:r>
              <a:rPr lang="en-US" dirty="0" err="1" smtClean="0"/>
              <a:t>Absorbans</a:t>
            </a:r>
            <a:r>
              <a:rPr lang="en-US" dirty="0" smtClean="0"/>
              <a:t> </a:t>
            </a:r>
            <a:r>
              <a:rPr lang="en-US" dirty="0"/>
              <a:t>500 </a:t>
            </a:r>
            <a:r>
              <a:rPr lang="en-US" dirty="0" err="1"/>
              <a:t>nm'de</a:t>
            </a:r>
            <a:r>
              <a:rPr lang="en-US" dirty="0"/>
              <a:t> </a:t>
            </a:r>
            <a:r>
              <a:rPr lang="en-US" dirty="0" err="1"/>
              <a:t>spektrofotometrede</a:t>
            </a:r>
            <a:r>
              <a:rPr lang="en-US" dirty="0"/>
              <a:t> </a:t>
            </a:r>
            <a:r>
              <a:rPr lang="en-US" dirty="0" err="1"/>
              <a:t>okunur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390821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755</TotalTime>
  <Words>164</Words>
  <Application>Microsoft Macintosh PowerPoint</Application>
  <PresentationFormat>On-screen Show (4:3)</PresentationFormat>
  <Paragraphs>15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LİPİT ANALİZLERİ</vt:lpstr>
      <vt:lpstr>Lipitler</vt:lpstr>
      <vt:lpstr>Lipit Analiz Yöntemleri</vt:lpstr>
    </vt:vector>
  </TitlesOfParts>
  <Company>AU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BİYOKİMYAYA GİRİŞ ve YAŞAMIN MOLEKÜLER ANLAMI ve SU</dc:title>
  <dc:creator>hatice ercan</dc:creator>
  <cp:lastModifiedBy>hatice ercan</cp:lastModifiedBy>
  <cp:revision>19</cp:revision>
  <dcterms:created xsi:type="dcterms:W3CDTF">2018-05-08T12:08:33Z</dcterms:created>
  <dcterms:modified xsi:type="dcterms:W3CDTF">2018-07-04T12:17:43Z</dcterms:modified>
</cp:coreProperties>
</file>