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75" r:id="rId9"/>
    <p:sldId id="277" r:id="rId10"/>
    <p:sldId id="262" r:id="rId11"/>
    <p:sldId id="263" r:id="rId12"/>
    <p:sldId id="265" r:id="rId13"/>
    <p:sldId id="278" r:id="rId14"/>
    <p:sldId id="279" r:id="rId15"/>
    <p:sldId id="280" r:id="rId16"/>
    <p:sldId id="281" r:id="rId17"/>
    <p:sldId id="282" r:id="rId18"/>
    <p:sldId id="283" r:id="rId19"/>
    <p:sldId id="284" r:id="rId20"/>
    <p:sldId id="270"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05.08.2011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الخامسة</a:t>
            </a:r>
            <a:r>
              <a:rPr lang="tr-TR" sz="4900" b="1" dirty="0" smtClean="0"/>
              <a:t/>
            </a:r>
            <a:br>
              <a:rPr lang="tr-TR" sz="4900" b="1" dirty="0" smtClean="0"/>
            </a:br>
            <a:r>
              <a:rPr lang="tr-TR" sz="4900" b="1" dirty="0" smtClean="0"/>
              <a:t>V. </a:t>
            </a:r>
            <a:r>
              <a:rPr lang="tr-TR" sz="4900" b="1" dirty="0"/>
              <a:t>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الجملة الفعلية</a:t>
            </a:r>
            <a:endParaRPr lang="tr-TR" sz="4400" b="1" dirty="0"/>
          </a:p>
          <a:p>
            <a:pPr algn="ctr">
              <a:lnSpc>
                <a:spcPct val="150000"/>
              </a:lnSpc>
              <a:spcBef>
                <a:spcPts val="1200"/>
              </a:spcBef>
              <a:spcAft>
                <a:spcPts val="1200"/>
              </a:spcAft>
            </a:pPr>
            <a:r>
              <a:rPr lang="tr-TR" sz="4000" b="1" i="1" dirty="0" smtClean="0"/>
              <a:t>FİİL CÜMLESİ</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85000" lnSpcReduction="10000"/>
          </a:bodyPr>
          <a:lstStyle/>
          <a:p>
            <a:pPr algn="r" rtl="1">
              <a:buNone/>
            </a:pPr>
            <a:r>
              <a:rPr lang="ar-SA" dirty="0" smtClean="0"/>
              <a:t>١</a:t>
            </a:r>
            <a:r>
              <a:rPr lang="ar-SA" b="1" dirty="0" smtClean="0"/>
              <a:t> </a:t>
            </a:r>
            <a:r>
              <a:rPr lang="ar-SA" dirty="0" smtClean="0"/>
              <a:t>– على أي شيء تعمل الموارد الاقتصادية الغنية؟ </a:t>
            </a:r>
            <a:endParaRPr lang="tr-TR" dirty="0" smtClean="0"/>
          </a:p>
          <a:p>
            <a:pPr algn="r" rtl="1">
              <a:buNone/>
            </a:pPr>
            <a:r>
              <a:rPr lang="ar-SA" dirty="0" smtClean="0"/>
              <a:t>٢</a:t>
            </a:r>
            <a:r>
              <a:rPr lang="ar-SA" b="1" dirty="0" smtClean="0"/>
              <a:t> </a:t>
            </a:r>
            <a:r>
              <a:rPr lang="ar-SA" dirty="0" smtClean="0"/>
              <a:t>– أين تقع البلاد العربية جغرافيا؟  </a:t>
            </a:r>
            <a:endParaRPr lang="tr-TR" dirty="0" smtClean="0"/>
          </a:p>
          <a:p>
            <a:pPr algn="r" rtl="1">
              <a:buNone/>
            </a:pPr>
            <a:r>
              <a:rPr lang="ar-SA" dirty="0" smtClean="0"/>
              <a:t>٣ – لماذا البلاد العربية غنية؟</a:t>
            </a:r>
            <a:endParaRPr lang="tr-TR" dirty="0" smtClean="0"/>
          </a:p>
          <a:p>
            <a:pPr algn="r" rtl="1">
              <a:buNone/>
            </a:pPr>
            <a:r>
              <a:rPr lang="ar-SA" dirty="0" smtClean="0"/>
              <a:t>٤ – أي آثار حضارية موجودة في البلاد العربية وفي أي دول توجد هذه الآثار؟</a:t>
            </a:r>
            <a:endParaRPr lang="tr-TR" dirty="0" smtClean="0"/>
          </a:p>
          <a:p>
            <a:pPr algn="r" rtl="1">
              <a:buNone/>
            </a:pPr>
            <a:r>
              <a:rPr lang="ar-SA" dirty="0" smtClean="0"/>
              <a:t>٥ – كيف الريّ الزراعيّ في البلاد العربية؟</a:t>
            </a:r>
            <a:endParaRPr lang="tr-TR" dirty="0" smtClean="0"/>
          </a:p>
          <a:p>
            <a:pPr algn="r" rtl="1">
              <a:buNone/>
            </a:pPr>
            <a:r>
              <a:rPr lang="ar-SA" dirty="0" smtClean="0"/>
              <a:t>٦ – أي دول تنتج القطن؟</a:t>
            </a:r>
            <a:endParaRPr lang="tr-TR" dirty="0" smtClean="0"/>
          </a:p>
          <a:p>
            <a:pPr algn="r" rtl="1">
              <a:buNone/>
            </a:pPr>
            <a:r>
              <a:rPr lang="ar-SA" dirty="0" smtClean="0"/>
              <a:t>٧ – أي دولة مشهورة بالتمور بين الدول العربية؟  </a:t>
            </a:r>
            <a:endParaRPr lang="tr-TR" dirty="0" smtClean="0"/>
          </a:p>
          <a:p>
            <a:pPr algn="r" rtl="1">
              <a:buNone/>
            </a:pPr>
            <a:r>
              <a:rPr lang="ar-SA" dirty="0" smtClean="0"/>
              <a:t>٨ – كيف تُعْتبَرُ الجزائرُ في تصدير الحديد؟</a:t>
            </a:r>
            <a:endParaRPr lang="tr-TR" dirty="0" smtClean="0"/>
          </a:p>
          <a:p>
            <a:pPr algn="r" rtl="1">
              <a:buNone/>
            </a:pPr>
            <a:r>
              <a:rPr lang="ar-SA" dirty="0" smtClean="0"/>
              <a:t>٩ – ما الهدف في إنشاء المؤسسات؟</a:t>
            </a:r>
            <a:endParaRPr lang="tr-TR" dirty="0" smtClean="0"/>
          </a:p>
          <a:p>
            <a:pPr algn="r" rtl="1">
              <a:buNone/>
            </a:pPr>
            <a:r>
              <a:rPr lang="ar-SA" dirty="0" smtClean="0"/>
              <a:t>١٠ – ماذا تفعل الدول العربية لتحْقِيق النمو الاقتصادي المتكامل؟</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١٠</a:t>
            </a:r>
            <a:r>
              <a:rPr lang="ar-SA" sz="4000" b="1" dirty="0" smtClean="0"/>
              <a:t>) </a:t>
            </a:r>
            <a:endParaRPr lang="tr-TR"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تَقَالِيدُ الْمُجْتَمَعِ الْعَرَبِيِّ</a:t>
            </a:r>
            <a:endParaRPr lang="tr-TR" dirty="0"/>
          </a:p>
        </p:txBody>
      </p:sp>
      <p:sp>
        <p:nvSpPr>
          <p:cNvPr id="3" name="2 İçerik Yer Tutucusu"/>
          <p:cNvSpPr>
            <a:spLocks noGrp="1"/>
          </p:cNvSpPr>
          <p:nvPr>
            <p:ph idx="1"/>
          </p:nvPr>
        </p:nvSpPr>
        <p:spPr/>
        <p:txBody>
          <a:bodyPr>
            <a:normAutofit fontScale="92500"/>
          </a:bodyPr>
          <a:lstStyle/>
          <a:p>
            <a:pPr algn="r">
              <a:buNone/>
            </a:pPr>
            <a:r>
              <a:rPr lang="ar-SA" dirty="0" smtClean="0"/>
              <a:t>لِلْمُجْتَمَعِ الْعَرَبِيِّ كَغَيْرِهِ مِنَ الْمُجْتَمَعَاتِ عَادَاتٌ وَتَقَالِيدُ تَتَّصِلُ بِحَيَاةِ النَّاسِ اْلاِجْتِمَاعِيَّةِ وَأَعْيَادِهِمْ. فَيَبْدَأُ الْمُوَاطِنُ عَادَةً عَمَلَهُ الْيَوْمِيَّ فِي سَاعَةٍ مُبَكِّرَةٍ مِنَ النَّهَارِ، سَوَاءٌ كَانَ فِي الْمَصْنَعِ أَوِالْحَقْلِ، أَوِالْمَحَلاَّتِ التِّجَارِيَّةِ أَوِالدَّوَائِرِ الْحُكُومِيَّةِ وَالشَّرِكَاتِ، وَيَسْتَمِرُّ فِي عَمَلِهِ سِتَّ سَاعَاتٍ إِنْ كَانَ مِنَ الْمُوَظَّفِينَ الْحُكُومِيِّينَ، وَقَدْ يَسْتَمِرُّ حَتَّى السَّاعَةِ الْخَامِسَةِ مَسَاءً فِي اْلأَعْمَالِ اْلأُخْرَى. وَمِنَ الْمُعْتَادِ أَنْ يَسْتَرِيحَ النَّاسُ فِي بُيُوتِهِمْ بَعْدَ اِنْتِهَائِهِمْ مِنْ أَعْمَالِهِمْ حَوَالَيِ السَّاعَةِ الثاَّنِيَةِ أَوِالثاَّلِثَةِ بَعْدَ الظُّهْرِ، وَأَنْ يَتَنَاوَلُوا طَعَامَ الْغَدَاءِ الَّذِي يُكَوِّنُ وَجْبَةَ الطَّعَامِ الرَّئِيسِيَّةَ فِي الْعَالَمِ الْعَرَبِيِّ.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r">
              <a:buNone/>
            </a:pPr>
            <a:r>
              <a:rPr lang="ar-SA" dirty="0" smtClean="0"/>
              <a:t>وَفِي الْمَسَاءِ تَبْدَأُ مَرْحَلَةٌ أُخْرَى مِنْ حَيَاتِهِمِ اْلاِجْتِمَاعِيَّةِ هِيَ مَرْحَلَةُ السَّمَرِ وَتَبَادُلُ الزِّيَارَاتِ. فَأَغْلَبِيَّةُ الرِّجَالِ يَقْضُونَ أَوْقَاتِهِمْ فِي الْمَقَاهِي أَوِ النَّوَادِي الَّتِي يَنْتَمُونَ إِلَيْهَا، وَقَدْ تَكُونُ فِي صُحْبَتِهِمْ عَائِلاَتُهُمْ، سَوَاءٌ كَانَ ذَلِكَ عِنْدَ الذَّهَابِ إِلَى النَّوَادِي أَوِ السِينَمَا أَوِ الْحَدَائِقِ وَالْمَلاَهِي. وَمِمَّا هُوَجَدِيرٌ بِالذِّكْرِ أَنَّ الْمَقَاهِي تَلْعَبُ دَوْراً مُهِماًّ فِي حَيَاةِ الْعَرَبِ اْلاِجْتِمَاعِيَّةِ فَهِيَ مُلْتَقَى لِلْأَصْدِقَاءِ، يَتَبَادَلُونَ فِيهَا الْحَدِيث</a:t>
            </a:r>
            <a:r>
              <a:rPr lang="ar-SA" u="sng" dirty="0" smtClean="0"/>
              <a:t>َ</a:t>
            </a:r>
            <a:r>
              <a:rPr lang="ar-SA" strike="sngStrike" dirty="0" smtClean="0"/>
              <a:t>ُ</a:t>
            </a:r>
            <a:r>
              <a:rPr lang="ar-SA" dirty="0" smtClean="0"/>
              <a:t> حَوْلَ شُؤُونٍ مُخْتَلِفَةٍ أَوْ يَقْرَأُونَ الصُّحُفَ الْيَوْمِيَّةَ. وَيَلْعَبُونَ الطَّاوِلَةَ وَالشَّطْرَنْجَ وَغَيْرَهَا مِنْ وَسَائِلِ التَّسْلِيَةِ. كَمَا أَنَّهُمْ يَسْتَمِعُونَ إِلَى الرَّادْيُو، أَوْ يُشَاهِدُونَ بَرَامِجَ التِّلْفِزْيُونِ. وَهُنَاكَ يَشْرَبُونَ الشَّايَ، وَالْقَهْوَةَ الْعَرَبِيَّةَ، وَأَنْوَاعَ الْمُرَطِّبَاتِ، وَقَدْ يُدَخِّنُ بَعْضُهُمْ النَّارْجِيلَةَ، أَوْ يَتَنَاوَلُ وَجْبَةً مِنَ الطَّعَامِ.</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وَمِنَ الْمُلاَحَظِ أَنَّ الْمَقَاهِي وَالْمَلاَهِي وَغَيْرَهَا مِنَ الْمَحَلاَّتِ الْعَامَّةِ تُصْبِحُ مُزْدَحِمَةً بِالنَّاسِ خِلاَلَ عُطْلَةِ اْلأُسْبُوعِ الَّتِي تَقَعُ فِي يَوْمِ الْجُمِعَةِ فِي أَكْثَرِ اْلأَقْطَارِ الْعَرَبِيَّةِ. أَمَّا الزِّيَارَاتُ فَمُعْظَمُهَا عَائِلِيٌّ وَتَحْتَلُّ مَكَانَةً هَامَّةً فِي حَيَاةِ اْلأُسْرَةِ وَبِنَاءِ الْمُجْتَمَعِ الْعَرَبِيِّ، بِسَبَبِ التَّرَابُطِ الْوَثِيقِ بَيْنَ أَفْرَادِ الْعَائِلَةِ الْوَاحِدَةِ وَاْلأَقْرِبَاءِ. وَمِنَ الْعَادَاتِ الشَّائِعَةِ فِي هَذِهِ الْمُنَاسَبَاتِ أَنَّ أَهْلَ الْبَيْتِ يُقَدِّمُونَ أَنْوَاعاً مِنَ اْلأَكْلِ وَالْحَلَوِيَّاتِ أَوِ الْمُرَطِّبَاتِ وَالشَّايِ وَالْقَهْوَةِ وَغَيْرِهَا. وَقَدْ تَتِمُّ هَذِهِ الزِّيَارَاتُ مِنْ غَيْرِ مِيعَادٍ سَابِقٍ.</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a:bodyPr>
          <a:lstStyle/>
          <a:p>
            <a:pPr algn="r">
              <a:buNone/>
            </a:pPr>
            <a:r>
              <a:rPr lang="ar-SA" dirty="0" smtClean="0"/>
              <a:t>وَيَهْتَمُّ كَثِيرٌ مِنَ الْمُوَاطِنِينَ بِأَنْبَاءِ الرِّيَاضَةِ، سَوَاءٌ كَانَتْ مَحَلِّيَّةً أَوْعَالَمِيَّةً، فَهُمْ يُتَابِعُونَ الْمُبَارَيَاتِ الرِّيَاضِيَّةَ، سَوَاءٌ بِالذَّهَابِ إِلَى الْمَلاَعِبِ أَمْ بِمُشَاهَدَتِهَا عَلَى التِّلْفِزْيُونِ أَوْ بِقِرَاءَةِ التَّفَاصِيلِ عَنْهَا فِي الصُّحُفِ وَالْمَجَلاَّتِ. وَمِنْ أَهَمِّ اْلأَلْعَابِ الرِّيَاضِيَّةِ كُرَةُ الْقَدَمِ وَكُرَةُ السَّلَّةِ وَالسِّبَاحَةُ.</a:t>
            </a:r>
            <a:endParaRPr lang="tr-TR" dirty="0" smtClean="0"/>
          </a:p>
          <a:p>
            <a:pPr algn="r">
              <a:buNone/>
            </a:pPr>
            <a:r>
              <a:rPr lang="ar-SA" dirty="0" smtClean="0"/>
              <a:t>وَيُعْتَبَرُ فَصْلُ الصَّيْفِ فَصْلاً سِيَاحِياًّ لِلْكَثِيرِ مِنَ الْعَائِلاَتِ، بِمُنَاسَبَةِ عُطْلَةِ الْمَدَارِسِ الصَّيْفِيَّةِ الطَّوِيلَةِ الَّتِي تَنْقَطِعُ فِيهَا الدِّرَاسَةُ اِنْقِطَاعاً تَاماًّ، فَيَزُورُونَ بَعْضَ الْمُدَنِ أَوِ الْمَوَاقِعَ التاَّرِيخِيَّةَ فِي بِلاَدِهِمْ، أَوْ فِي اْلأَقْطَارِ الْعَرَبِيَّةِ الْقَرِيبَةِ لاَسِيَّماَ الْمَنَاطِقَ الْجَبَلِيَّةَ أَوِالْوَاقِعَةَ عَلَى الْبِحَارِ.</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fontScale="85000" lnSpcReduction="20000"/>
          </a:bodyPr>
          <a:lstStyle/>
          <a:p>
            <a:pPr algn="r"/>
            <a:r>
              <a:rPr lang="ar-SA" dirty="0" smtClean="0"/>
              <a:t>وَمِنَ الْعَادَاتِ اْلاِجْتِمَاعِيَّةِ الْمَعْرُوفَةِ، وَخَاصَّةً بَيْنَ سُكاَّنِ الْقُرَى، إِقْباَلُ الناَّسِ عَلَى الزَّوَاجِ فِي سِنٍّ مُبَكِّرَةٍ. وَهُنَاكَ عِبَارَاتٌ شَائِعَةٌ تَقُولُهَا اْلأُمَّهَاتُ لِأَبْنَائِهِنَّ، فِي التَّشْجِيعِ عَلَى الزَّوَاجِ مِثْلَ </a:t>
            </a:r>
            <a:r>
              <a:rPr lang="ar-SA" dirty="0" smtClean="0"/>
              <a:t>«نَفْسِي </a:t>
            </a:r>
            <a:r>
              <a:rPr lang="ar-SA" dirty="0" smtClean="0"/>
              <a:t>أَفْرَحُ بِكَ وَأَشُوفُ </a:t>
            </a:r>
            <a:r>
              <a:rPr lang="ar-SA" dirty="0" smtClean="0"/>
              <a:t>أَوْلاَدَكَ» </a:t>
            </a:r>
            <a:r>
              <a:rPr lang="ar-SA" dirty="0" smtClean="0"/>
              <a:t>أَوْ يَقُولُهَا الزَّائِرُ عِنْدَمَا يَقُومُ شَابٌّ أَوْ فَتاَةٌ بِتَقْدِيمِ الْقَهْوَةِ لَهُ، كَعِبَارَةِ </a:t>
            </a:r>
            <a:r>
              <a:rPr lang="ar-SA" dirty="0" smtClean="0"/>
              <a:t>«أَشْرَبُهَا </a:t>
            </a:r>
            <a:r>
              <a:rPr lang="ar-SA" dirty="0" smtClean="0"/>
              <a:t>يَوْمَ فَرَحِكَ</a:t>
            </a:r>
            <a:r>
              <a:rPr lang="ar-SA" dirty="0" smtClean="0"/>
              <a:t>». </a:t>
            </a:r>
            <a:r>
              <a:rPr lang="ar-SA" dirty="0" smtClean="0"/>
              <a:t>وَيَقُومُ اْلآبَاءُ وَاْلأُمَّهَاتُ بِدَوْرِهِمْ فِي اخْتِياَرِ الزَّوْجِ أَوِ الزَّوْجَةِ لِأَوْلاَدِهِمْ، وَلَكِنْ لِرَأْيِ الشَّابِّ أَوِالْفَتَاةِ أَهَمِّيَّتُهُ فِي مَوْضُوعِ زَوَاجِهِمَا، وَيُعْتَبَرُ التَّكاَفُؤُ اْلاِجْتِمَاعِيُّ بَيْنَ أُسْرَتَيْ الزَّوْجِ وَالزَّوْجَةِ أَمْراً مُهِماًّ. غَيْرَ أَنَّ الْحَالَةَ اْلاِقْتِصَادِيَّةَ لَيْسَتْ كُلَّ شَيْءٍ فِي التَّكاَفُؤِ، بَقَدْ يَرْفِضُ فَقِيرٌ أَنْ يُزَوِّجَ اِبْنَهُ مِنْ غَنِيٍّ لِأَسْبَابٍ تَتَّصِلُ بِأَخْلاَقِهِ أَوِ الْمَكَانَةِ اْلاِجْتِمَاعِيَّةِ أَوِ الْعُمْرِ وَغَيْرِهَا. وَتَتَّبِعُ خُطُوَاتٌ تَمْهِيدِيَّةٌ لِتَبَادُلِ الزِّيَارَاتِ بَيْنَ أُسْرَتَيِ الشَّابِّ وَالْفَتَاةِ لِلاِتِّفَاقِ عَلَى الْمَهْرِ وَتَحْدِيدَ مَوْعِدِ تَقْدِيمِ خَاتَمِ الْخُطُوبَةِ وَكِتَابَةِ عَقْدِ الزَّوَاجِ، إِلَى غَيْرِ ذَلِكَ مِنَ اْلأُمُورِ الْخاَصَّةِ بِمَوْضُوعِ الزَّوَاجِ. وَمِنَ الْجَدِيرِ بِالذِّكْرِ أَنَّ الزَّوَاجَ بَيْنَ اْلأَقْرِبَاءِ خاَصَّةً بَيْنَ اَبْنَاءِ الْعَمِّ وَبَنَاتِ الْعَمِّ شَائِعٌ سَوَاءٌ كَانَ ذَلِكَ بَيْنَ الْمُسْلِمِينَ أَمِ الْمَسِيحِيِّينَ، وَإِنْ كَانَتْ فِكْرَةُ الزَّوَاجِ مِنْ غَيْرِ اْلأَقْرِبَاءِ قَدْ بَدَأَتْ تَنْتَشِرُ بَيْنَ سُكاَّنِ الْمُدُنِ.</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r">
              <a:buNone/>
            </a:pPr>
            <a:r>
              <a:rPr lang="ar-SA" dirty="0" smtClean="0"/>
              <a:t>وَيَحْتَفِلُ الْعَرَبُ بِأَعْيَادٍ وَمَوَاسِمَ دِينِيَّةٍ وَغَيْرِ دِينِيَّةٍ كَعِيدِ الْفِطْرِ الَّذِي يَبْدَأُ بِاِنْتِهَاءِ شَهْرِ رَمَضَانَ. وَلِهَذَا الْعِيدِ الَّذِي يُسَمَّى بِعِيدِ الصَّغِيرِ مَكَانَةٌ خاَصَّةٌ فِي قُلُوبِ الْمُسْلِمِينَ إِذْ فِيهِ يَفْرَحُونَ لِأَنَّهُمْ قَامُوا بِتَأْدِيَةِ فَرِيضَةِ الصَّوْمِ، أَحَدِ أَرْكَانِ اْلإِسْلاَمِ الْخَمْسَةِ. وَعِيدُ اْلأَضْحَى وَ يُسَمَّى الْعِيدَ الْكَبِيرَ الَّذِي يَحْتَفِلُ بِهِ الْمُسْلِمُونَ أَياَّمَ الْحَجِّ إِلَى مَكَّةَ. وَالْحَجُّ كَمَا تَعْلَمُ رُكْنٌ آخَرَ مِنْ أَرْكَانِ اْلإِسْلاَمِ. وَيَحْتَفِلُ الْمُسْلِمُونَ كَذَلِكَ بِذِكْرَى مَوْلِدِ النَّبِيِّ مُحَمَّدٍ. فَيَجْتَمِعُونَ فِي الْمَسَاجِدِ وَيُنْشِدُونَ الْمَدَائِحَ النَّبَوِيَّةِ، وَيَسْتَمِعُونَ إِلَى قِصَّةِ حَيَاةِ النَّبِيِّ. </a:t>
            </a:r>
            <a:endParaRPr lang="tr-TR" dirty="0" smtClean="0"/>
          </a:p>
          <a:p>
            <a:pPr algn="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وَيَحْتَفِلُ الْمُوَاطِنُونَ الْمَسِيحِيُّونَ بِأَعْيَادِهِمْ الدِّينِيَّةِ كَعِيدِ الْمِيلاَدِ، وَعِيدِ الْقِيَامَةِ وَعِيدِ الصَّلِيبِ، وَعِيدِ الْعَذْرَاءِ مَرْيَمَ وَغَيْرِهِمْ مِنَ اْلأَعْيَادِ. </a:t>
            </a:r>
            <a:endParaRPr lang="tr-TR" dirty="0" smtClean="0"/>
          </a:p>
          <a:p>
            <a:pPr algn="r">
              <a:buNone/>
            </a:pPr>
            <a:r>
              <a:rPr lang="ar-SA" dirty="0" smtClean="0"/>
              <a:t>وَبِمُنَاسَبَةِ هَذِهِ اْلأَعْيَادِ يَشْتَرِي النَّاسُ الْمَلاَبِسَ الْجَدِيدَةَ وَيُعِدُّونَ الْحَلَوِياَّتِ وَالْكَعْكَ، وَيَسْتَقْبِلُونَ اْلأَقَارِبَ وَاْلأَصْدِقَاءَ وَيُرْسِلُونَ التَّهَانِي الَّتِي تَحْمِلُ عِبَارَاتٍ مِثْلَ </a:t>
            </a:r>
            <a:r>
              <a:rPr lang="ar-SA" dirty="0" smtClean="0"/>
              <a:t>«كُلُّ </a:t>
            </a:r>
            <a:r>
              <a:rPr lang="ar-SA" dirty="0" smtClean="0"/>
              <a:t>عَامٍ وَأَنْتُمْ بِخَيْرٍ</a:t>
            </a:r>
            <a:r>
              <a:rPr lang="ar-SA" dirty="0" smtClean="0"/>
              <a:t>» </a:t>
            </a:r>
            <a:r>
              <a:rPr lang="ar-SA" dirty="0" smtClean="0"/>
              <a:t>أَوْ </a:t>
            </a:r>
            <a:r>
              <a:rPr lang="ar-SA" dirty="0" smtClean="0"/>
              <a:t>«عِيدٌ </a:t>
            </a:r>
            <a:r>
              <a:rPr lang="ar-SA" dirty="0" smtClean="0"/>
              <a:t>سَعِيدٌ وَعُمْرٌ مَدِيدٌ</a:t>
            </a:r>
            <a:r>
              <a:rPr lang="ar-SA" dirty="0" smtClean="0"/>
              <a:t>» </a:t>
            </a:r>
            <a:r>
              <a:rPr lang="ar-SA" dirty="0" smtClean="0"/>
              <a:t>وَ </a:t>
            </a:r>
            <a:r>
              <a:rPr lang="ar-SA" dirty="0" smtClean="0"/>
              <a:t>«أَطْيَبُ </a:t>
            </a:r>
            <a:r>
              <a:rPr lang="ar-SA" dirty="0" smtClean="0"/>
              <a:t>التَّمَنِّياَتِ بِالْعِيدِ السَّعِيدِ</a:t>
            </a:r>
            <a:r>
              <a:rPr lang="ar-SA" dirty="0" smtClean="0"/>
              <a:t>». </a:t>
            </a:r>
            <a:r>
              <a:rPr lang="ar-SA" dirty="0" smtClean="0"/>
              <a:t>كَمَا تُوَزَّعُ اللُحُومُ عَلَى الْفُقَرَاءِ بِمُنَاسَبَةِ عِيدِ اْلأَضْحَى.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وَهُنَاكَ أَعْياَدٌ غَيْرُ دِينِيَّةٍ، سَوَاءٌ كَانَتْ أَعْيَادٌو</a:t>
            </a:r>
            <a:r>
              <a:rPr lang="ar-SA" strike="sngStrike" dirty="0" smtClean="0"/>
              <a:t> </a:t>
            </a:r>
            <a:r>
              <a:rPr lang="ar-SA" dirty="0" smtClean="0"/>
              <a:t>وَطَنِيَّةٌ، كَعِيدِ اْلاِسْتِقْلاَلِ، أَمْ أَعْياَدٌ خاَصَّةٌ بِبَعْضِ الْمَوَاسِمِ، كَعِيدِ الرَّبِيعِ (نَوْرُوزْ)، وَشَمِّ النَّسِيمِ اَلَّذِي يَحْتَفِلُ بِهِ الْمِصْرِيُّونَ فِي أَوَائِلِ الرَّبِيعِ وَفِي اِعْتِقاَدِ الْعاَمَّةِ مِنْهُمِ أنَّهُ بِدَايَةُ الصَّيْفِ. وَلَهُمْ عَادَاتٌ تَتَّصِلُ بِهِ، مِنْهَا أَكْلُ الْبَيْضِ الْمُلَوَّنِ وَاْلأَسْمَاكِ الْمُمَلَّحَةِ وَ خُرُوجُ الناَّسِ إِلَى الحُقُولِ وَالْحَدَائِقِ الْعاَمَّةِ.</a:t>
            </a:r>
            <a:endParaRPr lang="tr-TR" dirty="0" smtClean="0"/>
          </a:p>
          <a:p>
            <a:pPr algn="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٩</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85000" lnSpcReduction="20000"/>
          </a:bodyPr>
          <a:lstStyle/>
          <a:p>
            <a:pPr algn="r" rtl="1">
              <a:buNone/>
            </a:pPr>
            <a:r>
              <a:rPr lang="ar-SA" dirty="0" smtClean="0"/>
              <a:t>١</a:t>
            </a:r>
            <a:r>
              <a:rPr lang="ar-SA" b="1" dirty="0" smtClean="0"/>
              <a:t> </a:t>
            </a:r>
            <a:r>
              <a:rPr lang="ar-SA" dirty="0" smtClean="0"/>
              <a:t>– بأي شيء تتصل العادات والتقاليد في المجتمع العربي؟ </a:t>
            </a:r>
            <a:endParaRPr lang="tr-TR" dirty="0" smtClean="0"/>
          </a:p>
          <a:p>
            <a:pPr algn="r" rtl="1">
              <a:buNone/>
            </a:pPr>
            <a:r>
              <a:rPr lang="ar-SA" dirty="0" smtClean="0"/>
              <a:t>٢</a:t>
            </a:r>
            <a:r>
              <a:rPr lang="ar-SA" b="1" dirty="0" smtClean="0"/>
              <a:t> </a:t>
            </a:r>
            <a:r>
              <a:rPr lang="ar-SA" dirty="0" smtClean="0"/>
              <a:t>– متى يبدأ العرب عملهم اليومي عادة؟ </a:t>
            </a:r>
            <a:endParaRPr lang="tr-TR" dirty="0" smtClean="0"/>
          </a:p>
          <a:p>
            <a:pPr algn="r" rtl="1">
              <a:buNone/>
            </a:pPr>
            <a:r>
              <a:rPr lang="ar-SA" dirty="0" smtClean="0"/>
              <a:t>٣ – ماذا يفعل العرب في المساء؟</a:t>
            </a:r>
            <a:endParaRPr lang="tr-TR" dirty="0" smtClean="0"/>
          </a:p>
          <a:p>
            <a:pPr algn="r" rtl="1">
              <a:buNone/>
            </a:pPr>
            <a:r>
              <a:rPr lang="ar-SA" dirty="0" smtClean="0"/>
              <a:t>٤ – لماذا المقاهي تلعب دورا مهما في حياة العرب الاجتماعية؟</a:t>
            </a:r>
            <a:endParaRPr lang="tr-TR" dirty="0" smtClean="0"/>
          </a:p>
          <a:p>
            <a:pPr algn="r" rtl="1">
              <a:buNone/>
            </a:pPr>
            <a:r>
              <a:rPr lang="ar-SA" dirty="0" smtClean="0"/>
              <a:t>٥ – ما أهمية الزيارات العائلية فِي حياة الأسرة وبناء المجتمع العربي؟</a:t>
            </a:r>
            <a:endParaRPr lang="tr-TR" dirty="0" smtClean="0"/>
          </a:p>
          <a:p>
            <a:pPr algn="r" rtl="1">
              <a:buNone/>
            </a:pPr>
            <a:r>
              <a:rPr lang="ar-SA" dirty="0" smtClean="0"/>
              <a:t>٦ – ماذا تقول الأمهات لأبنائهن في التشجيع على الزواج؟</a:t>
            </a:r>
            <a:endParaRPr lang="tr-TR" dirty="0" smtClean="0"/>
          </a:p>
          <a:p>
            <a:pPr algn="r" rtl="1">
              <a:buNone/>
            </a:pPr>
            <a:r>
              <a:rPr lang="ar-SA" dirty="0" smtClean="0"/>
              <a:t>٧ – ما معنى كلمة التَّكاَفُؤُ في الزواج و من أي جهات يتحقق ذلك؟ </a:t>
            </a:r>
            <a:endParaRPr lang="tr-TR" dirty="0" smtClean="0"/>
          </a:p>
          <a:p>
            <a:pPr algn="r" rtl="1">
              <a:buNone/>
            </a:pPr>
            <a:r>
              <a:rPr lang="ar-SA" dirty="0" smtClean="0"/>
              <a:t>٨ – متى عيد الفطر وما اسمه الآخر؟</a:t>
            </a:r>
            <a:endParaRPr lang="tr-TR" dirty="0" smtClean="0"/>
          </a:p>
          <a:p>
            <a:pPr algn="r" rtl="1">
              <a:buNone/>
            </a:pPr>
            <a:r>
              <a:rPr lang="ar-SA" dirty="0" smtClean="0"/>
              <a:t>٩ – كيف يحتفل المسلمون بذكرى مولد النبي محمد؟</a:t>
            </a:r>
            <a:endParaRPr lang="tr-TR" dirty="0" smtClean="0"/>
          </a:p>
          <a:p>
            <a:pPr algn="r" rtl="1">
              <a:buNone/>
            </a:pPr>
            <a:r>
              <a:rPr lang="ar-SA" dirty="0" smtClean="0"/>
              <a:t>١٠ – ما اسماء أعياد المسيحيين؟</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مَواَرِدُ الْبِلاَدِ الْعَرَبِيَّةِ اْلاِقْتِصَادِيَّةُ</a:t>
            </a:r>
            <a:endParaRPr lang="tr-TR" dirty="0"/>
          </a:p>
        </p:txBody>
      </p:sp>
      <p:sp>
        <p:nvSpPr>
          <p:cNvPr id="3" name="2 İçerik Yer Tutucusu"/>
          <p:cNvSpPr>
            <a:spLocks noGrp="1"/>
          </p:cNvSpPr>
          <p:nvPr>
            <p:ph idx="1"/>
          </p:nvPr>
        </p:nvSpPr>
        <p:spPr>
          <a:xfrm>
            <a:off x="1435608" y="1447800"/>
            <a:ext cx="7498080" cy="4800600"/>
          </a:xfrm>
        </p:spPr>
        <p:txBody>
          <a:bodyPr>
            <a:normAutofit lnSpcReduction="10000"/>
          </a:bodyPr>
          <a:lstStyle/>
          <a:p>
            <a:pPr algn="r">
              <a:buNone/>
            </a:pPr>
            <a:r>
              <a:rPr lang="ar-SA" dirty="0" smtClean="0"/>
              <a:t>تَتَمَتَّعُ اْلأَقْطَارُ الْعَرَبِيَّةُ الْمُخْتَلِفَةُ بِمَوَارِدَ اِقْتِصَادِيَّةٍ غَنِيَّةٍ، وَهِيَ تَعْمَلُ عَلَى اِسْتِغْلاَلِهَا لِرَفْعِ مُسْتَوَى الْمَعِيشَةِ لِمُوَاطِنِيهَا، وَتَحْقِيقِ نَهْضَةٍ زِرَاعِيَّةٍ وَصِنَاعِيَّةٍ فِي مُخْتَلِفِ الْمَيَادِينِ . </a:t>
            </a:r>
            <a:endParaRPr lang="tr-TR" dirty="0" smtClean="0"/>
          </a:p>
          <a:p>
            <a:pPr algn="r">
              <a:buNone/>
            </a:pPr>
            <a:r>
              <a:rPr lang="ar-SA" dirty="0" smtClean="0"/>
              <a:t>مِنَ الْمَعْلُومِ أَنَّ الْبِلاَدَ الْعَرَبِيَّةَ غَنِيَّةٌ بِمَوَارِدِهَا اْلاِقْتِصَادِيَّةِ وَثَرْوَتِهَا الطَّبِيعِيَّةِ فَهِيَ أَوَّلاً تَقَعُ عِنْدَ مُلْتَقَى ثَلاَثِ قَارَّاتٍ: أُورُبَّا وَآسْيَا وَأفْرِيقِيَا، وَتَمْتَدُّ سَوَاحِلُهَا عَلَى عَدَدٍ مِنَ الْبِحَارِ كَالْبَحْرِ اْلأَحْمَرِ، وَالْبَحْرِ اْلأَبْيَضِ الْمُتَوَسِّطِ، وَالْمُحِيطَيْنِ: الأَطْلَسِيِّ وَالْهِنْدِيِّ، وَهَذَا الْمَوْقِعُ يَجْعَلُهَا مَرْكَزاً ذَا قِيمَةٍ تِجَارِيَّةٍ مُهِمَّةٍ.</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وَيُضَافُ إِلَى ذَلِكَ أَنَّهَا تَتَمَتَّعُ بِمَرْكَزٍ سِيَاحِيٍّ لاَ بِفَضْلِ جَمَالِ طَبِيعَتِهَا فَحَسْبَ بَلْ لِمَا اشْتَهَرَتْ بِهِ مِنَ آثَارٍ حَضَارِيَّةٍ تَمْتَدُّ جُذُورُهَا بَعِيداً فِي التَّارِيخِ كَآثَارِ الْفَرَاعِنَةِ فِي مِصْرَ، وَالْبَابِلِيِّينَ فِي الْعِرَاقِ وَالْفِينِيقِيِّينَ فِي لُبْنَانَ وَالرُّومَان فِي سُورِيَّةَ وَاْلأُرْدُنِ وَشَمَالِيَّ أَفْرِيقِيَا وَبِفَضْلِ مَا لَهَا مِنْ أَهَمِّيَّةٍ دِينِيَّةٍ لِكَوْنِهَا مَهْدَ اْلأَدْيَانِ الثَّلاَثَةِ: اَلْيَهُودِيَّةُ وَالْمَسِيحِيَّةُ وَاْلإِسْلاَمُ.</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fontScale="85000" lnSpcReduction="10000"/>
          </a:bodyPr>
          <a:lstStyle/>
          <a:p>
            <a:pPr algn="r">
              <a:buNone/>
            </a:pPr>
            <a:r>
              <a:rPr lang="ar-SA" dirty="0" smtClean="0"/>
              <a:t>وَإِذَا اِنْتَقَلِنَا إِلَى مَصَادِرِ الثَّرْوَةِ الطَّبِيعِيَّةِ اْلأُخْرَى فَإِنَّنَا نُلاَحِظُ أَنَّ الزِّرَاعَةَ تُشَكِّلُ مَوْرِداً أَسَاسِياًّ فِي أَكْثَرِ اْلأَقْطَارِ الْعَرَبِيَّةِ، وَهِيَ تَقُومُ عَلَى أَسَاسِ ثَلاَثَةِ مَصَادِرَ مَائِيَّةٍ: اْلأَمْطَارِ وَاْلأَنْهَارِ وَاْلآبَارِ. وَأَهَمِّيَّةُ هَذِهِ الْمَصَادِرِ تَخْتَلِفُ مِنْ بَلَدٍ إِلَى آخَرَ. فَالْجُمْهُورِيَّةُ الْعَرَبِيَّةُ الْمُتَّحِدَةُ مَثَلاً تَعْتَمِدُ اِعْتِمَاداً كُلِّياًّ عَلَى الرَّيِّ وَاسْتَغَلَّ مِيَاهَ النِّيلِ أَحْسَنَ اسْتِغْلاَلٍ وَ</a:t>
            </a:r>
            <a:r>
              <a:rPr lang="ar-SA" strike="sngStrike" dirty="0" smtClean="0"/>
              <a:t> </a:t>
            </a:r>
            <a:r>
              <a:rPr lang="ar-SA" dirty="0" smtClean="0"/>
              <a:t>مِنَ الْمُنْتَطَرِ أَنْ يَزِيدَ بِنَاءُ السَّدِّ الْعَالِي مِسَاحَةَ أَرَاضِيهَا الزِّرَاعِيَّةِ وَإِنْتَاجَهَا. وَالزِّرَاعَةُ فِي الْعِرَاقِ تَعْتَمِدَ عَلَى اْلأَنْهَارِ وَاْلأَمْطَارِ بَيْنَمَا نَجِدُ أَنَّ سُورِيَّةَ وَالْجَزَائِرَ وَالْمَغْرِبَ تَعْتَمِدُ فِي زِرَاعَتِهَا عَلَى اْلأَمْطَارِ أَكْثَرَ بِكَثِيرٍ مِنْ اِعْتِمَادِهَا عَلَى مِيَاهِ اْلأَنْهَارِ. أَمَّا الزِّرَاعَةُ عَلَى أَسَاسِ مِيَاهِ اْلآبَارِ فَتُمَثِّلُهَا الْوَاحَاتُ الْمُتَنَاثِرَةُ فِي الْجَزِيرَةِ الْعَرَبِيَّةِ وَالصَّحْرَاءِ فِي شِمَالِيِّ أَفْرِيقِيَا. وَكَانَ مِنَ الطَّبِيعِيِّ أَنْ تَهْتَمَّ اْلأَقْطَارُ الْعَرَبِيَّةُ بِخَزْنِ الْمِيَاهِ، وَتَنْظِيمِ تَوْزِيعِهَا، فَتَلْجَأُ إِلَى بِنَاءِ السُّدُودِ وَشَقِّ الْقَنَوَاتِ وَحَفْرِاْلآبَارِ، كَمَا نُلاحِظُ ذَلِكَ فِي مِصْرَ وَسُورِيَا وَالْعِرَاقِ وَالسُّودَانِ وَالْمَمْلَكَةِ السُّعُودِيَّةِ.</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وَالبِلاَدُ الْعَرَبِيَّةُ مَعْرُوفَةٌ بِعَدَدٍ كَبِيرٍ مِنَ الْمُنْتَجَاتِ الزِّرَاعِيَّةِ وَفِي مُقَدِّمَتِهَا الْقُطْنُ وَتُنْتِجُ مِنْهُ مِصْرُ وَالسُّودَانُ كَمِّيَّاتٍ كَبِيرَةً، وَاْلأَرُزُّ يُزْرَعُ بِصُورَةٍ خَاصَّةٍ فِي مِصْرَ وَالعِرَاقِ، وَالتُّمُورُ الَّتِي يَشْتَهِرُ بِهاَ الْعِرَاقُ حَيْثُ نَجِدُ حَوَالَيْ ٧٥ ٪ (بِالْمِائَةِ) مِنْ تُمُورِ الْعَالَمِ، وَالتِّبْغُ الَّذِي تُنْتِجُ مِنْهُ الْجَزَائِرُ نِصْفَ إِنْتَاجِ الْوَطَنِ الْعَرَبِيِّ، وَالْقَمْحُ الَّذِي تُعْرَفُ بِهِ سُورِيَا، وَالْبُنُّ الَّذِي يَكُونُ نِسْبَةً كَبِيرَةً مِنْ صَادِرَاتِ الْيَمَنِ.</a:t>
            </a:r>
            <a:endParaRPr lang="tr-TR" dirty="0" smtClean="0"/>
          </a:p>
          <a:p>
            <a:pPr algn="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r">
              <a:buNone/>
            </a:pPr>
            <a:r>
              <a:rPr lang="ar-SA" dirty="0" smtClean="0"/>
              <a:t>أَمَّا الْمَوَارِدُ الطَّبِيعِيَّةُ اْلأُخْرَى فَتَشْمَلُ الزِّيتَ (اَلْبَتْرُولَ) الَّذِي تُنْتِجُ مِنْهُ البِلاَدُ الْعَرَبِيَّةُ مَا يَزِيدُ عَنْ ٢٥ ٪ مِنْ إِنْتَاجِ الْعَالَمِ. وَاْلأَقْطَارُ الْعَرَبِيَّةُ الْمَشْهُورَةُ بِإِنْتَاجِهِ هِيَ الْكُوَيْتُ وَالْمَمْلَكَةُ السُّعُودِيَّةُ وَلِيبْيَا وَالْجَزَائِرُ وَالْعِرَاقُ وَ قَطَرُ وَاْلإِمَارَاتُ الْعَرَبِيَّةُ الْمُتَّحِدَةُ. وَيُوجَدُ الْفُوسْفَاتُ بِكَثْرَةٍ فِي الْمَغْرِبِ وَاْلأُرْدُنِ وَتُونُسَ وَ قَدْ صَدَّرَ الْمَغْرِبُ وَحْدَهُ سَنَةَ ١٩٦٧ مَا يُسَاوِي ٤٠ ٪ مِنَ اْلإِنْتَاجِ الْعَالَمِيِّ آنَذَاكَ، وَ نَجِدُ الْحَدِيدَ الْخَامَّ فِي عَدَدٍ مِنَ اْلأَقْطَارِ الْعَرَبِيَّةِ كَالْجَزَائِرِ وَ مِصْرَ وَالْمَغْرِبِ، وَتُعْتَبَرُ الْجَزَائِرُ رَابِعَةَ دُوَلِ الْعَالَمِ تَصْدِيراً لِلْحَدِيدِ.</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r">
              <a:buNone/>
            </a:pPr>
            <a:r>
              <a:rPr lang="ar-SA" dirty="0" smtClean="0"/>
              <a:t>لَقَدْ كَانَ ِلاسْتِغْلاَلِ هَذِهِ الْمَوَارِدِ الطَّبِيعِيَّةِ وَغَيْرِهَا فَضْلٌ كَبِيرٌ عَلَى النَّهْضَةِ الْحَدِيثَةِ فِي مُخْتَلِفِ الْمَيَادِينِ، عِلْمِيَّةً أَمْ اِقْتِصَادِيَّةً أَوْ اِجْتِمَاعِيَّةً. فَقَدِ ارْتَفَعَ مُسْتَوَى الْمَعِيشَةِ وَدَخْلُ الْفَرْدِ فِي بَعْضِ اْلأَقْطَارِ الْعَرَبِيَّةِ، وَازْدَهَرَتْ بَعْضُ الصِّنَاعَاتِ الثَّقِيلَةِ وَكَثِيرٌ مِنَ الصِّنَاعَاتِ الْخَفِيفَةِ. وَأُنْشِئَتِ الْمُؤَسَّسَاتُ لِتَمْوِيلِ الْمَشَاريِعِ الزِّرَاعِيَّةِ وَالصِّنَاعِيَّةِ وَالتِّجَارِيَّةِ وَالْجَمْعِيَّاتِ التَّعَاوُنِيَّةِ اْلاِسْتِهْلاَكِيَّةِ. كَمَا سَاعَدَ ذَلِكَ عَلَى تَحْسِينِ وَسَائِلِ النَّقْلِ وَالْمُوَاصَلاَتِ وَإِنْشَاءِ الْمَطَارَاتِ وَالْمَوَانِي وَتَوْسِيعِهَا، وَنَشْرِ التَّعْلِيمِ بِصُورَةٍ عَامَّةٍ، وَتَطَوُّرِ التَّعْلِيمِ الْفَنِّيِّ وَالْمِهَنِيِّ.</a:t>
            </a:r>
            <a:endParaRPr lang="tr-TR" dirty="0" smtClean="0"/>
          </a:p>
          <a:p>
            <a:pPr algn="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وَمِنَ الْجَدِيرِ بِالذِّكْرِ أَنَّ الدُّوَلَ الْعَرَبِيَّةَ أَدْرَكَتْ أَهَمِّيَّةَ التَّعَاوُنِ اْلاِقْتِصَادِيِّ لِتَنْسِيقِ مَشَارِيعِهَا الزِّرَاعِيَّةِ وَالصِّنَاعِيَّةِ وَالتِّجَارِيَّةِ. فَعَقَدَتِ الْمُؤْتَمَرَاتِ وَوَضَعَتِ الْخُطَطَ الْمُشتَرَكَةَ، وَشَجَّعَتْ تَبَادُلَ الْخُبَرَاءِ لِغَرَضِ تَحْقِيقِ النُّمُوِّ اْلاِقْتِصَادِيِّ الْمُتَكَامِلِ. </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64</TotalTime>
  <Words>1524</Words>
  <Application>Microsoft Office PowerPoint</Application>
  <PresentationFormat>Ekran Gösterisi (4:3)</PresentationFormat>
  <Paragraphs>54</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Gündönümü</vt:lpstr>
      <vt:lpstr>          الوحدة الخامسة V. ÜNİTE </vt:lpstr>
      <vt:lpstr>Slayt 2</vt:lpstr>
      <vt:lpstr>مَواَرِدُ الْبِلاَدِ الْعَرَبِيَّةِ اْلاِقْتِصَادِيَّةُ</vt:lpstr>
      <vt:lpstr>Slayt 4</vt:lpstr>
      <vt:lpstr>Slayt 5</vt:lpstr>
      <vt:lpstr>Slayt 6</vt:lpstr>
      <vt:lpstr>Slayt 7</vt:lpstr>
      <vt:lpstr>Slayt 8</vt:lpstr>
      <vt:lpstr>Slayt 9</vt:lpstr>
      <vt:lpstr>ج – الأسئلةُ عن النّصِّ </vt:lpstr>
      <vt:lpstr>Slayt 11</vt:lpstr>
      <vt:lpstr>تَقَالِيدُ الْمُجْتَمَعِ الْعَرَبِيِّ</vt:lpstr>
      <vt:lpstr>Slayt 13</vt:lpstr>
      <vt:lpstr>Slayt 14</vt:lpstr>
      <vt:lpstr>Slayt 15</vt:lpstr>
      <vt:lpstr>Slayt 16</vt:lpstr>
      <vt:lpstr>Slayt 17</vt:lpstr>
      <vt:lpstr>Slayt 18</vt:lpstr>
      <vt:lpstr>Slayt 19</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2011-08-04T21:24:03Z</dcterms:modified>
</cp:coreProperties>
</file>