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34" r:id="rId3"/>
    <p:sldId id="335" r:id="rId4"/>
    <p:sldId id="352" r:id="rId5"/>
    <p:sldId id="346" r:id="rId6"/>
    <p:sldId id="347" r:id="rId7"/>
    <p:sldId id="350" r:id="rId8"/>
    <p:sldId id="348" r:id="rId9"/>
    <p:sldId id="349" r:id="rId10"/>
    <p:sldId id="351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64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83C9B-55E4-4EB8-A917-6D26EB79362F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425C5-1C93-49BF-A8E1-9F23CA61D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04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95B-B33D-44A7-B60D-908C5A4281E1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99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3546-302F-41FD-A1A6-8ABFB6E920BA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8AA0-3266-456D-9AA0-24390729FD78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3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A862-3D74-4DC3-8E3B-C7737D3049C6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13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4B5-7C28-4249-8F56-A2EE15EE7770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39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B77-FDAB-4989-AC97-24525F59D971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0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65B8-03AE-4A41-83BD-74B30E669BCA}" type="datetime1">
              <a:rPr lang="en-GB" smtClean="0"/>
              <a:t>23/07/2020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56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B3D-22E7-49E3-8F7A-B08471243A20}" type="datetime1">
              <a:rPr lang="en-GB" smtClean="0"/>
              <a:t>23/07/2020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6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120A-4F74-4C46-94D2-300BCED357DD}" type="datetime1">
              <a:rPr lang="en-GB" smtClean="0"/>
              <a:t>23/07/2020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21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15D4-D24E-4015-B15F-36F15FA0C26E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77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0AC2-5DE2-49AA-9F8A-59A2FD3691A1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1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7D38C-8078-4884-807A-04F4491A324C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8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sa=i&amp;source=images&amp;cd=&amp;cad=rja&amp;docid=qeax_0egH7BBCM&amp;tbnid=Y1E1YmXjZKhWeM:&amp;ved=0CAgQjRw4Hw&amp;url=http://dl.uncw.edu/digilib/chemistry/general/syllabus_102a.htm&amp;ei=rQ8LU4P1OsKj0QXl8oGQAQ&amp;psig=AFQjCNFKgkioPher-bqu-SfGm3vx8UboqA&amp;ust=1393320238036621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hyperlink" Target="http://www.google.com.tr/url?sa=i&amp;source=images&amp;cd=&amp;cad=rja&amp;docid=mfkVanTtFIHt_M&amp;tbnid=NZcwrl8OnpDFpM:&amp;ved=0CAgQjRw&amp;url=http://www.psychstat.missouristate.edu/introbook/sbk13m.htm&amp;ei=mIMKU6TAKK3Y0QXh94HADg&amp;psig=AFQjCNEt3pO4yvDIS7cFSaWMEjCbNEUd0Q&amp;ust=1393284376806932" TargetMode="Externa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hyperlink" Target="http://www.google.com.tr/url?sa=i&amp;source=images&amp;cd=&amp;cad=rja&amp;docid=mfkVanTtFIHt_M&amp;tbnid=Ls3hOMSIxCPOXM:&amp;ved=0CAgQjRw4Dg&amp;url=http://www.psychstat.missouristate.edu/introbook/sbk13m.htm&amp;ei=z4MKU6KSGKKh0QXL4IGgAQ&amp;psig=AFQjCNGkb-Vh1gw4OWghybJJfxjls0YsfQ&amp;ust=1393284431463134" TargetMode="External"/><Relationship Id="rId4" Type="http://schemas.openxmlformats.org/officeDocument/2006/relationships/image" Target="../media/image5.jpeg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b="1" i="1" dirty="0" smtClean="0"/>
              <a:t>PSİKOMETRİ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sz="2400" b="1" i="1" dirty="0" err="1" smtClean="0"/>
              <a:t>Psikolojik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Özelliklerin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Ölçülmesi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ve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Değerlendirilmesi</a:t>
            </a:r>
            <a:endParaRPr lang="en-GB" sz="2400" b="1" i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Dr.Ergül</a:t>
            </a:r>
            <a:r>
              <a:rPr lang="en-GB" dirty="0" smtClean="0"/>
              <a:t> </a:t>
            </a:r>
            <a:r>
              <a:rPr lang="en-GB" dirty="0" err="1" smtClean="0"/>
              <a:t>Demir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9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STANDART PUANLAR</a:t>
            </a:r>
            <a:endParaRPr lang="en-GB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/>
          <a:lstStyle/>
          <a:p>
            <a:pPr marL="0" indent="0">
              <a:buNone/>
            </a:pPr>
            <a:r>
              <a:rPr lang="en-GB" u="sng" dirty="0" err="1" smtClean="0"/>
              <a:t>Standart</a:t>
            </a:r>
            <a:r>
              <a:rPr lang="en-GB" u="sng" dirty="0" smtClean="0"/>
              <a:t> Z </a:t>
            </a:r>
            <a:r>
              <a:rPr lang="en-GB" u="sng" dirty="0" err="1" smtClean="0"/>
              <a:t>Puanları</a:t>
            </a:r>
            <a:endParaRPr lang="en-GB" u="sng" dirty="0" smtClean="0"/>
          </a:p>
          <a:p>
            <a:pPr marL="457200" lvl="1" indent="0">
              <a:buNone/>
            </a:pPr>
            <a:r>
              <a:rPr lang="en-GB" dirty="0" err="1" smtClean="0"/>
              <a:t>Ortalaması</a:t>
            </a:r>
            <a:r>
              <a:rPr lang="en-GB" dirty="0" smtClean="0"/>
              <a:t> 0, </a:t>
            </a:r>
            <a:r>
              <a:rPr lang="en-GB" dirty="0" err="1" smtClean="0"/>
              <a:t>standart</a:t>
            </a:r>
            <a:r>
              <a:rPr lang="en-GB" dirty="0" smtClean="0"/>
              <a:t> </a:t>
            </a:r>
            <a:r>
              <a:rPr lang="en-GB" dirty="0" err="1" smtClean="0"/>
              <a:t>sapması</a:t>
            </a:r>
            <a:r>
              <a:rPr lang="en-GB" dirty="0" smtClean="0"/>
              <a:t> 1 </a:t>
            </a:r>
            <a:r>
              <a:rPr lang="en-GB" dirty="0" err="1" smtClean="0"/>
              <a:t>olan</a:t>
            </a:r>
            <a:r>
              <a:rPr lang="en-GB" dirty="0" smtClean="0"/>
              <a:t> normal </a:t>
            </a:r>
            <a:r>
              <a:rPr lang="en-GB" dirty="0" err="1" smtClean="0"/>
              <a:t>dağılımdır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u="sng" dirty="0" err="1"/>
              <a:t>Standart</a:t>
            </a:r>
            <a:r>
              <a:rPr lang="en-GB" u="sng" dirty="0"/>
              <a:t> </a:t>
            </a:r>
            <a:r>
              <a:rPr lang="en-GB" u="sng" dirty="0" smtClean="0"/>
              <a:t>T </a:t>
            </a:r>
            <a:r>
              <a:rPr lang="en-GB" u="sng" dirty="0" err="1"/>
              <a:t>Puanları</a:t>
            </a:r>
            <a:endParaRPr lang="en-GB" u="sng" dirty="0"/>
          </a:p>
          <a:p>
            <a:pPr marL="457200" lvl="1" indent="0">
              <a:buNone/>
            </a:pPr>
            <a:r>
              <a:rPr lang="en-GB" dirty="0" err="1"/>
              <a:t>Ortalaması</a:t>
            </a:r>
            <a:r>
              <a:rPr lang="en-GB" dirty="0"/>
              <a:t> </a:t>
            </a:r>
            <a:r>
              <a:rPr lang="en-GB" dirty="0" smtClean="0"/>
              <a:t>50</a:t>
            </a:r>
            <a:r>
              <a:rPr lang="en-GB" dirty="0"/>
              <a:t>, </a:t>
            </a:r>
            <a:r>
              <a:rPr lang="en-GB" dirty="0" err="1"/>
              <a:t>standart</a:t>
            </a:r>
            <a:r>
              <a:rPr lang="en-GB" dirty="0"/>
              <a:t> </a:t>
            </a:r>
            <a:r>
              <a:rPr lang="en-GB" dirty="0" err="1"/>
              <a:t>sapması</a:t>
            </a:r>
            <a:r>
              <a:rPr lang="en-GB" dirty="0"/>
              <a:t> </a:t>
            </a:r>
            <a:r>
              <a:rPr lang="en-GB" dirty="0" smtClean="0"/>
              <a:t>10 </a:t>
            </a:r>
            <a:r>
              <a:rPr lang="en-GB" dirty="0" err="1"/>
              <a:t>olan</a:t>
            </a:r>
            <a:r>
              <a:rPr lang="en-GB" dirty="0"/>
              <a:t> normal </a:t>
            </a:r>
            <a:r>
              <a:rPr lang="en-GB" dirty="0" err="1"/>
              <a:t>dağılımdır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10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32856"/>
            <a:ext cx="266429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sim 8" descr="http://t1.gstatic.com/images?q=tbn:ANd9GcSkNqUgnoHPK50bYsFxJHWkWb1QkjVns7L3NRyBez9vOjV7UW12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293096"/>
            <a:ext cx="266429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0250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Kaynaklar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err="1"/>
              <a:t>Baykul</a:t>
            </a:r>
            <a:r>
              <a:rPr lang="tr-TR" dirty="0"/>
              <a:t>, Y. (2000). </a:t>
            </a:r>
            <a:r>
              <a:rPr lang="tr-TR" i="1" dirty="0"/>
              <a:t>Eğitimde ve Psikolojide Ölçme: Klasik Test Teorisi ve Uygulaması. Ankara: </a:t>
            </a:r>
            <a:r>
              <a:rPr lang="tr-TR" dirty="0"/>
              <a:t>ÖSYM Yayınları.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tr-TR" dirty="0" err="1" smtClean="0"/>
              <a:t>Cohen</a:t>
            </a:r>
            <a:r>
              <a:rPr lang="tr-TR" dirty="0"/>
              <a:t>, R.J. &amp; </a:t>
            </a:r>
            <a:r>
              <a:rPr lang="tr-TR" dirty="0" err="1"/>
              <a:t>Swerdik</a:t>
            </a:r>
            <a:r>
              <a:rPr lang="tr-TR" dirty="0"/>
              <a:t>, M.E. (2010). </a:t>
            </a:r>
            <a:r>
              <a:rPr lang="tr-TR" i="1" dirty="0" err="1"/>
              <a:t>Psychological</a:t>
            </a:r>
            <a:r>
              <a:rPr lang="tr-TR" i="1" dirty="0"/>
              <a:t> </a:t>
            </a:r>
            <a:r>
              <a:rPr lang="tr-TR" i="1" dirty="0" err="1"/>
              <a:t>Testing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Assessment</a:t>
            </a:r>
            <a:r>
              <a:rPr lang="tr-TR" i="1" dirty="0"/>
              <a:t> (7th ed.).</a:t>
            </a:r>
            <a:r>
              <a:rPr lang="tr-TR" dirty="0"/>
              <a:t> New York: </a:t>
            </a:r>
            <a:r>
              <a:rPr lang="tr-TR" dirty="0" err="1"/>
              <a:t>McGraw-Hill</a:t>
            </a:r>
            <a:r>
              <a:rPr lang="tr-TR" dirty="0"/>
              <a:t> </a:t>
            </a:r>
            <a:r>
              <a:rPr lang="tr-TR" dirty="0" err="1"/>
              <a:t>Companies</a:t>
            </a:r>
            <a:r>
              <a:rPr lang="tr-TR" dirty="0" smtClean="0"/>
              <a:t>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tr-TR" dirty="0"/>
              <a:t>Turgut, M.F. ve </a:t>
            </a:r>
            <a:r>
              <a:rPr lang="tr-TR" dirty="0" err="1"/>
              <a:t>Baykul</a:t>
            </a:r>
            <a:r>
              <a:rPr lang="tr-TR" dirty="0"/>
              <a:t>, Y. (2012). </a:t>
            </a:r>
            <a:r>
              <a:rPr lang="tr-TR" i="1" dirty="0"/>
              <a:t>Eğitimde Ölçme ve Değerlendirme. </a:t>
            </a:r>
            <a:r>
              <a:rPr lang="tr-TR" dirty="0"/>
              <a:t>Ankara: </a:t>
            </a:r>
            <a:r>
              <a:rPr lang="tr-TR" dirty="0" err="1"/>
              <a:t>Pegem</a:t>
            </a:r>
            <a:r>
              <a:rPr lang="tr-TR" dirty="0"/>
              <a:t> Akademi.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20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rgbClr val="7030A0"/>
                </a:solidFill>
              </a:rPr>
              <a:t>ÜNİTE 5.</a:t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err="1" smtClean="0">
                <a:solidFill>
                  <a:srgbClr val="7030A0"/>
                </a:solidFill>
              </a:rPr>
              <a:t>İstatistiksel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Temeller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691952" y="4653136"/>
            <a:ext cx="822960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87713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4807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Amaç</a:t>
            </a:r>
          </a:p>
          <a:p>
            <a:pPr marL="0" indent="0">
              <a:buNone/>
            </a:pPr>
            <a:r>
              <a:rPr lang="en-GB" dirty="0" err="1" smtClean="0"/>
              <a:t>Psikometrinin</a:t>
            </a:r>
            <a:r>
              <a:rPr lang="en-GB" dirty="0" smtClean="0"/>
              <a:t>, </a:t>
            </a:r>
            <a:r>
              <a:rPr lang="en-GB" dirty="0" err="1" smtClean="0"/>
              <a:t>istatistiksel</a:t>
            </a:r>
            <a:r>
              <a:rPr lang="en-GB" dirty="0" smtClean="0"/>
              <a:t> </a:t>
            </a:r>
            <a:r>
              <a:rPr lang="tr-TR" dirty="0" smtClean="0"/>
              <a:t>temel kavramlarını tanıtmak, bu doğrultuda kullanılacak teknik terminoloji açısından anlam birliği ve bütünlüğü sağlamak.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Hedef Davranışlar</a:t>
            </a:r>
          </a:p>
          <a:p>
            <a:r>
              <a:rPr lang="tr-TR" dirty="0" smtClean="0"/>
              <a:t>Ölçme ve değerlendirme, </a:t>
            </a:r>
          </a:p>
          <a:p>
            <a:r>
              <a:rPr lang="tr-TR" dirty="0" smtClean="0"/>
              <a:t>Ölçme türleri,</a:t>
            </a:r>
          </a:p>
          <a:p>
            <a:r>
              <a:rPr lang="tr-TR" dirty="0" smtClean="0"/>
              <a:t>Ölçmede sıfır noktası,</a:t>
            </a:r>
          </a:p>
          <a:p>
            <a:r>
              <a:rPr lang="tr-TR" dirty="0" smtClean="0"/>
              <a:t>Ölçmede birim,</a:t>
            </a:r>
          </a:p>
          <a:p>
            <a:r>
              <a:rPr lang="tr-TR" dirty="0" smtClean="0"/>
              <a:t>Değişken ve sabit,</a:t>
            </a:r>
          </a:p>
          <a:p>
            <a:r>
              <a:rPr lang="tr-TR" dirty="0" smtClean="0"/>
              <a:t>Değişken türleri,</a:t>
            </a:r>
          </a:p>
          <a:p>
            <a:r>
              <a:rPr lang="tr-TR" dirty="0" smtClean="0"/>
              <a:t>Ölçek ve ölçek düzeyleri,</a:t>
            </a:r>
          </a:p>
          <a:p>
            <a:r>
              <a:rPr lang="tr-TR" dirty="0" smtClean="0"/>
              <a:t>Değerlendirme türleri,</a:t>
            </a:r>
            <a:endParaRPr lang="en-GB" dirty="0" smtClean="0"/>
          </a:p>
          <a:p>
            <a:r>
              <a:rPr lang="en-GB" dirty="0" err="1" smtClean="0"/>
              <a:t>Verilerin</a:t>
            </a:r>
            <a:r>
              <a:rPr lang="en-GB" dirty="0" smtClean="0"/>
              <a:t> </a:t>
            </a:r>
            <a:r>
              <a:rPr lang="en-GB" dirty="0" err="1" smtClean="0"/>
              <a:t>betimlenmesi</a:t>
            </a:r>
            <a:r>
              <a:rPr lang="en-GB" dirty="0" smtClean="0"/>
              <a:t>,</a:t>
            </a:r>
            <a:endParaRPr lang="tr-TR" dirty="0" smtClean="0"/>
          </a:p>
          <a:p>
            <a:r>
              <a:rPr lang="en-GB" dirty="0" smtClean="0"/>
              <a:t>Normal </a:t>
            </a:r>
            <a:r>
              <a:rPr lang="en-GB" dirty="0" err="1" smtClean="0"/>
              <a:t>dağılım</a:t>
            </a:r>
            <a:r>
              <a:rPr lang="en-GB" dirty="0" smtClean="0"/>
              <a:t>,</a:t>
            </a:r>
          </a:p>
          <a:p>
            <a:r>
              <a:rPr lang="en-GB" dirty="0" err="1" smtClean="0"/>
              <a:t>Standart</a:t>
            </a:r>
            <a:r>
              <a:rPr lang="en-GB" dirty="0" smtClean="0"/>
              <a:t> </a:t>
            </a:r>
            <a:r>
              <a:rPr lang="en-GB" dirty="0" err="1" smtClean="0"/>
              <a:t>puanlar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k</a:t>
            </a:r>
            <a:r>
              <a:rPr lang="tr-TR" dirty="0" smtClean="0"/>
              <a:t>avram ve konularını, örneklendirerek açıklamak.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458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err="1" smtClean="0"/>
              <a:t>Verilerin</a:t>
            </a:r>
            <a:r>
              <a:rPr lang="en-GB" b="1" dirty="0" smtClean="0"/>
              <a:t> </a:t>
            </a:r>
            <a:r>
              <a:rPr lang="en-GB" b="1" dirty="0" err="1" smtClean="0"/>
              <a:t>Betimlenmesi</a:t>
            </a:r>
            <a:endParaRPr lang="en-GB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Frekans</a:t>
            </a:r>
            <a:r>
              <a:rPr lang="en-GB" dirty="0" smtClean="0"/>
              <a:t> </a:t>
            </a:r>
            <a:r>
              <a:rPr lang="en-GB" dirty="0" err="1" smtClean="0"/>
              <a:t>dağılımları</a:t>
            </a:r>
            <a:endParaRPr lang="en-GB" dirty="0" smtClean="0"/>
          </a:p>
          <a:p>
            <a:pPr lvl="1"/>
            <a:r>
              <a:rPr lang="en-GB" dirty="0" err="1" smtClean="0"/>
              <a:t>Grafikler</a:t>
            </a:r>
            <a:endParaRPr lang="en-GB" dirty="0" smtClean="0"/>
          </a:p>
          <a:p>
            <a:pPr lvl="1"/>
            <a:r>
              <a:rPr lang="en-GB" dirty="0" err="1" smtClean="0"/>
              <a:t>Tablolar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Betimsel </a:t>
            </a:r>
            <a:r>
              <a:rPr lang="en-GB" dirty="0" err="1" smtClean="0"/>
              <a:t>istatistikler</a:t>
            </a:r>
            <a:endParaRPr lang="en-GB" dirty="0" smtClean="0"/>
          </a:p>
          <a:p>
            <a:pPr lvl="1"/>
            <a:r>
              <a:rPr lang="en-GB" dirty="0" err="1" smtClean="0"/>
              <a:t>Merkezi</a:t>
            </a:r>
            <a:r>
              <a:rPr lang="en-GB" dirty="0" smtClean="0"/>
              <a:t> </a:t>
            </a:r>
            <a:r>
              <a:rPr lang="en-GB" dirty="0" err="1" smtClean="0"/>
              <a:t>eğilim</a:t>
            </a:r>
            <a:r>
              <a:rPr lang="en-GB" dirty="0" smtClean="0"/>
              <a:t> </a:t>
            </a:r>
            <a:r>
              <a:rPr lang="en-GB" dirty="0" err="1" smtClean="0"/>
              <a:t>ölçüleri</a:t>
            </a:r>
            <a:endParaRPr lang="en-GB" dirty="0" smtClean="0"/>
          </a:p>
          <a:p>
            <a:pPr lvl="1"/>
            <a:r>
              <a:rPr lang="en-GB" dirty="0" err="1" smtClean="0"/>
              <a:t>Merkezden</a:t>
            </a:r>
            <a:r>
              <a:rPr lang="en-GB" dirty="0" smtClean="0"/>
              <a:t> </a:t>
            </a:r>
            <a:r>
              <a:rPr lang="en-GB" dirty="0" err="1" smtClean="0"/>
              <a:t>yayılma</a:t>
            </a:r>
            <a:r>
              <a:rPr lang="en-GB" dirty="0" smtClean="0"/>
              <a:t> (</a:t>
            </a:r>
            <a:r>
              <a:rPr lang="en-GB" dirty="0" err="1" smtClean="0"/>
              <a:t>çeşitlilik</a:t>
            </a:r>
            <a:r>
              <a:rPr lang="en-GB" dirty="0" smtClean="0"/>
              <a:t>) </a:t>
            </a:r>
            <a:r>
              <a:rPr lang="en-GB" dirty="0" err="1" smtClean="0"/>
              <a:t>ölçüleri</a:t>
            </a: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err="1" smtClean="0"/>
              <a:t>Basıklık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Çarpıklık</a:t>
            </a:r>
            <a:endParaRPr lang="en-GB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507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Normal </a:t>
            </a:r>
            <a:r>
              <a:rPr lang="en-GB" b="1" dirty="0" err="1" smtClean="0"/>
              <a:t>Dağılım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Sürekli</a:t>
            </a:r>
            <a:r>
              <a:rPr lang="en-GB" dirty="0" smtClean="0"/>
              <a:t> </a:t>
            </a:r>
            <a:r>
              <a:rPr lang="en-GB" dirty="0" err="1" smtClean="0"/>
              <a:t>verilere</a:t>
            </a:r>
            <a:r>
              <a:rPr lang="en-GB" dirty="0" smtClean="0"/>
              <a:t> </a:t>
            </a:r>
            <a:r>
              <a:rPr lang="en-GB" dirty="0" err="1" smtClean="0"/>
              <a:t>yönelik</a:t>
            </a:r>
            <a:r>
              <a:rPr lang="en-GB" dirty="0" smtClean="0"/>
              <a:t>, </a:t>
            </a:r>
            <a:r>
              <a:rPr lang="en-GB" dirty="0" err="1" smtClean="0"/>
              <a:t>ortalam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standart</a:t>
            </a:r>
            <a:r>
              <a:rPr lang="en-GB" dirty="0" smtClean="0"/>
              <a:t> </a:t>
            </a:r>
            <a:r>
              <a:rPr lang="en-GB" dirty="0" err="1" smtClean="0"/>
              <a:t>sapma</a:t>
            </a:r>
            <a:r>
              <a:rPr lang="en-GB" dirty="0" smtClean="0"/>
              <a:t> </a:t>
            </a:r>
            <a:r>
              <a:rPr lang="en-GB" dirty="0" err="1" smtClean="0"/>
              <a:t>ile</a:t>
            </a:r>
            <a:r>
              <a:rPr lang="en-GB" dirty="0" smtClean="0"/>
              <a:t> </a:t>
            </a:r>
            <a:r>
              <a:rPr lang="en-GB" dirty="0" err="1" smtClean="0"/>
              <a:t>tanımlı</a:t>
            </a:r>
            <a:r>
              <a:rPr lang="en-GB" dirty="0" smtClean="0"/>
              <a:t> </a:t>
            </a:r>
            <a:r>
              <a:rPr lang="en-GB" i="1" dirty="0" err="1" smtClean="0"/>
              <a:t>hipotetik</a:t>
            </a:r>
            <a:r>
              <a:rPr lang="en-GB" i="1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evren</a:t>
            </a:r>
            <a:r>
              <a:rPr lang="en-GB" dirty="0" smtClean="0"/>
              <a:t> </a:t>
            </a:r>
            <a:r>
              <a:rPr lang="en-GB" dirty="0" err="1" smtClean="0"/>
              <a:t>dağılımıdır</a:t>
            </a:r>
            <a:r>
              <a:rPr lang="en-GB" dirty="0" smtClean="0"/>
              <a:t>. </a:t>
            </a:r>
            <a:endParaRPr lang="tr-TR" b="1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D3B3-E058-4520-BAE6-8981D670F065}" type="slidenum">
              <a:rPr lang="tr-TR" smtClean="0"/>
              <a:t>5</a:t>
            </a:fld>
            <a:endParaRPr lang="tr-TR"/>
          </a:p>
        </p:txBody>
      </p:sp>
      <p:grpSp>
        <p:nvGrpSpPr>
          <p:cNvPr id="8" name="Grup 7"/>
          <p:cNvGrpSpPr/>
          <p:nvPr/>
        </p:nvGrpSpPr>
        <p:grpSpPr>
          <a:xfrm>
            <a:off x="755574" y="2852936"/>
            <a:ext cx="4032450" cy="3318318"/>
            <a:chOff x="755575" y="3207026"/>
            <a:chExt cx="3431616" cy="245974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43608" y="3661580"/>
              <a:ext cx="2808312" cy="1717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Metin kutusu"/>
            <p:cNvSpPr txBox="1"/>
            <p:nvPr/>
          </p:nvSpPr>
          <p:spPr>
            <a:xfrm>
              <a:off x="2987824" y="5389772"/>
              <a:ext cx="11993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tr-T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r-TR" sz="1200" dirty="0" smtClean="0"/>
                <a:t>Ölçme Sonuçları</a:t>
              </a:r>
              <a:endParaRPr lang="tr-TR" sz="1200" dirty="0"/>
            </a:p>
          </p:txBody>
        </p:sp>
        <p:sp>
          <p:nvSpPr>
            <p:cNvPr id="7" name="6 Metin kutusu"/>
            <p:cNvSpPr txBox="1"/>
            <p:nvPr/>
          </p:nvSpPr>
          <p:spPr>
            <a:xfrm rot="16200000">
              <a:off x="271885" y="3690716"/>
              <a:ext cx="12443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tr-T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r-TR" sz="1200" dirty="0" smtClean="0"/>
                <a:t>Frekans / Olasılık</a:t>
              </a:r>
              <a:endParaRPr lang="tr-TR" sz="1200" dirty="0"/>
            </a:p>
          </p:txBody>
        </p:sp>
      </p:grpSp>
      <p:pic>
        <p:nvPicPr>
          <p:cNvPr id="9" name="Resim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183719"/>
            <a:ext cx="1959278" cy="695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48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Simetriktir.</a:t>
            </a:r>
            <a:endParaRPr lang="en-GB" dirty="0"/>
          </a:p>
          <a:p>
            <a:pPr lvl="0"/>
            <a:r>
              <a:rPr lang="tr-TR" dirty="0"/>
              <a:t>Asimptotiktir.</a:t>
            </a:r>
            <a:endParaRPr lang="en-GB" dirty="0"/>
          </a:p>
          <a:p>
            <a:pPr lvl="0"/>
            <a:r>
              <a:rPr lang="tr-TR" dirty="0"/>
              <a:t>(-∞, +∞) aralığında değerler alır.</a:t>
            </a:r>
            <a:endParaRPr lang="en-GB" dirty="0"/>
          </a:p>
          <a:p>
            <a:pPr lvl="0"/>
            <a:r>
              <a:rPr lang="tr-TR" dirty="0"/>
              <a:t>Eğri altındaki toplam alanın olasılığı 1'dir. [ P (-∞ &lt; X &lt; +∞) = 1 ]</a:t>
            </a:r>
            <a:endParaRPr lang="en-GB" dirty="0"/>
          </a:p>
          <a:p>
            <a:pPr lvl="0"/>
            <a:r>
              <a:rPr lang="tr-TR" dirty="0"/>
              <a:t>Ortalama, </a:t>
            </a:r>
            <a:r>
              <a:rPr lang="tr-TR" dirty="0" err="1"/>
              <a:t>mod</a:t>
            </a:r>
            <a:r>
              <a:rPr lang="tr-TR" dirty="0"/>
              <a:t> ve medyan değerleri çakışıktır. [ µ = Medyan = </a:t>
            </a:r>
            <a:r>
              <a:rPr lang="tr-TR" dirty="0" err="1"/>
              <a:t>Mod</a:t>
            </a:r>
            <a:r>
              <a:rPr lang="tr-TR" dirty="0"/>
              <a:t> </a:t>
            </a:r>
            <a:r>
              <a:rPr lang="tr-TR" dirty="0" smtClean="0"/>
              <a:t>]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D3B3-E058-4520-BAE6-8981D670F06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48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7</a:t>
            </a:fld>
            <a:endParaRPr lang="en-GB"/>
          </a:p>
        </p:txBody>
      </p:sp>
      <p:pic>
        <p:nvPicPr>
          <p:cNvPr id="5" name="Resim 4" descr="http://t0.gstatic.com/images?q=tbn:ANd9GcRjK4BdWjxjiW9W_xUqYVUENcYWdAAeFNcPLO-gOf1ZYYR9py2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13690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4808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i="1" dirty="0" err="1" smtClean="0"/>
              <a:t>Çarpık</a:t>
            </a:r>
            <a:r>
              <a:rPr lang="en-GB" sz="2800" b="1" i="1" dirty="0" smtClean="0"/>
              <a:t> </a:t>
            </a:r>
            <a:r>
              <a:rPr lang="en-GB" sz="2800" b="1" i="1" dirty="0" err="1" smtClean="0"/>
              <a:t>ve</a:t>
            </a:r>
            <a:r>
              <a:rPr lang="en-GB" sz="2800" b="1" i="1" dirty="0" smtClean="0"/>
              <a:t> </a:t>
            </a:r>
            <a:r>
              <a:rPr lang="en-GB" sz="2800" b="1" i="1" dirty="0" err="1" smtClean="0"/>
              <a:t>Basık</a:t>
            </a:r>
            <a:r>
              <a:rPr lang="en-GB" sz="2800" b="1" i="1" dirty="0" smtClean="0"/>
              <a:t> </a:t>
            </a:r>
            <a:r>
              <a:rPr lang="en-GB" sz="2800" b="1" i="1" dirty="0" err="1" smtClean="0"/>
              <a:t>Dağılımlar</a:t>
            </a:r>
            <a:endParaRPr lang="en-GB" sz="2800" b="1" i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8</a:t>
            </a:fld>
            <a:endParaRPr lang="en-GB"/>
          </a:p>
        </p:txBody>
      </p:sp>
      <p:pic>
        <p:nvPicPr>
          <p:cNvPr id="15" name="Resim 14" descr="http://t0.gstatic.com/images?q=tbn:ANd9GcTz80KoDNarsduNsq1dIS_92YW0h8EX_fooev6vgR1W77M7CF_QA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556792"/>
            <a:ext cx="3456384" cy="245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İçerik Yer Tutucusu 15" descr="http://t1.gstatic.com/images?q=tbn:ANd9GcTU3a2zpqHNdTTvuYTv6T-49JRRMbGRMx70sWG9tsRfJuUhgjG0">
            <a:hlinkClick r:id="rId5"/>
          </p:cNvPr>
          <p:cNvPicPr>
            <a:picLocks noGrp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1700808"/>
            <a:ext cx="358710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Resim 16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4158406"/>
            <a:ext cx="3312368" cy="193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" name="Nesne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778843"/>
              </p:ext>
            </p:extLst>
          </p:nvPr>
        </p:nvGraphicFramePr>
        <p:xfrm>
          <a:off x="5076056" y="4124498"/>
          <a:ext cx="2990435" cy="1896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Bitmap Image" r:id="rId8" imgW="1047619" imgH="666667" progId="Paint.Picture">
                  <p:embed/>
                </p:oleObj>
              </mc:Choice>
              <mc:Fallback>
                <p:oleObj name="Bitmap Image" r:id="rId8" imgW="1047619" imgH="666667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124498"/>
                        <a:ext cx="2990435" cy="18967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243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i="1" dirty="0" err="1" smtClean="0"/>
              <a:t>Normalliğin</a:t>
            </a:r>
            <a:r>
              <a:rPr lang="en-GB" sz="2800" b="1" i="1" dirty="0" smtClean="0"/>
              <a:t> Test </a:t>
            </a:r>
            <a:r>
              <a:rPr lang="en-GB" sz="2800" b="1" i="1" dirty="0" err="1" smtClean="0"/>
              <a:t>Edilmesi</a:t>
            </a:r>
            <a:endParaRPr lang="en-GB" sz="2800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Grafiksel</a:t>
            </a:r>
            <a:r>
              <a:rPr lang="en-GB" dirty="0" smtClean="0"/>
              <a:t> </a:t>
            </a:r>
            <a:r>
              <a:rPr lang="en-GB" dirty="0" err="1" smtClean="0"/>
              <a:t>İnceleme</a:t>
            </a:r>
            <a:endParaRPr lang="en-GB" dirty="0" smtClean="0"/>
          </a:p>
          <a:p>
            <a:pPr lvl="1"/>
            <a:r>
              <a:rPr lang="en-GB" dirty="0" smtClean="0"/>
              <a:t>Histogram</a:t>
            </a:r>
          </a:p>
          <a:p>
            <a:pPr lvl="1"/>
            <a:r>
              <a:rPr lang="en-GB" dirty="0" err="1" smtClean="0"/>
              <a:t>Saçılma</a:t>
            </a:r>
            <a:r>
              <a:rPr lang="en-GB" dirty="0" smtClean="0"/>
              <a:t> </a:t>
            </a:r>
            <a:r>
              <a:rPr lang="en-GB" dirty="0" err="1" smtClean="0"/>
              <a:t>diyagramları</a:t>
            </a:r>
            <a:endParaRPr lang="en-GB" dirty="0" smtClean="0"/>
          </a:p>
          <a:p>
            <a:pPr lvl="1"/>
            <a:r>
              <a:rPr lang="en-GB" dirty="0" smtClean="0"/>
              <a:t>Kutu-</a:t>
            </a:r>
            <a:r>
              <a:rPr lang="en-GB" dirty="0" err="1" smtClean="0"/>
              <a:t>Çizgi</a:t>
            </a:r>
            <a:r>
              <a:rPr lang="en-GB" dirty="0" smtClean="0"/>
              <a:t> </a:t>
            </a:r>
            <a:r>
              <a:rPr lang="en-GB" dirty="0" err="1" smtClean="0"/>
              <a:t>garfikleri</a:t>
            </a:r>
            <a:endParaRPr lang="en-GB" dirty="0" smtClean="0"/>
          </a:p>
          <a:p>
            <a:r>
              <a:rPr lang="en-GB" dirty="0" smtClean="0"/>
              <a:t>Betimsel </a:t>
            </a:r>
            <a:r>
              <a:rPr lang="en-GB" dirty="0" err="1" smtClean="0"/>
              <a:t>İstatistiklere</a:t>
            </a:r>
            <a:r>
              <a:rPr lang="en-GB" dirty="0" smtClean="0"/>
              <a:t> </a:t>
            </a:r>
            <a:r>
              <a:rPr lang="en-GB" dirty="0" err="1" smtClean="0"/>
              <a:t>Dayalı</a:t>
            </a:r>
            <a:r>
              <a:rPr lang="en-GB" dirty="0" smtClean="0"/>
              <a:t> </a:t>
            </a:r>
            <a:r>
              <a:rPr lang="en-GB" dirty="0" err="1" smtClean="0"/>
              <a:t>İnceleme</a:t>
            </a:r>
            <a:endParaRPr lang="en-GB" dirty="0" smtClean="0"/>
          </a:p>
          <a:p>
            <a:pPr lvl="1"/>
            <a:r>
              <a:rPr lang="en-GB" dirty="0" err="1" smtClean="0"/>
              <a:t>Ortalama</a:t>
            </a:r>
            <a:r>
              <a:rPr lang="en-GB" dirty="0" smtClean="0"/>
              <a:t>-Mod-</a:t>
            </a:r>
            <a:r>
              <a:rPr lang="en-GB" dirty="0" err="1" smtClean="0"/>
              <a:t>Medyan</a:t>
            </a:r>
            <a:endParaRPr lang="en-GB" dirty="0" smtClean="0"/>
          </a:p>
          <a:p>
            <a:pPr lvl="1"/>
            <a:r>
              <a:rPr lang="en-GB" dirty="0" err="1" smtClean="0"/>
              <a:t>Ortalama-Standart</a:t>
            </a:r>
            <a:r>
              <a:rPr lang="en-GB" dirty="0" smtClean="0"/>
              <a:t> </a:t>
            </a:r>
            <a:r>
              <a:rPr lang="en-GB" dirty="0" err="1" smtClean="0"/>
              <a:t>sapma</a:t>
            </a:r>
            <a:endParaRPr lang="en-GB" dirty="0" smtClean="0"/>
          </a:p>
          <a:p>
            <a:pPr lvl="1"/>
            <a:r>
              <a:rPr lang="en-GB" dirty="0" err="1" smtClean="0"/>
              <a:t>Basıklık-Çarpıklık</a:t>
            </a:r>
            <a:r>
              <a:rPr lang="en-GB" dirty="0" smtClean="0"/>
              <a:t> </a:t>
            </a:r>
            <a:r>
              <a:rPr lang="en-GB" dirty="0" err="1" smtClean="0"/>
              <a:t>katsayıları</a:t>
            </a:r>
            <a:endParaRPr lang="en-GB" dirty="0" smtClean="0"/>
          </a:p>
          <a:p>
            <a:r>
              <a:rPr lang="en-GB" dirty="0" err="1" smtClean="0"/>
              <a:t>Hipotez</a:t>
            </a:r>
            <a:r>
              <a:rPr lang="en-GB" dirty="0" smtClean="0"/>
              <a:t> </a:t>
            </a:r>
            <a:r>
              <a:rPr lang="en-GB" dirty="0" err="1" smtClean="0"/>
              <a:t>Testleri</a:t>
            </a:r>
            <a:endParaRPr lang="en-GB" dirty="0" smtClean="0"/>
          </a:p>
          <a:p>
            <a:pPr lvl="1"/>
            <a:r>
              <a:rPr lang="en-GB" dirty="0" smtClean="0"/>
              <a:t>Kolmogorov-Smirnov </a:t>
            </a:r>
            <a:r>
              <a:rPr lang="en-GB" dirty="0" err="1" smtClean="0"/>
              <a:t>testi</a:t>
            </a:r>
            <a:endParaRPr lang="en-GB" dirty="0" smtClean="0"/>
          </a:p>
          <a:p>
            <a:pPr lvl="1"/>
            <a:r>
              <a:rPr lang="en-GB" dirty="0" smtClean="0"/>
              <a:t>Shapiro-Wilk </a:t>
            </a:r>
            <a:r>
              <a:rPr lang="en-GB" dirty="0" err="1" smtClean="0"/>
              <a:t>testi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3891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303</Words>
  <Application>Microsoft Office PowerPoint</Application>
  <PresentationFormat>Ekran Gösterisi (4:3)</PresentationFormat>
  <Paragraphs>74</Paragraphs>
  <Slides>11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Ofis Teması</vt:lpstr>
      <vt:lpstr>Bitmap Image</vt:lpstr>
      <vt:lpstr>PSİKOMETRİ Psikolojik Özelliklerin Ölçülmesi ve Değerlendirilmesi</vt:lpstr>
      <vt:lpstr>ÜNİTE 5. İstatistiksel Temeller</vt:lpstr>
      <vt:lpstr>PowerPoint Sunusu</vt:lpstr>
      <vt:lpstr>Verilerin Betimlenmesi</vt:lpstr>
      <vt:lpstr>Normal Dağılım</vt:lpstr>
      <vt:lpstr>PowerPoint Sunusu</vt:lpstr>
      <vt:lpstr>PowerPoint Sunusu</vt:lpstr>
      <vt:lpstr>Çarpık ve Basık Dağılımlar</vt:lpstr>
      <vt:lpstr>Normalliğin Test Edilmesi</vt:lpstr>
      <vt:lpstr>STANDART PUANLAR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PSİKOMETRİ Psikolojik Özelliklerin Ölçülmesi ve Değerlendirilmesi</dc:title>
  <dc:creator>Admin</dc:creator>
  <cp:lastModifiedBy>a</cp:lastModifiedBy>
  <cp:revision>26</cp:revision>
  <dcterms:created xsi:type="dcterms:W3CDTF">2016-10-06T10:48:27Z</dcterms:created>
  <dcterms:modified xsi:type="dcterms:W3CDTF">2020-07-23T08:17:44Z</dcterms:modified>
</cp:coreProperties>
</file>