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34" r:id="rId3"/>
    <p:sldId id="335" r:id="rId4"/>
    <p:sldId id="352" r:id="rId5"/>
    <p:sldId id="346" r:id="rId6"/>
    <p:sldId id="347" r:id="rId7"/>
    <p:sldId id="350" r:id="rId8"/>
    <p:sldId id="348" r:id="rId9"/>
    <p:sldId id="349" r:id="rId10"/>
    <p:sldId id="351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i&amp;source=images&amp;cd=&amp;cad=rja&amp;docid=qeax_0egH7BBCM&amp;tbnid=Y1E1YmXjZKhWeM:&amp;ved=0CAgQjRw4Hw&amp;url=http://dl.uncw.edu/digilib/chemistry/general/syllabus_102a.htm&amp;ei=rQ8LU4P1OsKj0QXl8oGQAQ&amp;psig=AFQjCNFKgkioPher-bqu-SfGm3vx8UboqA&amp;ust=1393320238036621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hyperlink" Target="http://www.google.com.tr/url?sa=i&amp;source=images&amp;cd=&amp;cad=rja&amp;docid=mfkVanTtFIHt_M&amp;tbnid=NZcwrl8OnpDFpM:&amp;ved=0CAgQjRw&amp;url=http://www.psychstat.missouristate.edu/introbook/sbk13m.htm&amp;ei=mIMKU6TAKK3Y0QXh94HADg&amp;psig=AFQjCNEt3pO4yvDIS7cFSaWMEjCbNEUd0Q&amp;ust=1393284376806932" TargetMode="Externa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hyperlink" Target="http://www.google.com.tr/url?sa=i&amp;source=images&amp;cd=&amp;cad=rja&amp;docid=mfkVanTtFIHt_M&amp;tbnid=Ls3hOMSIxCPOXM:&amp;ved=0CAgQjRw4Dg&amp;url=http://www.psychstat.missouristate.edu/introbook/sbk13m.htm&amp;ei=z4MKU6KSGKKh0QXL4IGgAQ&amp;psig=AFQjCNGkb-Vh1gw4OWghybJJfxjls0YsfQ&amp;ust=1393284431463134" TargetMode="External"/><Relationship Id="rId4" Type="http://schemas.openxmlformats.org/officeDocument/2006/relationships/image" Target="../media/image5.jpeg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/>
              <a:t>STANDART PUANLAR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err="1" smtClean="0"/>
              <a:t>Standart</a:t>
            </a:r>
            <a:r>
              <a:rPr lang="en-GB" u="sng" dirty="0" smtClean="0"/>
              <a:t> Z </a:t>
            </a:r>
            <a:r>
              <a:rPr lang="en-GB" u="sng" dirty="0" err="1" smtClean="0"/>
              <a:t>Puanları</a:t>
            </a:r>
            <a:endParaRPr lang="en-GB" u="sng" dirty="0" smtClean="0"/>
          </a:p>
          <a:p>
            <a:pPr marL="457200" lvl="1" indent="0">
              <a:buNone/>
            </a:pPr>
            <a:r>
              <a:rPr lang="en-GB" dirty="0" err="1" smtClean="0"/>
              <a:t>Ortalaması</a:t>
            </a:r>
            <a:r>
              <a:rPr lang="en-GB" dirty="0" smtClean="0"/>
              <a:t> 0,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sapması</a:t>
            </a:r>
            <a:r>
              <a:rPr lang="en-GB" dirty="0" smtClean="0"/>
              <a:t> 1 </a:t>
            </a:r>
            <a:r>
              <a:rPr lang="en-GB" dirty="0" err="1" smtClean="0"/>
              <a:t>olan</a:t>
            </a:r>
            <a:r>
              <a:rPr lang="en-GB" dirty="0" smtClean="0"/>
              <a:t> normal </a:t>
            </a:r>
            <a:r>
              <a:rPr lang="en-GB" dirty="0" err="1" smtClean="0"/>
              <a:t>dağılımdır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u="sng" dirty="0" err="1"/>
              <a:t>Standart</a:t>
            </a:r>
            <a:r>
              <a:rPr lang="en-GB" u="sng" dirty="0"/>
              <a:t> </a:t>
            </a:r>
            <a:r>
              <a:rPr lang="en-GB" u="sng" dirty="0" smtClean="0"/>
              <a:t>T </a:t>
            </a:r>
            <a:r>
              <a:rPr lang="en-GB" u="sng" dirty="0" err="1"/>
              <a:t>Puanları</a:t>
            </a:r>
            <a:endParaRPr lang="en-GB" u="sng" dirty="0"/>
          </a:p>
          <a:p>
            <a:pPr marL="457200" lvl="1" indent="0">
              <a:buNone/>
            </a:pPr>
            <a:r>
              <a:rPr lang="en-GB" dirty="0" err="1"/>
              <a:t>Ortalaması</a:t>
            </a:r>
            <a:r>
              <a:rPr lang="en-GB" dirty="0"/>
              <a:t> </a:t>
            </a:r>
            <a:r>
              <a:rPr lang="en-GB" dirty="0" smtClean="0"/>
              <a:t>50</a:t>
            </a:r>
            <a:r>
              <a:rPr lang="en-GB" dirty="0"/>
              <a:t>,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sapması</a:t>
            </a:r>
            <a:r>
              <a:rPr lang="en-GB" dirty="0"/>
              <a:t> </a:t>
            </a:r>
            <a:r>
              <a:rPr lang="en-GB" dirty="0" smtClean="0"/>
              <a:t>10 </a:t>
            </a:r>
            <a:r>
              <a:rPr lang="en-GB" dirty="0" err="1"/>
              <a:t>olan</a:t>
            </a:r>
            <a:r>
              <a:rPr lang="en-GB" dirty="0"/>
              <a:t> normal </a:t>
            </a:r>
            <a:r>
              <a:rPr lang="en-GB" dirty="0" err="1"/>
              <a:t>dağılımdır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10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132856"/>
            <a:ext cx="266429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Resim 8" descr="http://t1.gstatic.com/images?q=tbn:ANd9GcSkNqUgnoHPK50bYsFxJHWkWb1QkjVns7L3NRyBez9vOjV7UW1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4293096"/>
            <a:ext cx="266429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0250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5.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İstatistiksel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Temeller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691952" y="4653136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87713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en-GB" dirty="0" err="1" smtClean="0"/>
              <a:t>Psikometrinin</a:t>
            </a:r>
            <a:r>
              <a:rPr lang="en-GB" dirty="0" smtClean="0"/>
              <a:t>,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tr-TR" dirty="0" smtClean="0"/>
              <a:t>temel kavramlarını tanıtmak, bu doğrultuda kullanılacak teknik terminoloji açısından anlam birliği ve bütünlüğü sağlamak.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Ölçme ve değerlendirme, </a:t>
            </a:r>
          </a:p>
          <a:p>
            <a:r>
              <a:rPr lang="tr-TR" dirty="0" smtClean="0"/>
              <a:t>Ölçme türleri,</a:t>
            </a:r>
          </a:p>
          <a:p>
            <a:r>
              <a:rPr lang="tr-TR" dirty="0" smtClean="0"/>
              <a:t>Ölçmede sıfır noktası,</a:t>
            </a:r>
          </a:p>
          <a:p>
            <a:r>
              <a:rPr lang="tr-TR" dirty="0" smtClean="0"/>
              <a:t>Ölçmede birim,</a:t>
            </a:r>
          </a:p>
          <a:p>
            <a:r>
              <a:rPr lang="tr-TR" dirty="0" smtClean="0"/>
              <a:t>Değişken ve sabit,</a:t>
            </a:r>
          </a:p>
          <a:p>
            <a:r>
              <a:rPr lang="tr-TR" dirty="0" smtClean="0"/>
              <a:t>Değişken türleri,</a:t>
            </a:r>
          </a:p>
          <a:p>
            <a:r>
              <a:rPr lang="tr-TR" dirty="0" smtClean="0"/>
              <a:t>Ölçek ve ölçek düzeyleri,</a:t>
            </a:r>
          </a:p>
          <a:p>
            <a:r>
              <a:rPr lang="tr-TR" dirty="0" smtClean="0"/>
              <a:t>Değerlendirme türleri,</a:t>
            </a:r>
            <a:endParaRPr lang="en-GB" dirty="0" smtClean="0"/>
          </a:p>
          <a:p>
            <a:r>
              <a:rPr lang="en-GB" dirty="0" err="1" smtClean="0"/>
              <a:t>Verilerin</a:t>
            </a:r>
            <a:r>
              <a:rPr lang="en-GB" dirty="0" smtClean="0"/>
              <a:t> </a:t>
            </a:r>
            <a:r>
              <a:rPr lang="en-GB" dirty="0" err="1" smtClean="0"/>
              <a:t>betimlenmesi</a:t>
            </a:r>
            <a:r>
              <a:rPr lang="en-GB" dirty="0" smtClean="0"/>
              <a:t>,</a:t>
            </a:r>
            <a:endParaRPr lang="tr-TR" dirty="0" smtClean="0"/>
          </a:p>
          <a:p>
            <a:r>
              <a:rPr lang="en-GB" dirty="0" smtClean="0"/>
              <a:t>Normal </a:t>
            </a:r>
            <a:r>
              <a:rPr lang="en-GB" dirty="0" err="1" smtClean="0"/>
              <a:t>dağılım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puanlar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avram ve konularını, örneklendirerek açıklamak.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58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err="1" smtClean="0"/>
              <a:t>Verilerin</a:t>
            </a:r>
            <a:r>
              <a:rPr lang="en-GB" b="1" dirty="0" smtClean="0"/>
              <a:t> </a:t>
            </a:r>
            <a:r>
              <a:rPr lang="en-GB" b="1" dirty="0" err="1" smtClean="0"/>
              <a:t>Betimlenmesi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Frekans</a:t>
            </a:r>
            <a:r>
              <a:rPr lang="en-GB" dirty="0" smtClean="0"/>
              <a:t> </a:t>
            </a:r>
            <a:r>
              <a:rPr lang="en-GB" dirty="0" err="1" smtClean="0"/>
              <a:t>dağılımları</a:t>
            </a:r>
            <a:endParaRPr lang="en-GB" dirty="0" smtClean="0"/>
          </a:p>
          <a:p>
            <a:pPr lvl="1"/>
            <a:r>
              <a:rPr lang="en-GB" dirty="0" err="1" smtClean="0"/>
              <a:t>Grafikler</a:t>
            </a:r>
            <a:endParaRPr lang="en-GB" dirty="0" smtClean="0"/>
          </a:p>
          <a:p>
            <a:pPr lvl="1"/>
            <a:r>
              <a:rPr lang="en-GB" dirty="0" err="1" smtClean="0"/>
              <a:t>Tablolar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Betimsel </a:t>
            </a:r>
            <a:r>
              <a:rPr lang="en-GB" dirty="0" err="1" smtClean="0"/>
              <a:t>istatistikler</a:t>
            </a:r>
            <a:endParaRPr lang="en-GB" dirty="0" smtClean="0"/>
          </a:p>
          <a:p>
            <a:pPr lvl="1"/>
            <a:r>
              <a:rPr lang="en-GB" dirty="0" err="1" smtClean="0"/>
              <a:t>Merkezi</a:t>
            </a:r>
            <a:r>
              <a:rPr lang="en-GB" dirty="0" smtClean="0"/>
              <a:t> </a:t>
            </a:r>
            <a:r>
              <a:rPr lang="en-GB" dirty="0" err="1" smtClean="0"/>
              <a:t>eğilim</a:t>
            </a:r>
            <a:r>
              <a:rPr lang="en-GB" dirty="0" smtClean="0"/>
              <a:t> </a:t>
            </a:r>
            <a:r>
              <a:rPr lang="en-GB" dirty="0" err="1" smtClean="0"/>
              <a:t>ölçüleri</a:t>
            </a:r>
            <a:endParaRPr lang="en-GB" dirty="0" smtClean="0"/>
          </a:p>
          <a:p>
            <a:pPr lvl="1"/>
            <a:r>
              <a:rPr lang="en-GB" dirty="0" err="1" smtClean="0"/>
              <a:t>Merkezden</a:t>
            </a:r>
            <a:r>
              <a:rPr lang="en-GB" dirty="0" smtClean="0"/>
              <a:t> </a:t>
            </a:r>
            <a:r>
              <a:rPr lang="en-GB" dirty="0" err="1" smtClean="0"/>
              <a:t>yayılma</a:t>
            </a:r>
            <a:r>
              <a:rPr lang="en-GB" dirty="0" smtClean="0"/>
              <a:t> (</a:t>
            </a:r>
            <a:r>
              <a:rPr lang="en-GB" dirty="0" err="1" smtClean="0"/>
              <a:t>çeşitlilik</a:t>
            </a:r>
            <a:r>
              <a:rPr lang="en-GB" dirty="0" smtClean="0"/>
              <a:t>) </a:t>
            </a:r>
            <a:r>
              <a:rPr lang="en-GB" dirty="0" err="1" smtClean="0"/>
              <a:t>ölçüleri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err="1" smtClean="0"/>
              <a:t>Basıklık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Çarpıklık</a:t>
            </a:r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50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/>
              <a:t>Normal </a:t>
            </a:r>
            <a:r>
              <a:rPr lang="en-GB" b="1" dirty="0" err="1" smtClean="0"/>
              <a:t>Dağılım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Sürekli</a:t>
            </a:r>
            <a:r>
              <a:rPr lang="en-GB" dirty="0" smtClean="0"/>
              <a:t> </a:t>
            </a:r>
            <a:r>
              <a:rPr lang="en-GB" dirty="0" err="1" smtClean="0"/>
              <a:t>verilere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, </a:t>
            </a:r>
            <a:r>
              <a:rPr lang="en-GB" dirty="0" err="1" smtClean="0"/>
              <a:t>ortalam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sapma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tanımlı</a:t>
            </a:r>
            <a:r>
              <a:rPr lang="en-GB" dirty="0" smtClean="0"/>
              <a:t> </a:t>
            </a:r>
            <a:r>
              <a:rPr lang="en-GB" i="1" dirty="0" err="1" smtClean="0"/>
              <a:t>hipotetik</a:t>
            </a:r>
            <a:r>
              <a:rPr lang="en-GB" i="1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evren</a:t>
            </a:r>
            <a:r>
              <a:rPr lang="en-GB" dirty="0" smtClean="0"/>
              <a:t> </a:t>
            </a:r>
            <a:r>
              <a:rPr lang="en-GB" dirty="0" err="1" smtClean="0"/>
              <a:t>dağılımıdır</a:t>
            </a:r>
            <a:r>
              <a:rPr lang="en-GB" dirty="0" smtClean="0"/>
              <a:t>. </a:t>
            </a: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5</a:t>
            </a:fld>
            <a:endParaRPr lang="tr-TR"/>
          </a:p>
        </p:txBody>
      </p:sp>
      <p:grpSp>
        <p:nvGrpSpPr>
          <p:cNvPr id="8" name="Grup 7"/>
          <p:cNvGrpSpPr/>
          <p:nvPr/>
        </p:nvGrpSpPr>
        <p:grpSpPr>
          <a:xfrm>
            <a:off x="755574" y="2852936"/>
            <a:ext cx="4032450" cy="3318318"/>
            <a:chOff x="755575" y="3207026"/>
            <a:chExt cx="3431616" cy="245974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43608" y="3661580"/>
              <a:ext cx="2808312" cy="1717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5 Metin kutusu"/>
            <p:cNvSpPr txBox="1"/>
            <p:nvPr/>
          </p:nvSpPr>
          <p:spPr>
            <a:xfrm>
              <a:off x="2987824" y="5389772"/>
              <a:ext cx="11993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tr-T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/>
                <a:t>Ölçme Sonuçları</a:t>
              </a:r>
              <a:endParaRPr lang="tr-TR" sz="1200" dirty="0"/>
            </a:p>
          </p:txBody>
        </p:sp>
        <p:sp>
          <p:nvSpPr>
            <p:cNvPr id="7" name="6 Metin kutusu"/>
            <p:cNvSpPr txBox="1"/>
            <p:nvPr/>
          </p:nvSpPr>
          <p:spPr>
            <a:xfrm rot="16200000">
              <a:off x="271885" y="3690716"/>
              <a:ext cx="12443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tr-T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/>
                <a:t>Frekans / Olasılık</a:t>
              </a:r>
              <a:endParaRPr lang="tr-TR" sz="1200" dirty="0"/>
            </a:p>
          </p:txBody>
        </p:sp>
      </p:grpSp>
      <p:pic>
        <p:nvPicPr>
          <p:cNvPr id="9" name="Resim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183719"/>
            <a:ext cx="1959278" cy="69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483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Simetriktir.</a:t>
            </a:r>
            <a:endParaRPr lang="en-GB" dirty="0"/>
          </a:p>
          <a:p>
            <a:pPr lvl="0"/>
            <a:r>
              <a:rPr lang="tr-TR" dirty="0"/>
              <a:t>Asimptotiktir.</a:t>
            </a:r>
            <a:endParaRPr lang="en-GB" dirty="0"/>
          </a:p>
          <a:p>
            <a:pPr lvl="0"/>
            <a:r>
              <a:rPr lang="tr-TR" dirty="0"/>
              <a:t>(-∞, +∞) aralığında değerler alır.</a:t>
            </a:r>
            <a:endParaRPr lang="en-GB" dirty="0"/>
          </a:p>
          <a:p>
            <a:pPr lvl="0"/>
            <a:r>
              <a:rPr lang="tr-TR" dirty="0"/>
              <a:t>Eğri altındaki toplam alanın olasılığı 1'dir. [ P (-∞ &lt; X &lt; +∞) = 1 ]</a:t>
            </a:r>
            <a:endParaRPr lang="en-GB" dirty="0"/>
          </a:p>
          <a:p>
            <a:pPr lvl="0"/>
            <a:r>
              <a:rPr lang="tr-TR" dirty="0"/>
              <a:t>Ortalama, </a:t>
            </a:r>
            <a:r>
              <a:rPr lang="tr-TR" dirty="0" err="1"/>
              <a:t>mod</a:t>
            </a:r>
            <a:r>
              <a:rPr lang="tr-TR" dirty="0"/>
              <a:t> ve medyan değerleri çakışıktır. [ µ = Medyan = </a:t>
            </a:r>
            <a:r>
              <a:rPr lang="tr-TR" dirty="0" err="1"/>
              <a:t>Mod</a:t>
            </a:r>
            <a:r>
              <a:rPr lang="tr-TR" dirty="0"/>
              <a:t> </a:t>
            </a:r>
            <a:r>
              <a:rPr lang="tr-TR" dirty="0" smtClean="0"/>
              <a:t>]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83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7</a:t>
            </a:fld>
            <a:endParaRPr lang="en-GB"/>
          </a:p>
        </p:txBody>
      </p:sp>
      <p:pic>
        <p:nvPicPr>
          <p:cNvPr id="5" name="Resim 4" descr="http://t0.gstatic.com/images?q=tbn:ANd9GcRjK4BdWjxjiW9W_xUqYVUENcYWdAAeFNcPLO-gOf1ZYYR9py2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813690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480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800" b="1" i="1" dirty="0" err="1" smtClean="0"/>
              <a:t>Çarpık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ve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Basık</a:t>
            </a:r>
            <a:r>
              <a:rPr lang="en-GB" sz="2800" b="1" i="1" dirty="0" smtClean="0"/>
              <a:t> </a:t>
            </a:r>
            <a:r>
              <a:rPr lang="en-GB" sz="2800" b="1" i="1" dirty="0" err="1" smtClean="0"/>
              <a:t>Dağılımlar</a:t>
            </a:r>
            <a:endParaRPr lang="en-GB" sz="2800" b="1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8</a:t>
            </a:fld>
            <a:endParaRPr lang="en-GB"/>
          </a:p>
        </p:txBody>
      </p:sp>
      <p:pic>
        <p:nvPicPr>
          <p:cNvPr id="15" name="Resim 14" descr="http://t0.gstatic.com/images?q=tbn:ANd9GcTz80KoDNarsduNsq1dIS_92YW0h8EX_fooev6vgR1W77M7CF_QA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556792"/>
            <a:ext cx="3456384" cy="245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İçerik Yer Tutucusu 15" descr="http://t1.gstatic.com/images?q=tbn:ANd9GcTU3a2zpqHNdTTvuYTv6T-49JRRMbGRMx70sWG9tsRfJuUhgjG0">
            <a:hlinkClick r:id="rId5"/>
          </p:cNvPr>
          <p:cNvPicPr>
            <a:picLocks noGrp="1"/>
          </p:cNvPicPr>
          <p:nvPr>
            <p:ph idx="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700808"/>
            <a:ext cx="3587105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Resim 1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4158406"/>
            <a:ext cx="3312368" cy="1934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778843"/>
              </p:ext>
            </p:extLst>
          </p:nvPr>
        </p:nvGraphicFramePr>
        <p:xfrm>
          <a:off x="5076056" y="4124498"/>
          <a:ext cx="2990435" cy="1896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Bitmap Image" r:id="rId8" imgW="1047619" imgH="666667" progId="Paint.Picture">
                  <p:embed/>
                </p:oleObj>
              </mc:Choice>
              <mc:Fallback>
                <p:oleObj name="Bitmap Image" r:id="rId8" imgW="1047619" imgH="666667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124498"/>
                        <a:ext cx="2990435" cy="18967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243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800" b="1" i="1" dirty="0" err="1" smtClean="0"/>
              <a:t>Normalliğin</a:t>
            </a:r>
            <a:r>
              <a:rPr lang="en-GB" sz="2800" b="1" i="1" dirty="0" smtClean="0"/>
              <a:t> Test </a:t>
            </a:r>
            <a:r>
              <a:rPr lang="en-GB" sz="2800" b="1" i="1" dirty="0" err="1" smtClean="0"/>
              <a:t>Edilmesi</a:t>
            </a:r>
            <a:endParaRPr lang="en-GB" sz="28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Grafiksel</a:t>
            </a:r>
            <a:r>
              <a:rPr lang="en-GB" dirty="0" smtClean="0"/>
              <a:t> </a:t>
            </a:r>
            <a:r>
              <a:rPr lang="en-GB" dirty="0" err="1" smtClean="0"/>
              <a:t>İnceleme</a:t>
            </a:r>
            <a:endParaRPr lang="en-GB" dirty="0" smtClean="0"/>
          </a:p>
          <a:p>
            <a:pPr lvl="1"/>
            <a:r>
              <a:rPr lang="en-GB" dirty="0" smtClean="0"/>
              <a:t>Histogram</a:t>
            </a:r>
          </a:p>
          <a:p>
            <a:pPr lvl="1"/>
            <a:r>
              <a:rPr lang="en-GB" dirty="0" err="1" smtClean="0"/>
              <a:t>Saçılma</a:t>
            </a:r>
            <a:r>
              <a:rPr lang="en-GB" dirty="0" smtClean="0"/>
              <a:t> </a:t>
            </a:r>
            <a:r>
              <a:rPr lang="en-GB" dirty="0" err="1" smtClean="0"/>
              <a:t>diyagramları</a:t>
            </a:r>
            <a:endParaRPr lang="en-GB" dirty="0" smtClean="0"/>
          </a:p>
          <a:p>
            <a:pPr lvl="1"/>
            <a:r>
              <a:rPr lang="en-GB" dirty="0" smtClean="0"/>
              <a:t>Kutu-</a:t>
            </a:r>
            <a:r>
              <a:rPr lang="en-GB" dirty="0" err="1" smtClean="0"/>
              <a:t>Çizgi</a:t>
            </a:r>
            <a:r>
              <a:rPr lang="en-GB" dirty="0" smtClean="0"/>
              <a:t> </a:t>
            </a:r>
            <a:r>
              <a:rPr lang="en-GB" dirty="0" err="1" smtClean="0"/>
              <a:t>garfikleri</a:t>
            </a:r>
            <a:endParaRPr lang="en-GB" dirty="0" smtClean="0"/>
          </a:p>
          <a:p>
            <a:r>
              <a:rPr lang="en-GB" dirty="0" smtClean="0"/>
              <a:t>Betimsel </a:t>
            </a:r>
            <a:r>
              <a:rPr lang="en-GB" dirty="0" err="1" smtClean="0"/>
              <a:t>İstatistiklere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İnceleme</a:t>
            </a:r>
            <a:endParaRPr lang="en-GB" dirty="0" smtClean="0"/>
          </a:p>
          <a:p>
            <a:pPr lvl="1"/>
            <a:r>
              <a:rPr lang="en-GB" dirty="0" err="1" smtClean="0"/>
              <a:t>Ortalama</a:t>
            </a:r>
            <a:r>
              <a:rPr lang="en-GB" dirty="0" smtClean="0"/>
              <a:t>-Mod-</a:t>
            </a:r>
            <a:r>
              <a:rPr lang="en-GB" dirty="0" err="1" smtClean="0"/>
              <a:t>Medyan</a:t>
            </a:r>
            <a:endParaRPr lang="en-GB" dirty="0" smtClean="0"/>
          </a:p>
          <a:p>
            <a:pPr lvl="1"/>
            <a:r>
              <a:rPr lang="en-GB" dirty="0" err="1" smtClean="0"/>
              <a:t>Ortalama-Standart</a:t>
            </a:r>
            <a:r>
              <a:rPr lang="en-GB" dirty="0" smtClean="0"/>
              <a:t> </a:t>
            </a:r>
            <a:r>
              <a:rPr lang="en-GB" dirty="0" err="1" smtClean="0"/>
              <a:t>sapma</a:t>
            </a:r>
            <a:endParaRPr lang="en-GB" dirty="0" smtClean="0"/>
          </a:p>
          <a:p>
            <a:pPr lvl="1"/>
            <a:r>
              <a:rPr lang="en-GB" dirty="0" err="1" smtClean="0"/>
              <a:t>Basıklık-Çarpıklık</a:t>
            </a:r>
            <a:r>
              <a:rPr lang="en-GB" dirty="0" smtClean="0"/>
              <a:t> </a:t>
            </a:r>
            <a:r>
              <a:rPr lang="en-GB" dirty="0" err="1" smtClean="0"/>
              <a:t>katsayıları</a:t>
            </a:r>
            <a:endParaRPr lang="en-GB" dirty="0" smtClean="0"/>
          </a:p>
          <a:p>
            <a:r>
              <a:rPr lang="en-GB" dirty="0" err="1" smtClean="0"/>
              <a:t>Hipotez</a:t>
            </a:r>
            <a:r>
              <a:rPr lang="en-GB" dirty="0" smtClean="0"/>
              <a:t> </a:t>
            </a:r>
            <a:r>
              <a:rPr lang="en-GB" dirty="0" err="1" smtClean="0"/>
              <a:t>Testleri</a:t>
            </a:r>
            <a:endParaRPr lang="en-GB" dirty="0" smtClean="0"/>
          </a:p>
          <a:p>
            <a:pPr lvl="1"/>
            <a:r>
              <a:rPr lang="en-GB" dirty="0" smtClean="0"/>
              <a:t>Kolmogorov-Smirnov </a:t>
            </a:r>
            <a:r>
              <a:rPr lang="en-GB" dirty="0" err="1" smtClean="0"/>
              <a:t>testi</a:t>
            </a:r>
            <a:endParaRPr lang="en-GB" dirty="0" smtClean="0"/>
          </a:p>
          <a:p>
            <a:pPr lvl="1"/>
            <a:r>
              <a:rPr lang="en-GB" dirty="0" smtClean="0"/>
              <a:t>Shapiro-Wilk </a:t>
            </a:r>
            <a:r>
              <a:rPr lang="en-GB" dirty="0" err="1" smtClean="0"/>
              <a:t>testi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3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303</Words>
  <Application>Microsoft Office PowerPoint</Application>
  <PresentationFormat>Ekran Gösterisi (4:3)</PresentationFormat>
  <Paragraphs>74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Ofis Teması</vt:lpstr>
      <vt:lpstr>Bitmap Image</vt:lpstr>
      <vt:lpstr>PSİKOMETRİ Psikolojik Özelliklerin Ölçülmesi ve Değerlendirilmesi</vt:lpstr>
      <vt:lpstr>ÜNİTE 5. İstatistiksel Temeller</vt:lpstr>
      <vt:lpstr>PowerPoint Sunusu</vt:lpstr>
      <vt:lpstr>Verilerin Betimlenmesi</vt:lpstr>
      <vt:lpstr>Normal Dağılım</vt:lpstr>
      <vt:lpstr>PowerPoint Sunusu</vt:lpstr>
      <vt:lpstr>PowerPoint Sunusu</vt:lpstr>
      <vt:lpstr>Çarpık ve Basık Dağılımlar</vt:lpstr>
      <vt:lpstr>Normalliğin Test Edilmesi</vt:lpstr>
      <vt:lpstr>STANDART PUANLAR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26</cp:revision>
  <dcterms:created xsi:type="dcterms:W3CDTF">2016-10-06T10:48:27Z</dcterms:created>
  <dcterms:modified xsi:type="dcterms:W3CDTF">2020-07-23T08:17:44Z</dcterms:modified>
</cp:coreProperties>
</file>