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4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6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0714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6942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571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05106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55612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50938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55854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4862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982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1517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565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2986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4563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9504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2771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8826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61AF-2647-4D7C-96E1-6D77E508645A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2D27E2-BAAB-4CEF-B9C7-AFD20547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965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1784196"/>
            <a:ext cx="7766936" cy="1371600"/>
          </a:xfrm>
        </p:spPr>
        <p:txBody>
          <a:bodyPr/>
          <a:lstStyle/>
          <a:p>
            <a:pPr algn="ctr"/>
            <a:r>
              <a:rPr lang="tr-TR" dirty="0" smtClean="0"/>
              <a:t>SPİNAL ORTEZLER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12904"/>
          </a:xfrm>
        </p:spPr>
        <p:txBody>
          <a:bodyPr/>
          <a:lstStyle/>
          <a:p>
            <a:pPr algn="ctr"/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8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400"/>
              <a:t>Fleksiyon kontrollü TLSO: </a:t>
            </a:r>
            <a:r>
              <a:rPr lang="tr-TR" altLang="tr-TR" sz="2400" b="1">
                <a:solidFill>
                  <a:srgbClr val="3333FF"/>
                </a:solidFill>
              </a:rPr>
              <a:t>Jewett </a:t>
            </a:r>
            <a:r>
              <a:rPr lang="tr-TR" altLang="tr-TR" sz="2400">
                <a:solidFill>
                  <a:schemeClr val="tx1"/>
                </a:solidFill>
              </a:rPr>
              <a:t>ve</a:t>
            </a:r>
            <a:r>
              <a:rPr lang="tr-TR" altLang="tr-TR" sz="2400">
                <a:solidFill>
                  <a:srgbClr val="3333FF"/>
                </a:solidFill>
              </a:rPr>
              <a:t> </a:t>
            </a:r>
            <a:r>
              <a:rPr lang="tr-TR" altLang="tr-TR" sz="2400" b="1">
                <a:solidFill>
                  <a:srgbClr val="3333FF"/>
                </a:solidFill>
              </a:rPr>
              <a:t>CASH</a:t>
            </a:r>
            <a:r>
              <a:rPr lang="tr-TR" altLang="tr-TR" sz="2400" b="1"/>
              <a:t> </a:t>
            </a:r>
            <a:r>
              <a:rPr lang="tr-TR" altLang="tr-TR" sz="2400"/>
              <a:t>ortezleri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9589" y="1165225"/>
            <a:ext cx="4038600" cy="4784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/>
              <a:t>Gövdede </a:t>
            </a:r>
            <a:r>
              <a:rPr lang="tr-TR" altLang="tr-TR" dirty="0" err="1"/>
              <a:t>hiperekstansiyon</a:t>
            </a:r>
            <a:r>
              <a:rPr lang="tr-TR" altLang="tr-TR" dirty="0"/>
              <a:t> </a:t>
            </a:r>
            <a:r>
              <a:rPr lang="tr-TR" altLang="tr-TR" dirty="0" err="1"/>
              <a:t>postürü</a:t>
            </a:r>
            <a:r>
              <a:rPr lang="tr-TR" altLang="tr-TR" dirty="0"/>
              <a:t> oluşturur, </a:t>
            </a:r>
            <a:r>
              <a:rPr lang="tr-TR" altLang="tr-TR" dirty="0" err="1"/>
              <a:t>ekstansiyona</a:t>
            </a:r>
            <a:r>
              <a:rPr lang="tr-TR" altLang="tr-TR" dirty="0"/>
              <a:t> izin verir</a:t>
            </a:r>
          </a:p>
          <a:p>
            <a:pPr eaLnBrk="1" hangingPunct="1"/>
            <a:r>
              <a:rPr lang="tr-TR" altLang="tr-TR" dirty="0"/>
              <a:t>Alt </a:t>
            </a:r>
            <a:r>
              <a:rPr lang="tr-TR" altLang="tr-TR" dirty="0" err="1"/>
              <a:t>torasik</a:t>
            </a:r>
            <a:r>
              <a:rPr lang="tr-TR" altLang="tr-TR" dirty="0"/>
              <a:t> ve </a:t>
            </a:r>
            <a:r>
              <a:rPr lang="tr-TR" altLang="tr-TR" dirty="0" err="1"/>
              <a:t>lumbar</a:t>
            </a:r>
            <a:r>
              <a:rPr lang="tr-TR" altLang="tr-TR" dirty="0"/>
              <a:t> kompresyon kırıklarında </a:t>
            </a:r>
            <a:r>
              <a:rPr lang="tr-TR" altLang="tr-TR" dirty="0" err="1"/>
              <a:t>fleksiyonu</a:t>
            </a:r>
            <a:r>
              <a:rPr lang="tr-TR" altLang="tr-TR" dirty="0"/>
              <a:t> engeller ve iyileşme sürecini kolaylaştırır</a:t>
            </a:r>
          </a:p>
          <a:p>
            <a:pPr eaLnBrk="1" hangingPunct="1"/>
            <a:r>
              <a:rPr lang="tr-TR" altLang="tr-TR" dirty="0"/>
              <a:t>Piyasada çeşitli boylarda hazır olarak üretilir</a:t>
            </a:r>
          </a:p>
          <a:p>
            <a:pPr eaLnBrk="1" hangingPunct="1"/>
            <a:r>
              <a:rPr lang="tr-TR" altLang="tr-TR" dirty="0" err="1"/>
              <a:t>Jewett</a:t>
            </a:r>
            <a:r>
              <a:rPr lang="tr-TR" altLang="tr-TR" dirty="0"/>
              <a:t> </a:t>
            </a:r>
            <a:r>
              <a:rPr lang="tr-TR" altLang="tr-TR" dirty="0" err="1"/>
              <a:t>ortezinde</a:t>
            </a:r>
            <a:r>
              <a:rPr lang="tr-TR" altLang="tr-TR" dirty="0"/>
              <a:t> </a:t>
            </a:r>
            <a:r>
              <a:rPr lang="tr-TR" altLang="tr-TR" dirty="0">
                <a:solidFill>
                  <a:schemeClr val="accent2"/>
                </a:solidFill>
              </a:rPr>
              <a:t>yan barlar</a:t>
            </a:r>
            <a:r>
              <a:rPr lang="tr-TR" altLang="tr-TR" dirty="0"/>
              <a:t>, </a:t>
            </a:r>
            <a:r>
              <a:rPr lang="tr-TR" altLang="tr-TR" dirty="0" err="1">
                <a:solidFill>
                  <a:srgbClr val="3333FF"/>
                </a:solidFill>
              </a:rPr>
              <a:t>sternal</a:t>
            </a:r>
            <a:r>
              <a:rPr lang="tr-TR" altLang="tr-TR" dirty="0">
                <a:solidFill>
                  <a:srgbClr val="3333FF"/>
                </a:solidFill>
              </a:rPr>
              <a:t> ve </a:t>
            </a:r>
            <a:r>
              <a:rPr lang="tr-TR" altLang="tr-TR" dirty="0" err="1">
                <a:solidFill>
                  <a:srgbClr val="3333FF"/>
                </a:solidFill>
              </a:rPr>
              <a:t>pubik</a:t>
            </a:r>
            <a:r>
              <a:rPr lang="tr-TR" altLang="tr-TR" dirty="0"/>
              <a:t> petler ve </a:t>
            </a:r>
            <a:r>
              <a:rPr lang="tr-TR" altLang="tr-TR" dirty="0" err="1"/>
              <a:t>posterior</a:t>
            </a:r>
            <a:r>
              <a:rPr lang="tr-TR" altLang="tr-TR" dirty="0"/>
              <a:t> </a:t>
            </a:r>
            <a:r>
              <a:rPr lang="tr-TR" altLang="tr-TR" dirty="0" err="1">
                <a:solidFill>
                  <a:srgbClr val="3333FF"/>
                </a:solidFill>
              </a:rPr>
              <a:t>lumbar</a:t>
            </a:r>
            <a:r>
              <a:rPr lang="tr-TR" altLang="tr-TR" dirty="0">
                <a:solidFill>
                  <a:schemeClr val="accent2"/>
                </a:solidFill>
              </a:rPr>
              <a:t> pet</a:t>
            </a:r>
            <a:r>
              <a:rPr lang="tr-TR" altLang="tr-TR" dirty="0"/>
              <a:t> bulunur</a:t>
            </a:r>
          </a:p>
          <a:p>
            <a:pPr eaLnBrk="1" hangingPunct="1"/>
            <a:r>
              <a:rPr lang="tr-TR" altLang="tr-TR" dirty="0"/>
              <a:t>CASH </a:t>
            </a:r>
            <a:r>
              <a:rPr lang="tr-TR" altLang="tr-TR" dirty="0" err="1"/>
              <a:t>ortezde</a:t>
            </a:r>
            <a:r>
              <a:rPr lang="tr-TR" altLang="tr-TR" dirty="0"/>
              <a:t> önde </a:t>
            </a:r>
            <a:r>
              <a:rPr lang="tr-TR" altLang="tr-TR" dirty="0">
                <a:solidFill>
                  <a:schemeClr val="accent2"/>
                </a:solidFill>
              </a:rPr>
              <a:t>çapraz </a:t>
            </a:r>
            <a:r>
              <a:rPr lang="tr-TR" altLang="tr-TR" dirty="0"/>
              <a:t>metal barlar, bunların ucunda </a:t>
            </a:r>
            <a:r>
              <a:rPr lang="tr-TR" altLang="tr-TR" dirty="0" err="1">
                <a:solidFill>
                  <a:srgbClr val="3333FF"/>
                </a:solidFill>
              </a:rPr>
              <a:t>sternal</a:t>
            </a:r>
            <a:r>
              <a:rPr lang="tr-TR" altLang="tr-TR" dirty="0"/>
              <a:t> ve </a:t>
            </a:r>
            <a:r>
              <a:rPr lang="tr-TR" altLang="tr-TR" dirty="0" err="1">
                <a:solidFill>
                  <a:srgbClr val="3333FF"/>
                </a:solidFill>
              </a:rPr>
              <a:t>pubik</a:t>
            </a:r>
            <a:r>
              <a:rPr lang="tr-TR" altLang="tr-TR" dirty="0">
                <a:solidFill>
                  <a:srgbClr val="3333FF"/>
                </a:solidFill>
              </a:rPr>
              <a:t> </a:t>
            </a:r>
            <a:r>
              <a:rPr lang="tr-TR" altLang="tr-TR" dirty="0"/>
              <a:t>petler, </a:t>
            </a:r>
            <a:r>
              <a:rPr lang="tr-TR" altLang="tr-TR" dirty="0" err="1">
                <a:solidFill>
                  <a:schemeClr val="accent2"/>
                </a:solidFill>
              </a:rPr>
              <a:t>lateral</a:t>
            </a:r>
            <a:r>
              <a:rPr lang="tr-TR" altLang="tr-TR" dirty="0">
                <a:solidFill>
                  <a:schemeClr val="accent2"/>
                </a:solidFill>
              </a:rPr>
              <a:t> petler</a:t>
            </a:r>
            <a:r>
              <a:rPr lang="tr-TR" altLang="tr-TR" dirty="0"/>
              <a:t> ve </a:t>
            </a:r>
            <a:r>
              <a:rPr lang="tr-TR" altLang="tr-TR" dirty="0" err="1"/>
              <a:t>lateral</a:t>
            </a:r>
            <a:r>
              <a:rPr lang="tr-TR" altLang="tr-TR" dirty="0"/>
              <a:t> petlerin hizasında </a:t>
            </a:r>
            <a:r>
              <a:rPr lang="tr-TR" altLang="tr-TR" dirty="0" err="1"/>
              <a:t>posterior</a:t>
            </a:r>
            <a:r>
              <a:rPr lang="tr-TR" altLang="tr-TR" dirty="0"/>
              <a:t> </a:t>
            </a:r>
            <a:r>
              <a:rPr lang="tr-TR" altLang="tr-TR" dirty="0" err="1">
                <a:solidFill>
                  <a:srgbClr val="3333FF"/>
                </a:solidFill>
              </a:rPr>
              <a:t>lumbar</a:t>
            </a:r>
            <a:r>
              <a:rPr lang="tr-TR" altLang="tr-TR" dirty="0">
                <a:solidFill>
                  <a:schemeClr val="accent2"/>
                </a:solidFill>
              </a:rPr>
              <a:t> pet</a:t>
            </a:r>
            <a:r>
              <a:rPr lang="tr-TR" altLang="tr-TR" dirty="0"/>
              <a:t> bulunur 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tr-TR" altLang="tr-TR" sz="2400"/>
          </a:p>
        </p:txBody>
      </p:sp>
    </p:spTree>
    <p:extLst>
      <p:ext uri="{BB962C8B-B14F-4D97-AF65-F5344CB8AC3E}">
        <p14:creationId xmlns="" xmlns:p14="http://schemas.microsoft.com/office/powerpoint/2010/main" val="21012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549275"/>
            <a:ext cx="4186238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400" b="1">
                <a:solidFill>
                  <a:srgbClr val="3333FF"/>
                </a:solidFill>
              </a:rPr>
              <a:t>Taylor</a:t>
            </a:r>
            <a:r>
              <a:rPr lang="tr-TR" altLang="tr-TR" sz="2400"/>
              <a:t>: TLSO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</a:t>
            </a:r>
          </a:p>
          <a:p>
            <a:pPr eaLnBrk="1" hangingPunct="1"/>
            <a:r>
              <a:rPr lang="tr-TR" altLang="tr-TR" sz="2000"/>
              <a:t>Sagital düzlemde kontrol sağlar</a:t>
            </a:r>
          </a:p>
          <a:p>
            <a:pPr eaLnBrk="1" hangingPunct="1"/>
            <a:r>
              <a:rPr lang="tr-TR" altLang="tr-TR" sz="2000"/>
              <a:t>Pelvik ve torakal parça, paravertebral bar, ek olarak </a:t>
            </a:r>
            <a:r>
              <a:rPr lang="tr-TR" altLang="tr-TR" sz="2000">
                <a:solidFill>
                  <a:srgbClr val="3333FF"/>
                </a:solidFill>
              </a:rPr>
              <a:t>interskapular band</a:t>
            </a:r>
            <a:r>
              <a:rPr lang="tr-TR" altLang="tr-TR" sz="2000"/>
              <a:t> ve aksiller </a:t>
            </a:r>
            <a:r>
              <a:rPr lang="tr-TR" altLang="tr-TR" sz="2000">
                <a:solidFill>
                  <a:srgbClr val="3333FF"/>
                </a:solidFill>
              </a:rPr>
              <a:t>askıları</a:t>
            </a:r>
            <a:r>
              <a:rPr lang="tr-TR" altLang="tr-TR" sz="2000"/>
              <a:t> bulunur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240464" y="620713"/>
            <a:ext cx="3970337" cy="5505450"/>
          </a:xfrm>
        </p:spPr>
        <p:txBody>
          <a:bodyPr/>
          <a:lstStyle/>
          <a:p>
            <a:pPr eaLnBrk="1" hangingPunct="1"/>
            <a:r>
              <a:rPr lang="tr-TR" altLang="tr-TR" sz="2400" b="1" dirty="0">
                <a:solidFill>
                  <a:srgbClr val="3333FF"/>
                </a:solidFill>
              </a:rPr>
              <a:t>Knight Taylor</a:t>
            </a:r>
            <a:r>
              <a:rPr lang="tr-TR" altLang="tr-TR" sz="2400" dirty="0"/>
              <a:t>: TLSO</a:t>
            </a:r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dirty="0"/>
              <a:t>Sık kullanılan bir </a:t>
            </a:r>
            <a:r>
              <a:rPr lang="tr-TR" altLang="tr-TR" sz="2000" dirty="0" err="1"/>
              <a:t>ortez</a:t>
            </a:r>
            <a:endParaRPr lang="tr-TR" altLang="tr-TR" sz="2000" dirty="0"/>
          </a:p>
          <a:p>
            <a:pPr eaLnBrk="1" hangingPunct="1"/>
            <a:r>
              <a:rPr lang="tr-TR" altLang="tr-TR" sz="2000" dirty="0"/>
              <a:t>Taylor </a:t>
            </a:r>
            <a:r>
              <a:rPr lang="tr-TR" altLang="tr-TR" sz="2000" dirty="0" err="1"/>
              <a:t>orteze</a:t>
            </a:r>
            <a:r>
              <a:rPr lang="tr-TR" altLang="tr-TR" sz="2000" dirty="0"/>
              <a:t> ek olarak </a:t>
            </a:r>
            <a:r>
              <a:rPr lang="tr-TR" altLang="tr-TR" sz="2000" dirty="0" err="1">
                <a:solidFill>
                  <a:srgbClr val="3333FF"/>
                </a:solidFill>
              </a:rPr>
              <a:t>lateral</a:t>
            </a:r>
            <a:r>
              <a:rPr lang="tr-TR" altLang="tr-TR" sz="2000" dirty="0">
                <a:solidFill>
                  <a:srgbClr val="3333FF"/>
                </a:solidFill>
              </a:rPr>
              <a:t> barları</a:t>
            </a:r>
            <a:r>
              <a:rPr lang="tr-TR" altLang="tr-TR" sz="2000" dirty="0"/>
              <a:t> var</a:t>
            </a:r>
          </a:p>
          <a:p>
            <a:pPr eaLnBrk="1" hangingPunct="1"/>
            <a:r>
              <a:rPr lang="tr-TR" altLang="tr-TR" sz="2000" dirty="0" err="1"/>
              <a:t>Torakal</a:t>
            </a:r>
            <a:r>
              <a:rPr lang="tr-TR" altLang="tr-TR" sz="2000" dirty="0"/>
              <a:t> ve </a:t>
            </a:r>
            <a:r>
              <a:rPr lang="tr-TR" altLang="tr-TR" sz="2000" dirty="0" err="1"/>
              <a:t>lumbar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vertebrada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frontal</a:t>
            </a:r>
            <a:r>
              <a:rPr lang="tr-TR" altLang="tr-TR" sz="2000" dirty="0"/>
              <a:t> ve </a:t>
            </a:r>
            <a:r>
              <a:rPr lang="tr-TR" altLang="tr-TR" sz="2000" dirty="0" err="1"/>
              <a:t>sagital</a:t>
            </a:r>
            <a:r>
              <a:rPr lang="tr-TR" altLang="tr-TR" sz="2000" dirty="0"/>
              <a:t> düzlemde kontrol amaçlanır</a:t>
            </a:r>
          </a:p>
        </p:txBody>
      </p:sp>
    </p:spTree>
    <p:extLst>
      <p:ext uri="{BB962C8B-B14F-4D97-AF65-F5344CB8AC3E}">
        <p14:creationId xmlns="" xmlns:p14="http://schemas.microsoft.com/office/powerpoint/2010/main" val="5711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sz="2800"/>
              <a:t>Her 3 düzlemde hareketi kısıtlayan TLSO: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Geleneksel </a:t>
            </a:r>
            <a:r>
              <a:rPr lang="tr-TR" altLang="tr-TR" sz="2400" dirty="0" err="1"/>
              <a:t>TLSOya</a:t>
            </a:r>
            <a:r>
              <a:rPr lang="tr-TR" altLang="tr-TR" sz="2400" dirty="0"/>
              <a:t> </a:t>
            </a:r>
            <a:r>
              <a:rPr lang="tr-TR" altLang="tr-TR" sz="2400" dirty="0" err="1">
                <a:solidFill>
                  <a:srgbClr val="3333FF"/>
                </a:solidFill>
              </a:rPr>
              <a:t>subklaviküler</a:t>
            </a:r>
            <a:r>
              <a:rPr lang="tr-TR" altLang="tr-TR" sz="2400" dirty="0">
                <a:solidFill>
                  <a:srgbClr val="3333FF"/>
                </a:solidFill>
              </a:rPr>
              <a:t> uzatma</a:t>
            </a:r>
            <a:r>
              <a:rPr lang="tr-TR" altLang="tr-TR" sz="2400" dirty="0"/>
              <a:t> eklenir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Bu şekilde </a:t>
            </a:r>
            <a:r>
              <a:rPr lang="tr-TR" altLang="tr-TR" sz="2400" dirty="0" err="1"/>
              <a:t>transvers</a:t>
            </a:r>
            <a:r>
              <a:rPr lang="tr-TR" altLang="tr-TR" sz="2400" dirty="0"/>
              <a:t> düzlemdeki rotasyon hareketleri de kontrol edilir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Aşağı </a:t>
            </a:r>
            <a:r>
              <a:rPr lang="tr-TR" altLang="tr-TR" sz="2400" dirty="0" err="1"/>
              <a:t>torakal</a:t>
            </a:r>
            <a:r>
              <a:rPr lang="tr-TR" altLang="tr-TR" sz="2400" dirty="0"/>
              <a:t> ve </a:t>
            </a:r>
            <a:r>
              <a:rPr lang="tr-TR" altLang="tr-TR" sz="2400" dirty="0" err="1"/>
              <a:t>lumbar</a:t>
            </a:r>
            <a:r>
              <a:rPr lang="tr-TR" altLang="tr-TR" sz="2400" dirty="0"/>
              <a:t> omurga </a:t>
            </a:r>
            <a:r>
              <a:rPr lang="tr-TR" altLang="tr-TR" sz="2400" dirty="0" err="1"/>
              <a:t>immobilizasyonunda</a:t>
            </a:r>
            <a:r>
              <a:rPr lang="tr-TR" altLang="tr-TR" sz="2400" dirty="0"/>
              <a:t> kullanılır</a:t>
            </a:r>
          </a:p>
        </p:txBody>
      </p:sp>
    </p:spTree>
    <p:extLst>
      <p:ext uri="{BB962C8B-B14F-4D97-AF65-F5344CB8AC3E}">
        <p14:creationId xmlns="" xmlns:p14="http://schemas.microsoft.com/office/powerpoint/2010/main" val="26945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dirty="0">
                <a:solidFill>
                  <a:schemeClr val="tx1"/>
                </a:solidFill>
              </a:rPr>
              <a:t>B-</a:t>
            </a:r>
            <a:r>
              <a:rPr lang="tr-TR" altLang="tr-TR" dirty="0" err="1">
                <a:solidFill>
                  <a:srgbClr val="3333FF"/>
                </a:solidFill>
              </a:rPr>
              <a:t>Termoplastik</a:t>
            </a:r>
            <a:r>
              <a:rPr lang="tr-TR" altLang="tr-TR" dirty="0"/>
              <a:t> </a:t>
            </a:r>
            <a:br>
              <a:rPr lang="tr-TR" altLang="tr-TR" dirty="0"/>
            </a:br>
            <a:r>
              <a:rPr lang="tr-TR" altLang="tr-TR" dirty="0" err="1"/>
              <a:t>spinal</a:t>
            </a:r>
            <a:r>
              <a:rPr lang="tr-TR" altLang="tr-TR" dirty="0"/>
              <a:t> </a:t>
            </a:r>
            <a:r>
              <a:rPr lang="tr-TR" altLang="tr-TR" dirty="0" err="1"/>
              <a:t>ortezler</a:t>
            </a:r>
            <a:endParaRPr lang="tr-TR" altLang="tr-T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Sıcak bunaltmasına önlem olarak </a:t>
            </a:r>
            <a:r>
              <a:rPr lang="tr-TR" altLang="tr-TR" sz="2400" dirty="0" err="1"/>
              <a:t>ortez</a:t>
            </a:r>
            <a:r>
              <a:rPr lang="tr-TR" altLang="tr-TR" sz="2400" dirty="0"/>
              <a:t> malzemesi delikli olabilir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Yaraya karşı önlem olarak içi köpük kaplı olabilir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Hastalar </a:t>
            </a:r>
            <a:r>
              <a:rPr lang="tr-TR" altLang="tr-TR" sz="2400" dirty="0" err="1"/>
              <a:t>ortezi</a:t>
            </a:r>
            <a:r>
              <a:rPr lang="tr-TR" altLang="tr-TR" sz="2400" dirty="0"/>
              <a:t> ince bir T-</a:t>
            </a:r>
            <a:r>
              <a:rPr lang="tr-TR" altLang="tr-TR" sz="2400" dirty="0" err="1"/>
              <a:t>shirt</a:t>
            </a:r>
            <a:r>
              <a:rPr lang="tr-TR" altLang="tr-TR" sz="2400" dirty="0"/>
              <a:t> üstüne giyerler</a:t>
            </a:r>
          </a:p>
        </p:txBody>
      </p:sp>
    </p:spTree>
    <p:extLst>
      <p:ext uri="{BB962C8B-B14F-4D97-AF65-F5344CB8AC3E}">
        <p14:creationId xmlns="" xmlns:p14="http://schemas.microsoft.com/office/powerpoint/2010/main" val="3858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981075"/>
            <a:ext cx="4402138" cy="5145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16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Her </a:t>
            </a:r>
            <a:r>
              <a:rPr lang="tr-TR" altLang="tr-TR" sz="1600" b="1" dirty="0">
                <a:solidFill>
                  <a:srgbClr val="3333FF"/>
                </a:solidFill>
              </a:rPr>
              <a:t>3 düzlemde</a:t>
            </a:r>
            <a:r>
              <a:rPr lang="tr-TR" altLang="tr-TR" sz="1600" dirty="0"/>
              <a:t> hareket kısıtlanması gerekiyorsa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 b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600" b="1" dirty="0" smtClean="0">
                <a:solidFill>
                  <a:srgbClr val="3333FF"/>
                </a:solidFill>
              </a:rPr>
              <a:t>Çoklu </a:t>
            </a:r>
            <a:r>
              <a:rPr lang="tr-TR" altLang="tr-TR" sz="1600" b="1" dirty="0" err="1">
                <a:solidFill>
                  <a:srgbClr val="3333FF"/>
                </a:solidFill>
              </a:rPr>
              <a:t>segment</a:t>
            </a:r>
            <a:r>
              <a:rPr lang="tr-TR" altLang="tr-TR" sz="1600" b="1" dirty="0">
                <a:solidFill>
                  <a:srgbClr val="3333FF"/>
                </a:solidFill>
              </a:rPr>
              <a:t> </a:t>
            </a:r>
            <a:r>
              <a:rPr lang="tr-TR" altLang="tr-TR" sz="1600" b="1" dirty="0" err="1">
                <a:solidFill>
                  <a:srgbClr val="3333FF"/>
                </a:solidFill>
              </a:rPr>
              <a:t>instabilitesi</a:t>
            </a:r>
            <a:r>
              <a:rPr lang="tr-TR" altLang="tr-TR" sz="1600" b="1" dirty="0">
                <a:solidFill>
                  <a:srgbClr val="3333FF"/>
                </a:solidFill>
              </a:rPr>
              <a:t> veya </a:t>
            </a:r>
            <a:r>
              <a:rPr lang="tr-TR" altLang="tr-TR" sz="1600" b="1" dirty="0" err="1">
                <a:solidFill>
                  <a:srgbClr val="3333FF"/>
                </a:solidFill>
              </a:rPr>
              <a:t>burst</a:t>
            </a:r>
            <a:r>
              <a:rPr lang="tr-TR" altLang="tr-TR" sz="1600" b="1" dirty="0">
                <a:solidFill>
                  <a:srgbClr val="3333FF"/>
                </a:solidFill>
              </a:rPr>
              <a:t> </a:t>
            </a:r>
            <a:r>
              <a:rPr lang="tr-TR" altLang="tr-TR" sz="1600" b="1" dirty="0" smtClean="0">
                <a:solidFill>
                  <a:srgbClr val="3333FF"/>
                </a:solidFill>
              </a:rPr>
              <a:t>kırığı</a:t>
            </a:r>
            <a:r>
              <a:rPr lang="tr-TR" altLang="tr-TR" sz="1600" dirty="0" smtClean="0"/>
              <a:t> </a:t>
            </a:r>
            <a:r>
              <a:rPr lang="tr-TR" altLang="tr-TR" sz="1600" dirty="0"/>
              <a:t>varsa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Hasta</a:t>
            </a:r>
            <a:r>
              <a:rPr lang="tr-TR" altLang="tr-TR" sz="1600" dirty="0"/>
              <a:t>, </a:t>
            </a:r>
            <a:r>
              <a:rPr lang="tr-TR" altLang="tr-TR" b="1" dirty="0" err="1">
                <a:solidFill>
                  <a:srgbClr val="3333FF"/>
                </a:solidFill>
              </a:rPr>
              <a:t>torakolumbar</a:t>
            </a:r>
            <a:r>
              <a:rPr lang="tr-TR" altLang="tr-TR" b="1" dirty="0">
                <a:solidFill>
                  <a:srgbClr val="3333FF"/>
                </a:solidFill>
              </a:rPr>
              <a:t> düzeyde</a:t>
            </a:r>
            <a:r>
              <a:rPr lang="tr-TR" altLang="tr-TR" sz="1600" dirty="0"/>
              <a:t> füzyon </a:t>
            </a:r>
            <a:r>
              <a:rPr lang="tr-TR" altLang="tr-TR" sz="1600"/>
              <a:t>operasyonu </a:t>
            </a:r>
            <a:r>
              <a:rPr lang="tr-TR" altLang="tr-TR" sz="1600" b="1" smtClean="0">
                <a:solidFill>
                  <a:srgbClr val="3333FF"/>
                </a:solidFill>
              </a:rPr>
              <a:t>sonrası</a:t>
            </a:r>
            <a:r>
              <a:rPr lang="tr-TR" altLang="tr-TR" sz="1600" smtClean="0"/>
              <a:t> </a:t>
            </a:r>
            <a:r>
              <a:rPr lang="tr-TR" altLang="tr-TR" sz="1600" dirty="0"/>
              <a:t>dönemdeyse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1600" dirty="0" smtClean="0"/>
              <a:t>Vücut </a:t>
            </a:r>
            <a:r>
              <a:rPr lang="tr-TR" altLang="tr-TR" sz="1600" dirty="0"/>
              <a:t>kalıbı alınarak </a:t>
            </a:r>
            <a:r>
              <a:rPr lang="tr-TR" altLang="tr-TR" sz="1600" dirty="0" smtClean="0"/>
              <a:t>hazırlanır</a:t>
            </a:r>
            <a:endParaRPr lang="tr-TR" altLang="tr-TR" sz="1600" dirty="0"/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3792539" y="260350"/>
            <a:ext cx="5183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200" b="1">
                <a:solidFill>
                  <a:schemeClr val="accent2"/>
                </a:solidFill>
              </a:rPr>
              <a:t>Vücut ceketleri (TLSO) :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half" idx="2"/>
          </p:nvPr>
        </p:nvSpPr>
        <p:spPr>
          <a:xfrm>
            <a:off x="8145194" y="2160589"/>
            <a:ext cx="1128810" cy="1693959"/>
          </a:xfr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64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8344002" cy="396143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dirty="0"/>
              <a:t>Ortadan bağlantılı tek parça veya yan bağlantıları olan ön ve arka iki parça - “</a:t>
            </a:r>
            <a:r>
              <a:rPr lang="tr-TR" altLang="tr-TR" dirty="0" err="1"/>
              <a:t>shell</a:t>
            </a:r>
            <a:r>
              <a:rPr lang="tr-TR" altLang="tr-TR" dirty="0"/>
              <a:t>”- olarak </a:t>
            </a:r>
            <a:r>
              <a:rPr lang="tr-TR" altLang="tr-TR" dirty="0" smtClean="0"/>
              <a:t>hazırlanabilir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/>
              <a:t>Üst çizgi arkada </a:t>
            </a:r>
            <a:r>
              <a:rPr lang="tr-TR" altLang="tr-TR" dirty="0" err="1"/>
              <a:t>spina</a:t>
            </a:r>
            <a:r>
              <a:rPr lang="tr-TR" altLang="tr-TR" dirty="0"/>
              <a:t> </a:t>
            </a:r>
            <a:r>
              <a:rPr lang="tr-TR" altLang="tr-TR" dirty="0" err="1"/>
              <a:t>skapulaya</a:t>
            </a:r>
            <a:r>
              <a:rPr lang="tr-TR" altLang="tr-TR" dirty="0"/>
              <a:t> önde </a:t>
            </a:r>
            <a:r>
              <a:rPr lang="tr-TR" altLang="tr-TR" dirty="0" err="1"/>
              <a:t>klavikulanın</a:t>
            </a:r>
            <a:r>
              <a:rPr lang="tr-TR" altLang="tr-TR" dirty="0"/>
              <a:t> hemen altına kadar uzanır</a:t>
            </a:r>
          </a:p>
          <a:p>
            <a:pPr>
              <a:lnSpc>
                <a:spcPct val="80000"/>
              </a:lnSpc>
            </a:pPr>
            <a:endParaRPr lang="tr-TR" altLang="tr-TR" dirty="0" smtClean="0"/>
          </a:p>
          <a:p>
            <a:pPr>
              <a:lnSpc>
                <a:spcPct val="80000"/>
              </a:lnSpc>
            </a:pPr>
            <a:r>
              <a:rPr lang="tr-TR" altLang="tr-TR" dirty="0" smtClean="0"/>
              <a:t>Alt </a:t>
            </a:r>
            <a:r>
              <a:rPr lang="tr-TR" altLang="tr-TR" dirty="0"/>
              <a:t>çizgi önde </a:t>
            </a:r>
            <a:r>
              <a:rPr lang="tr-TR" altLang="tr-TR" dirty="0" err="1"/>
              <a:t>pubis</a:t>
            </a:r>
            <a:r>
              <a:rPr lang="tr-TR" altLang="tr-TR" dirty="0"/>
              <a:t> arkada </a:t>
            </a:r>
            <a:r>
              <a:rPr lang="tr-TR" altLang="tr-TR" dirty="0" err="1"/>
              <a:t>sakrokoksigeal</a:t>
            </a:r>
            <a:r>
              <a:rPr lang="tr-TR" altLang="tr-TR" dirty="0"/>
              <a:t> ekleme kadar uzanır</a:t>
            </a:r>
          </a:p>
          <a:p>
            <a:pPr>
              <a:lnSpc>
                <a:spcPct val="80000"/>
              </a:lnSpc>
            </a:pPr>
            <a:endParaRPr lang="tr-TR" altLang="tr-TR" dirty="0" smtClean="0"/>
          </a:p>
          <a:p>
            <a:pPr>
              <a:lnSpc>
                <a:spcPct val="80000"/>
              </a:lnSpc>
            </a:pPr>
            <a:r>
              <a:rPr lang="tr-TR" altLang="tr-TR" dirty="0" smtClean="0"/>
              <a:t>Üst </a:t>
            </a:r>
            <a:r>
              <a:rPr lang="tr-TR" altLang="tr-TR" dirty="0" err="1"/>
              <a:t>torakal</a:t>
            </a:r>
            <a:r>
              <a:rPr lang="tr-TR" altLang="tr-TR" dirty="0"/>
              <a:t> </a:t>
            </a:r>
            <a:r>
              <a:rPr lang="tr-TR" altLang="tr-TR" dirty="0" err="1"/>
              <a:t>instabilitede</a:t>
            </a:r>
            <a:r>
              <a:rPr lang="tr-TR" altLang="tr-TR" dirty="0"/>
              <a:t> veya </a:t>
            </a:r>
            <a:r>
              <a:rPr lang="tr-TR" altLang="tr-TR" dirty="0" err="1"/>
              <a:t>deformitede</a:t>
            </a:r>
            <a:r>
              <a:rPr lang="tr-TR" altLang="tr-TR" dirty="0"/>
              <a:t> </a:t>
            </a:r>
            <a:r>
              <a:rPr lang="tr-TR" altLang="tr-TR" dirty="0" err="1"/>
              <a:t>servikal</a:t>
            </a:r>
            <a:r>
              <a:rPr lang="tr-TR" altLang="tr-TR" dirty="0"/>
              <a:t> eklenti ile (</a:t>
            </a:r>
            <a:r>
              <a:rPr lang="tr-TR" altLang="tr-TR" dirty="0" err="1" smtClean="0"/>
              <a:t>CTLSOşeklinde</a:t>
            </a:r>
            <a:r>
              <a:rPr lang="tr-TR" altLang="tr-TR" dirty="0"/>
              <a:t>) </a:t>
            </a:r>
            <a:r>
              <a:rPr lang="tr-TR" altLang="tr-TR" dirty="0" err="1"/>
              <a:t>modifiye</a:t>
            </a:r>
            <a:r>
              <a:rPr lang="tr-TR" altLang="tr-TR" dirty="0"/>
              <a:t> edilebilir</a:t>
            </a:r>
          </a:p>
          <a:p>
            <a:pPr>
              <a:lnSpc>
                <a:spcPct val="80000"/>
              </a:lnSpc>
            </a:pPr>
            <a:endParaRPr lang="tr-TR" altLang="tr-TR" dirty="0" smtClean="0"/>
          </a:p>
          <a:p>
            <a:pPr>
              <a:lnSpc>
                <a:spcPct val="80000"/>
              </a:lnSpc>
            </a:pPr>
            <a:r>
              <a:rPr lang="tr-TR" altLang="tr-TR" dirty="0" smtClean="0"/>
              <a:t>LS </a:t>
            </a:r>
            <a:r>
              <a:rPr lang="tr-TR" altLang="tr-TR" dirty="0"/>
              <a:t>kavşak </a:t>
            </a:r>
            <a:r>
              <a:rPr lang="tr-TR" altLang="tr-TR" dirty="0" err="1"/>
              <a:t>immobilizasyonu</a:t>
            </a:r>
            <a:r>
              <a:rPr lang="tr-TR" altLang="tr-TR" dirty="0"/>
              <a:t> isteniyorsa kalça eklemi ve uyluk parçası eklenebilir</a:t>
            </a:r>
            <a:r>
              <a:rPr lang="tr-TR" altLang="tr-TR" sz="1400" dirty="0"/>
              <a:t> 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021336" y="2160589"/>
            <a:ext cx="252667" cy="3880773"/>
          </a:xfrm>
        </p:spPr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08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Bel ağrısında spinal ortez</a:t>
            </a:r>
            <a:r>
              <a:rPr lang="tr-TR" altLang="tr-TR" sz="4000"/>
              <a:t> </a:t>
            </a:r>
            <a:r>
              <a:rPr lang="tr-TR" altLang="tr-TR"/>
              <a:t/>
            </a:r>
            <a:br>
              <a:rPr lang="tr-TR" altLang="tr-TR"/>
            </a:br>
            <a:r>
              <a:rPr lang="tr-TR" altLang="tr-TR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mtClean="0">
                <a:solidFill>
                  <a:srgbClr val="3333FF"/>
                </a:solidFill>
              </a:rPr>
              <a:t>Endikasyonları:</a:t>
            </a:r>
            <a:endParaRPr lang="tr-TR" altLang="tr-TR" sz="360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360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Ağrı nedeniyle fonksiyon kısıtlanmışsa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Ortez ile ağrı azalıyorsa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Spinal veya abdominal </a:t>
            </a:r>
            <a:r>
              <a:rPr lang="tr-TR" altLang="tr-TR" sz="2400">
                <a:solidFill>
                  <a:schemeClr val="accent2"/>
                </a:solidFill>
              </a:rPr>
              <a:t>kas zayıflığı</a:t>
            </a:r>
            <a:r>
              <a:rPr lang="tr-TR" altLang="tr-TR" sz="2400"/>
              <a:t> ağrı ve deformiteye yol açıyorsa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mtClean="0">
                <a:solidFill>
                  <a:srgbClr val="3333FF"/>
                </a:solidFill>
              </a:rPr>
              <a:t>Amaçları: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Ağrılı bel hareketlerini kısıtlamak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Etkilenen anatomik yapılardan yükü alarak istirahat sağlamak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Abdominal desteği arttırmak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Ağrıyı azaltan optimal postürü sağlamak</a:t>
            </a:r>
          </a:p>
        </p:txBody>
      </p:sp>
    </p:spTree>
    <p:extLst>
      <p:ext uri="{BB962C8B-B14F-4D97-AF65-F5344CB8AC3E}">
        <p14:creationId xmlns="" xmlns:p14="http://schemas.microsoft.com/office/powerpoint/2010/main" val="12639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rgbClr val="3333FF"/>
                </a:solidFill>
              </a:rPr>
              <a:t>Bel ağrısında spinal ortez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sz="2800"/>
              <a:t>Korseler giyenlere ani ve geniş hareketleri kısıtlama konusunda hatırlatma - </a:t>
            </a:r>
            <a:r>
              <a:rPr lang="tr-TR" altLang="tr-TR" sz="2800">
                <a:solidFill>
                  <a:schemeClr val="accent2"/>
                </a:solidFill>
              </a:rPr>
              <a:t>kinestetik hatırlatıcı işlevi-</a:t>
            </a:r>
            <a:r>
              <a:rPr lang="tr-TR" altLang="tr-TR" sz="2800"/>
              <a:t> yaparlar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Rijit TLSO ların ağrıda kullanılması zordur, hasta uyumu düşüktür ve yararı konusunda bilimsel kanıt yoktur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En sık kullanılan lumbosakral ortezdir.</a:t>
            </a:r>
            <a:r>
              <a:rPr lang="tr-TR" altLang="tr-TR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7854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LS korseler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000" dirty="0"/>
              <a:t>Esnek </a:t>
            </a:r>
            <a:r>
              <a:rPr lang="tr-TR" altLang="tr-TR" sz="2000" dirty="0" err="1"/>
              <a:t>balenleri</a:t>
            </a:r>
            <a:r>
              <a:rPr lang="tr-TR" altLang="tr-TR" sz="2000" dirty="0"/>
              <a:t> olan esnek ve yumuşak malzemeden yapılan bir </a:t>
            </a:r>
            <a:r>
              <a:rPr lang="tr-TR" altLang="tr-TR" sz="2000" dirty="0" err="1"/>
              <a:t>ortezdir</a:t>
            </a:r>
            <a:endParaRPr lang="tr-TR" altLang="tr-TR" sz="20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/>
              <a:t>Hareketi TLSO kadar kısıtlamaz. </a:t>
            </a:r>
            <a:r>
              <a:rPr lang="tr-TR" altLang="tr-TR" sz="2000" dirty="0" err="1"/>
              <a:t>Kinestetik</a:t>
            </a:r>
            <a:r>
              <a:rPr lang="tr-TR" altLang="tr-TR" sz="2000" dirty="0"/>
              <a:t> hatırlatıcıdır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/>
              <a:t>Ön kenar </a:t>
            </a:r>
            <a:r>
              <a:rPr lang="tr-TR" altLang="tr-TR" sz="2000" dirty="0" err="1" smtClean="0"/>
              <a:t>xiphoid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processden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simfizis</a:t>
            </a:r>
            <a:r>
              <a:rPr lang="tr-TR" altLang="tr-TR" sz="2000" dirty="0" smtClean="0"/>
              <a:t> </a:t>
            </a:r>
            <a:r>
              <a:rPr lang="tr-TR" altLang="tr-TR" sz="2000" dirty="0" err="1"/>
              <a:t>pubise</a:t>
            </a:r>
            <a:r>
              <a:rPr lang="tr-TR" altLang="tr-TR" sz="2000" dirty="0"/>
              <a:t> kadar uzanır.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/>
              <a:t>Arka kenar </a:t>
            </a:r>
            <a:r>
              <a:rPr lang="tr-TR" altLang="tr-TR" sz="2000" dirty="0" err="1"/>
              <a:t>skapula</a:t>
            </a:r>
            <a:r>
              <a:rPr lang="tr-TR" altLang="tr-TR" sz="2000" dirty="0"/>
              <a:t> altından </a:t>
            </a:r>
            <a:r>
              <a:rPr lang="tr-TR" altLang="tr-TR" sz="2000" dirty="0" err="1"/>
              <a:t>sakrokoksigeal</a:t>
            </a:r>
            <a:r>
              <a:rPr lang="tr-TR" altLang="tr-TR" sz="2000" dirty="0"/>
              <a:t> ekleme kadar uzanır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err="1"/>
              <a:t>Abdominal</a:t>
            </a:r>
            <a:r>
              <a:rPr lang="tr-TR" altLang="tr-TR" sz="2000" dirty="0"/>
              <a:t> basıncı attırarak omurgayı destekler</a:t>
            </a:r>
          </a:p>
          <a:p>
            <a:pPr eaLnBrk="1" hangingPunct="1">
              <a:lnSpc>
                <a:spcPct val="90000"/>
              </a:lnSpc>
            </a:pPr>
            <a:endParaRPr lang="tr-TR" altLang="tr-TR" sz="2000" dirty="0"/>
          </a:p>
          <a:p>
            <a:pPr eaLnBrk="1" hangingPunct="1">
              <a:lnSpc>
                <a:spcPct val="90000"/>
              </a:lnSpc>
            </a:pPr>
            <a:endParaRPr lang="tr-TR" altLang="tr-TR" sz="2000" dirty="0"/>
          </a:p>
          <a:p>
            <a:pPr eaLnBrk="1" hangingPunct="1">
              <a:lnSpc>
                <a:spcPct val="90000"/>
              </a:lnSpc>
            </a:pPr>
            <a:endParaRPr lang="tr-TR" altLang="tr-TR" sz="2000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="" xmlns:p14="http://schemas.microsoft.com/office/powerpoint/2010/main" val="30528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  Bel ağrısında etyolojiye göre uygun postür seçimi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5267325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000" b="1" i="1"/>
              <a:t>Disk herniasyonu, kök basısı</a:t>
            </a:r>
            <a:r>
              <a:rPr lang="tr-TR" altLang="tr-TR" sz="2000"/>
              <a:t> olan hastalar lumbar ekstansiyon postürü (</a:t>
            </a:r>
            <a:r>
              <a:rPr lang="tr-TR" altLang="tr-TR" sz="2000" b="1">
                <a:solidFill>
                  <a:srgbClr val="3333FF"/>
                </a:solidFill>
              </a:rPr>
              <a:t>anterior pelvik tilt</a:t>
            </a:r>
            <a:r>
              <a:rPr lang="tr-TR" altLang="tr-TR" sz="2000"/>
              <a:t>) veren ortez ile rahat eder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b="1" i="1"/>
              <a:t>Spondilolizis, listezis, kanal darlığı, faset sendromu, instabilite</a:t>
            </a:r>
            <a:r>
              <a:rPr lang="tr-TR" altLang="tr-TR" sz="2000"/>
              <a:t> ağrısı olan hastalar hafif lumbar fleksiyon (</a:t>
            </a:r>
            <a:r>
              <a:rPr lang="tr-TR" altLang="tr-TR" sz="2000" b="1">
                <a:solidFill>
                  <a:srgbClr val="3333FF"/>
                </a:solidFill>
              </a:rPr>
              <a:t>posterior pelvik tilt</a:t>
            </a:r>
            <a:r>
              <a:rPr lang="tr-TR" altLang="tr-TR" sz="2000"/>
              <a:t>) postürü veren ortez ile rahatlar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 b="1" i="1"/>
              <a:t>LS kas zorlanması (Strain)</a:t>
            </a:r>
            <a:r>
              <a:rPr lang="tr-TR" altLang="tr-TR" sz="2000"/>
              <a:t> olgularında lumbar lordoz azaltılınca (</a:t>
            </a:r>
            <a:r>
              <a:rPr lang="tr-TR" altLang="tr-TR" sz="2000" b="1">
                <a:solidFill>
                  <a:srgbClr val="3333FF"/>
                </a:solidFill>
              </a:rPr>
              <a:t>posterior pelvik tilt</a:t>
            </a:r>
            <a:r>
              <a:rPr lang="tr-TR" altLang="tr-TR" sz="2000"/>
              <a:t>) ve abdominal basınç artınca rahatlama olur. Bu postürde yük vertebral korpuslara biner ve paravertebral kaslar istirahat eder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59600" y="1628776"/>
            <a:ext cx="353853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000"/>
          </a:p>
        </p:txBody>
      </p:sp>
    </p:spTree>
    <p:extLst>
      <p:ext uri="{BB962C8B-B14F-4D97-AF65-F5344CB8AC3E}">
        <p14:creationId xmlns="" xmlns:p14="http://schemas.microsoft.com/office/powerpoint/2010/main" val="12144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>
                <a:solidFill>
                  <a:srgbClr val="3333FF"/>
                </a:solidFill>
              </a:rPr>
              <a:t>Spinal Ortez Terminolojisi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1800" b="1" i="1" dirty="0"/>
              <a:t>Terminolojik olarak bir </a:t>
            </a:r>
            <a:r>
              <a:rPr lang="tr-TR" altLang="tr-TR" sz="1800" b="1" i="1" dirty="0" err="1"/>
              <a:t>spinal</a:t>
            </a:r>
            <a:r>
              <a:rPr lang="tr-TR" altLang="tr-TR" sz="1800" b="1" i="1" dirty="0"/>
              <a:t> </a:t>
            </a:r>
            <a:r>
              <a:rPr lang="tr-TR" altLang="tr-TR" sz="1800" b="1" i="1" dirty="0" err="1"/>
              <a:t>ortez</a:t>
            </a:r>
            <a:r>
              <a:rPr lang="tr-TR" altLang="tr-TR" sz="1800" b="1" i="1" dirty="0"/>
              <a:t>, içine aldığı vücut bölgesine göre </a:t>
            </a:r>
            <a:r>
              <a:rPr lang="tr-TR" altLang="tr-TR" sz="1800" b="1" i="1" dirty="0" smtClean="0"/>
              <a:t>isimlendirilir.</a:t>
            </a:r>
            <a:endParaRPr lang="tr-TR" altLang="tr-TR" sz="18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800" b="1" i="1" dirty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chemeClr val="accent2"/>
                </a:solidFill>
              </a:rPr>
              <a:t>SİO</a:t>
            </a:r>
            <a:r>
              <a:rPr lang="tr-TR" altLang="tr-TR" sz="1600" dirty="0"/>
              <a:t>: </a:t>
            </a:r>
            <a:r>
              <a:rPr lang="tr-TR" altLang="tr-TR" sz="1600" dirty="0" err="1" smtClean="0"/>
              <a:t>Sakral</a:t>
            </a:r>
            <a:r>
              <a:rPr lang="tr-TR" altLang="tr-TR" sz="1600" dirty="0" smtClean="0"/>
              <a:t> </a:t>
            </a:r>
            <a:r>
              <a:rPr lang="tr-TR" altLang="tr-TR" sz="1600" dirty="0"/>
              <a:t>ve </a:t>
            </a:r>
            <a:r>
              <a:rPr lang="tr-TR" altLang="tr-TR" sz="1600" dirty="0" err="1" smtClean="0"/>
              <a:t>ilium</a:t>
            </a:r>
            <a:endParaRPr lang="tr-TR" altLang="tr-TR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chemeClr val="accent2"/>
                </a:solidFill>
              </a:rPr>
              <a:t>LSO</a:t>
            </a:r>
            <a:r>
              <a:rPr lang="tr-TR" altLang="tr-TR" sz="1600" dirty="0"/>
              <a:t>: </a:t>
            </a:r>
            <a:r>
              <a:rPr lang="tr-TR" altLang="tr-TR" sz="1600" dirty="0" err="1" smtClean="0"/>
              <a:t>Lomber</a:t>
            </a:r>
            <a:r>
              <a:rPr lang="tr-TR" altLang="tr-TR" sz="1600" dirty="0" smtClean="0"/>
              <a:t> </a:t>
            </a:r>
            <a:r>
              <a:rPr lang="tr-TR" altLang="tr-TR" sz="1600" dirty="0"/>
              <a:t>ve </a:t>
            </a:r>
            <a:r>
              <a:rPr lang="tr-TR" altLang="tr-TR" sz="1600" dirty="0" err="1"/>
              <a:t>sakral</a:t>
            </a: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chemeClr val="accent2"/>
                </a:solidFill>
              </a:rPr>
              <a:t>TLSO</a:t>
            </a:r>
            <a:r>
              <a:rPr lang="tr-TR" altLang="tr-TR" sz="1600" dirty="0"/>
              <a:t>: </a:t>
            </a:r>
            <a:r>
              <a:rPr lang="tr-TR" altLang="tr-TR" sz="1600" dirty="0" err="1"/>
              <a:t>Torasik</a:t>
            </a:r>
            <a:r>
              <a:rPr lang="tr-TR" altLang="tr-TR" sz="1600" dirty="0"/>
              <a:t> </a:t>
            </a:r>
            <a:r>
              <a:rPr lang="tr-TR" altLang="tr-TR" sz="1600" dirty="0" smtClean="0"/>
              <a:t>, </a:t>
            </a:r>
            <a:r>
              <a:rPr lang="tr-TR" altLang="tr-TR" sz="1600" dirty="0" err="1" smtClean="0"/>
              <a:t>lomber</a:t>
            </a:r>
            <a:r>
              <a:rPr lang="tr-TR" altLang="tr-TR" sz="1600" dirty="0" smtClean="0"/>
              <a:t> </a:t>
            </a:r>
            <a:r>
              <a:rPr lang="tr-TR" altLang="tr-TR" sz="1600" dirty="0"/>
              <a:t>ve </a:t>
            </a:r>
            <a:r>
              <a:rPr lang="tr-TR" altLang="tr-TR" sz="1600" dirty="0" err="1"/>
              <a:t>sakral</a:t>
            </a:r>
            <a:endParaRPr lang="tr-TR" altLang="tr-TR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chemeClr val="accent2"/>
                </a:solidFill>
              </a:rPr>
              <a:t>CTLSO</a:t>
            </a:r>
            <a:r>
              <a:rPr lang="tr-TR" altLang="tr-TR" sz="1600" dirty="0"/>
              <a:t>: </a:t>
            </a:r>
            <a:r>
              <a:rPr lang="tr-TR" altLang="tr-TR" sz="1600" dirty="0" err="1"/>
              <a:t>Servikal</a:t>
            </a:r>
            <a:r>
              <a:rPr lang="tr-TR" altLang="tr-TR" sz="1600" dirty="0"/>
              <a:t>, </a:t>
            </a:r>
            <a:r>
              <a:rPr lang="tr-TR" altLang="tr-TR" sz="1600" dirty="0" err="1"/>
              <a:t>torasik</a:t>
            </a:r>
            <a:r>
              <a:rPr lang="tr-TR" altLang="tr-TR" sz="1600" dirty="0"/>
              <a:t>, </a:t>
            </a:r>
            <a:r>
              <a:rPr lang="tr-TR" altLang="tr-TR" sz="1600" dirty="0" err="1" smtClean="0"/>
              <a:t>lomber</a:t>
            </a:r>
            <a:r>
              <a:rPr lang="tr-TR" altLang="tr-TR" sz="1600" dirty="0" smtClean="0"/>
              <a:t> </a:t>
            </a:r>
            <a:r>
              <a:rPr lang="tr-TR" altLang="tr-TR" sz="1600" dirty="0"/>
              <a:t>ve </a:t>
            </a:r>
            <a:r>
              <a:rPr lang="tr-TR" altLang="tr-TR" sz="1600" dirty="0" err="1"/>
              <a:t>sakral</a:t>
            </a:r>
            <a:r>
              <a:rPr lang="tr-TR" altLang="tr-TR" sz="1600" dirty="0"/>
              <a:t> bölge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chemeClr val="accent2"/>
                </a:solidFill>
              </a:rPr>
              <a:t>CO</a:t>
            </a:r>
            <a:r>
              <a:rPr lang="tr-TR" altLang="tr-TR" sz="1600" dirty="0"/>
              <a:t>: </a:t>
            </a:r>
            <a:r>
              <a:rPr lang="tr-TR" altLang="tr-TR" sz="1600" dirty="0" err="1"/>
              <a:t>Servikal</a:t>
            </a: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 dirty="0">
                <a:solidFill>
                  <a:schemeClr val="accent2"/>
                </a:solidFill>
              </a:rPr>
              <a:t>CTO</a:t>
            </a:r>
            <a:r>
              <a:rPr lang="tr-TR" altLang="tr-TR" sz="1600" dirty="0"/>
              <a:t>: </a:t>
            </a:r>
            <a:r>
              <a:rPr lang="tr-TR" altLang="tr-TR" sz="1600" dirty="0" err="1"/>
              <a:t>Servikal</a:t>
            </a:r>
            <a:r>
              <a:rPr lang="tr-TR" altLang="tr-TR" sz="1600" dirty="0"/>
              <a:t> ve </a:t>
            </a:r>
            <a:r>
              <a:rPr lang="tr-TR" altLang="tr-TR" sz="1600" dirty="0" err="1"/>
              <a:t>torasik</a:t>
            </a:r>
            <a:r>
              <a:rPr lang="tr-TR" altLang="tr-TR" sz="16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/>
              <a:t>                                                                                      bölgeyi kapsayan </a:t>
            </a:r>
            <a:r>
              <a:rPr lang="tr-TR" altLang="tr-TR" sz="1600" dirty="0" err="1"/>
              <a:t>ortezler</a:t>
            </a:r>
            <a:endParaRPr lang="tr-TR" altLang="tr-TR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</a:pPr>
            <a:endParaRPr lang="tr-TR" altLang="tr-TR" sz="1600" dirty="0"/>
          </a:p>
        </p:txBody>
      </p:sp>
    </p:spTree>
    <p:extLst>
      <p:ext uri="{BB962C8B-B14F-4D97-AF65-F5344CB8AC3E}">
        <p14:creationId xmlns="" xmlns:p14="http://schemas.microsoft.com/office/powerpoint/2010/main" val="28505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Spinal deformitelerde ortez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A- </a:t>
            </a:r>
            <a:r>
              <a:rPr lang="tr-TR" altLang="tr-TR" sz="3600">
                <a:solidFill>
                  <a:srgbClr val="3333FF"/>
                </a:solidFill>
              </a:rPr>
              <a:t>Skolyoz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B- </a:t>
            </a:r>
            <a:r>
              <a:rPr lang="tr-TR" altLang="tr-TR" sz="3600">
                <a:solidFill>
                  <a:srgbClr val="3333FF"/>
                </a:solidFill>
              </a:rPr>
              <a:t>Kifoz</a:t>
            </a:r>
          </a:p>
        </p:txBody>
      </p:sp>
    </p:spTree>
    <p:extLst>
      <p:ext uri="{BB962C8B-B14F-4D97-AF65-F5344CB8AC3E}">
        <p14:creationId xmlns="" xmlns:p14="http://schemas.microsoft.com/office/powerpoint/2010/main" val="6299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A</a:t>
            </a:r>
            <a:r>
              <a:rPr lang="tr-TR" altLang="tr-TR" smtClean="0"/>
              <a:t>-</a:t>
            </a:r>
            <a:r>
              <a:rPr lang="tr-TR" altLang="tr-TR" smtClean="0">
                <a:solidFill>
                  <a:srgbClr val="3333FF"/>
                </a:solidFill>
              </a:rPr>
              <a:t>Skolyoz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6491288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000"/>
              <a:t>Skolyoz, 3 boyutlu progresif eğrilikle tanımlanan spinal deformitedir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Torasik eğrilere hipokifoz eşlik edebilir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3333FF"/>
                </a:solidFill>
              </a:rPr>
              <a:t>İdyopatik, paralitik ve konjenital</a:t>
            </a:r>
            <a:r>
              <a:rPr lang="tr-TR" altLang="tr-TR" sz="2000"/>
              <a:t> formları vardır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Progresif olma eğilimi </a:t>
            </a:r>
            <a:r>
              <a:rPr lang="tr-TR" altLang="tr-TR" sz="2000">
                <a:solidFill>
                  <a:srgbClr val="3333FF"/>
                </a:solidFill>
              </a:rPr>
              <a:t>tanı konduğu yaş ve açı</a:t>
            </a:r>
            <a:r>
              <a:rPr lang="tr-TR" altLang="tr-TR" sz="2000"/>
              <a:t> ile koreledir. 10 yaş altında 20 </a:t>
            </a:r>
            <a:r>
              <a:rPr lang="tr-TR" altLang="tr-TR"/>
              <a:t>dereceden</a:t>
            </a:r>
            <a:r>
              <a:rPr lang="tr-TR" altLang="tr-TR" sz="2000"/>
              <a:t> fazla eğriler progresiftir             </a:t>
            </a:r>
            <a:r>
              <a:rPr lang="tr-TR" altLang="tr-TR" sz="1200"/>
              <a:t>(Lonstein JE, 1984)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2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1950’lerde CTLSO olan Milwaukee, non-operatif bir tedavi yöntemi olarak kullanılmıştır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Daha sonra daha alçak profilli, kol altına kadar devam eden TLSO’lar kullanıma sunulmuştur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</p:txBody>
      </p:sp>
    </p:spTree>
    <p:extLst>
      <p:ext uri="{BB962C8B-B14F-4D97-AF65-F5344CB8AC3E}">
        <p14:creationId xmlns="" xmlns:p14="http://schemas.microsoft.com/office/powerpoint/2010/main" val="15028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algn="l" eaLnBrk="1" hangingPunct="1"/>
            <a:r>
              <a:rPr lang="tr-TR" altLang="tr-TR" sz="4000">
                <a:solidFill>
                  <a:srgbClr val="3333FF"/>
                </a:solidFill>
              </a:rPr>
              <a:t>Skolyoz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125539"/>
            <a:ext cx="5483225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>
                <a:solidFill>
                  <a:srgbClr val="3333FF"/>
                </a:solidFill>
              </a:rPr>
              <a:t>Skolyozda</a:t>
            </a:r>
            <a:r>
              <a:rPr lang="tr-TR" altLang="tr-TR" sz="2400" dirty="0">
                <a:solidFill>
                  <a:srgbClr val="3333FF"/>
                </a:solidFill>
              </a:rPr>
              <a:t> </a:t>
            </a:r>
            <a:r>
              <a:rPr lang="tr-TR" altLang="tr-TR" sz="2400" dirty="0" err="1">
                <a:solidFill>
                  <a:srgbClr val="3333FF"/>
                </a:solidFill>
              </a:rPr>
              <a:t>aksiyel</a:t>
            </a:r>
            <a:r>
              <a:rPr lang="tr-TR" altLang="tr-TR" sz="2400" dirty="0">
                <a:solidFill>
                  <a:srgbClr val="3333FF"/>
                </a:solidFill>
              </a:rPr>
              <a:t> yüklenme olmasa dahi eğrilik artma gösterir</a:t>
            </a:r>
            <a:r>
              <a:rPr lang="tr-TR" altLang="tr-TR" sz="2400" dirty="0"/>
              <a:t>, çünkü plastik bir deformasyondur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>
                <a:solidFill>
                  <a:srgbClr val="3333FF"/>
                </a:solidFill>
              </a:rPr>
              <a:t>Kritik yük</a:t>
            </a:r>
            <a:r>
              <a:rPr lang="tr-TR" altLang="tr-TR" sz="2400" dirty="0"/>
              <a:t>: Eğri </a:t>
            </a:r>
            <a:r>
              <a:rPr lang="tr-TR" altLang="tr-TR" sz="2400" dirty="0" err="1"/>
              <a:t>progresyonunda</a:t>
            </a:r>
            <a:r>
              <a:rPr lang="tr-TR" altLang="tr-TR" sz="2400" dirty="0"/>
              <a:t> hızlanmaya yol açan yük. Büyük açılı eğrilerde kritik yüklenme kapasitesi çok azalmıştır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/>
              <a:t>Apeksten</a:t>
            </a:r>
            <a:r>
              <a:rPr lang="tr-TR" altLang="tr-TR" sz="2400" dirty="0"/>
              <a:t> uygulanan </a:t>
            </a:r>
            <a:r>
              <a:rPr lang="tr-TR" altLang="tr-TR" sz="2400" dirty="0" err="1"/>
              <a:t>transvers</a:t>
            </a:r>
            <a:r>
              <a:rPr lang="tr-TR" altLang="tr-TR" sz="2400" dirty="0"/>
              <a:t> kuvvet ile yüklenme kapasitesi artar. 45 derece</a:t>
            </a:r>
            <a:r>
              <a:rPr lang="tr-TR" altLang="tr-TR" dirty="0" smtClean="0"/>
              <a:t> </a:t>
            </a:r>
            <a:r>
              <a:rPr lang="tr-TR" altLang="tr-TR" sz="2400" dirty="0"/>
              <a:t>üstündeki eğrilerde </a:t>
            </a:r>
            <a:r>
              <a:rPr lang="tr-TR" altLang="tr-TR" sz="2400" dirty="0" err="1"/>
              <a:t>transvers</a:t>
            </a:r>
            <a:r>
              <a:rPr lang="tr-TR" altLang="tr-TR" sz="2400" dirty="0"/>
              <a:t> kuvvet ile kapasite % 20’den 30’a çıkar ama bu </a:t>
            </a:r>
            <a:r>
              <a:rPr lang="tr-TR" altLang="tr-TR" sz="2400" dirty="0" err="1"/>
              <a:t>durum,eğrinin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progresyonunu</a:t>
            </a:r>
            <a:r>
              <a:rPr lang="tr-TR" altLang="tr-TR" sz="2400" dirty="0"/>
              <a:t> kontrol etmeye yetmez.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11900" y="2924175"/>
            <a:ext cx="3898900" cy="3201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000"/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32355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sz="4000">
                <a:solidFill>
                  <a:srgbClr val="3333FF"/>
                </a:solidFill>
              </a:rPr>
              <a:t>Skolyoz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196975"/>
            <a:ext cx="4762500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400"/>
              <a:t>Eğri açısı ortez ile azaltılırsa kritik yüklenme kapasitesi artar.</a:t>
            </a:r>
          </a:p>
          <a:p>
            <a:pPr eaLnBrk="1" hangingPunct="1">
              <a:buFontTx/>
              <a:buNone/>
            </a:pPr>
            <a:endParaRPr lang="tr-TR" altLang="tr-TR" sz="2400"/>
          </a:p>
          <a:p>
            <a:pPr eaLnBrk="1" hangingPunct="1">
              <a:buFontTx/>
              <a:buNone/>
            </a:pPr>
            <a:r>
              <a:rPr lang="tr-TR" altLang="tr-TR" sz="2400"/>
              <a:t>Ortezin giyilmesinden 1-2 ay sonra çekilen grafilerde eğri açısının ve rotasyonun düzeldiğinin görülmesi gerekir </a:t>
            </a:r>
            <a:r>
              <a:rPr lang="tr-TR" altLang="tr-TR" sz="1200"/>
              <a:t>(Upadhay S S,1995)</a:t>
            </a:r>
          </a:p>
          <a:p>
            <a:pPr eaLnBrk="1" hangingPunct="1">
              <a:buFontTx/>
              <a:buNone/>
            </a:pPr>
            <a:endParaRPr lang="tr-TR" altLang="tr-TR" sz="2400"/>
          </a:p>
          <a:p>
            <a:pPr eaLnBrk="1" hangingPunct="1">
              <a:buFontTx/>
              <a:buNone/>
            </a:pPr>
            <a:r>
              <a:rPr lang="tr-TR" altLang="tr-TR" sz="2400"/>
              <a:t>Eğrinin uç noktalarını etkin bir şekilde stabilize etmek gerekir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665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sz="2800">
                <a:solidFill>
                  <a:srgbClr val="3333FF"/>
                </a:solidFill>
              </a:rPr>
              <a:t>Skolyoz ortezinde prensipler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21848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Torakal</a:t>
            </a:r>
            <a:r>
              <a:rPr lang="tr-TR" altLang="tr-TR" sz="2400" dirty="0"/>
              <a:t> eğriliğin sona erdiği </a:t>
            </a:r>
            <a:r>
              <a:rPr lang="tr-TR" altLang="tr-TR" sz="2400" dirty="0" err="1"/>
              <a:t>vertebral</a:t>
            </a:r>
            <a:r>
              <a:rPr lang="tr-TR" altLang="tr-TR" sz="2400" dirty="0"/>
              <a:t> düzeye dek </a:t>
            </a:r>
            <a:r>
              <a:rPr lang="tr-TR" altLang="tr-TR" sz="2400" dirty="0" err="1"/>
              <a:t>ortez</a:t>
            </a:r>
            <a:r>
              <a:rPr lang="tr-TR" altLang="tr-TR" sz="2400" dirty="0"/>
              <a:t> devam etmelidir (Uç nokta desteği).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Düzelme seviyesinin daha altında sona eren </a:t>
            </a:r>
            <a:r>
              <a:rPr lang="tr-TR" altLang="tr-TR" sz="2400" dirty="0" err="1"/>
              <a:t>ortezlerde</a:t>
            </a:r>
            <a:r>
              <a:rPr lang="tr-TR" altLang="tr-TR" sz="2400" dirty="0"/>
              <a:t>, her </a:t>
            </a:r>
            <a:r>
              <a:rPr lang="tr-TR" altLang="tr-TR" sz="2400" dirty="0" err="1"/>
              <a:t>vertebra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segmenti</a:t>
            </a:r>
            <a:r>
              <a:rPr lang="tr-TR" altLang="tr-TR" sz="2400" dirty="0"/>
              <a:t> için </a:t>
            </a:r>
            <a:r>
              <a:rPr lang="tr-TR" altLang="tr-TR" sz="2400" dirty="0" err="1"/>
              <a:t>stabilite</a:t>
            </a:r>
            <a:r>
              <a:rPr lang="tr-TR" altLang="tr-TR" sz="2400" dirty="0"/>
              <a:t> %20 azalır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Apikal</a:t>
            </a:r>
            <a:r>
              <a:rPr lang="tr-TR" altLang="tr-TR" sz="2400" dirty="0"/>
              <a:t> pet yerleşimindeki hatalar da benzer oranda stabilizasyon kaybı oluşturur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Çocuk büyüdükçe, </a:t>
            </a:r>
            <a:r>
              <a:rPr lang="tr-TR" altLang="tr-TR" sz="2400" dirty="0" err="1"/>
              <a:t>apikal</a:t>
            </a:r>
            <a:r>
              <a:rPr lang="tr-TR" altLang="tr-TR" sz="2400" dirty="0"/>
              <a:t> pet yerleşim yeri ve </a:t>
            </a:r>
            <a:r>
              <a:rPr lang="tr-TR" altLang="tr-TR" sz="2400" dirty="0" err="1"/>
              <a:t>ortez</a:t>
            </a:r>
            <a:r>
              <a:rPr lang="tr-TR" altLang="tr-TR" sz="2400" dirty="0"/>
              <a:t> yüksekliği ayarlanmalıdır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Pasif olarak 3 veya 4 nokta prensibini kullanır.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Genel spor aktiviteleri sırasında </a:t>
            </a:r>
            <a:r>
              <a:rPr lang="tr-TR" altLang="tr-TR" sz="2400" dirty="0" err="1"/>
              <a:t>ortez</a:t>
            </a:r>
            <a:r>
              <a:rPr lang="tr-TR" altLang="tr-TR" sz="2400" dirty="0"/>
              <a:t> çıkarılır. </a:t>
            </a:r>
          </a:p>
        </p:txBody>
      </p:sp>
    </p:spTree>
    <p:extLst>
      <p:ext uri="{BB962C8B-B14F-4D97-AF65-F5344CB8AC3E}">
        <p14:creationId xmlns="" xmlns:p14="http://schemas.microsoft.com/office/powerpoint/2010/main" val="19936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Skolyozda ortezleme hedefleri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/>
              <a:t>İdyopatik skolyozda </a:t>
            </a:r>
            <a:r>
              <a:rPr lang="tr-TR" altLang="tr-TR" sz="2400"/>
              <a:t>iyi seçilmiş olgularda cerrahi girişime gerek kalmaksızın </a:t>
            </a:r>
            <a:r>
              <a:rPr lang="tr-TR" altLang="tr-TR" sz="2400">
                <a:solidFill>
                  <a:srgbClr val="3333FF"/>
                </a:solidFill>
              </a:rPr>
              <a:t>progresyonu önleyebilir</a:t>
            </a:r>
            <a:r>
              <a:rPr lang="tr-TR" altLang="tr-TR" sz="2400"/>
              <a:t> veya cerrahi girişim için uygun zaman gelene kadar progresyonu kontrol edebilir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Paralitik skolyozda , </a:t>
            </a:r>
            <a:r>
              <a:rPr lang="tr-TR" altLang="tr-TR" sz="2400"/>
              <a:t>küçük çocukta oturma dengesine yardımcı olup </a:t>
            </a:r>
            <a:r>
              <a:rPr lang="tr-TR" altLang="tr-TR" sz="2400">
                <a:solidFill>
                  <a:srgbClr val="3333FF"/>
                </a:solidFill>
              </a:rPr>
              <a:t>spinal füzyon</a:t>
            </a:r>
            <a:r>
              <a:rPr lang="tr-TR" altLang="tr-TR" sz="2400"/>
              <a:t> operasyonunu geciktirebilir (Ama önleyemez)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/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Konjenital eğrilerde </a:t>
            </a:r>
            <a:r>
              <a:rPr lang="tr-TR" altLang="tr-TR" sz="2400"/>
              <a:t>düzeltici fonksiyon gösteremez ama </a:t>
            </a:r>
            <a:r>
              <a:rPr lang="tr-TR" altLang="tr-TR" sz="2400">
                <a:solidFill>
                  <a:srgbClr val="3333FF"/>
                </a:solidFill>
              </a:rPr>
              <a:t>sekonder deformitelerin oluşmasını önler</a:t>
            </a:r>
            <a:r>
              <a:rPr lang="tr-TR" altLang="tr-TR" sz="240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="" xmlns:p14="http://schemas.microsoft.com/office/powerpoint/2010/main" val="19035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9" y="908050"/>
            <a:ext cx="6130925" cy="5289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400"/>
              <a:t>Pelvik parça: Hasta kalıbına göre yapılırsa avantajlıdır, prefabrike olabilir. Trokanterleri kaplayabilir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Boyun halkası (Distraksiyon uygulamaz, vertikal barları stabilize eder) Rahatlık amacıyla oksiput ve boğaz petleri vardır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Bu iki parçayı birleştiren, önde 1,arkada 2 vertikal bar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Primer eğri apeksinden kuvvet uygulayan pet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Aksiller askı 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8328026" y="1600201"/>
            <a:ext cx="18827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/>
          </a:p>
        </p:txBody>
      </p:sp>
      <p:sp>
        <p:nvSpPr>
          <p:cNvPr id="31748" name="Rectangle 8"/>
          <p:cNvSpPr>
            <a:spLocks noGrp="1" noChangeArrowheads="1"/>
          </p:cNvSpPr>
          <p:nvPr>
            <p:ph type="title"/>
          </p:nvPr>
        </p:nvSpPr>
        <p:spPr>
          <a:xfrm>
            <a:off x="1774825" y="-171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smtClean="0"/>
              <a:t>                    </a:t>
            </a:r>
            <a:br>
              <a:rPr lang="tr-TR" altLang="tr-TR" dirty="0" smtClean="0"/>
            </a:br>
            <a:r>
              <a:rPr lang="tr-TR" altLang="tr-TR" dirty="0"/>
              <a:t> </a:t>
            </a:r>
            <a:r>
              <a:rPr lang="tr-TR" altLang="tr-TR" dirty="0" smtClean="0"/>
              <a:t>                       : </a:t>
            </a:r>
            <a:r>
              <a:rPr lang="tr-TR" altLang="tr-TR" dirty="0" err="1" smtClean="0">
                <a:solidFill>
                  <a:srgbClr val="3333FF"/>
                </a:solidFill>
              </a:rPr>
              <a:t>Milwaukee</a:t>
            </a:r>
            <a:endParaRPr lang="tr-TR" altLang="tr-TR" dirty="0">
              <a:solidFill>
                <a:srgbClr val="3333FF"/>
              </a:solidFill>
            </a:endParaRPr>
          </a:p>
        </p:txBody>
      </p:sp>
      <p:sp>
        <p:nvSpPr>
          <p:cNvPr id="31751" name="Rectangle 14"/>
          <p:cNvSpPr>
            <a:spLocks noChangeArrowheads="1"/>
          </p:cNvSpPr>
          <p:nvPr/>
        </p:nvSpPr>
        <p:spPr bwMode="auto">
          <a:xfrm>
            <a:off x="2711450" y="0"/>
            <a:ext cx="184943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4000" dirty="0">
                <a:solidFill>
                  <a:schemeClr val="tx2"/>
                </a:solidFill>
              </a:rPr>
              <a:t>CTLSO</a:t>
            </a:r>
          </a:p>
        </p:txBody>
      </p:sp>
    </p:spTree>
    <p:extLst>
      <p:ext uri="{BB962C8B-B14F-4D97-AF65-F5344CB8AC3E}">
        <p14:creationId xmlns="" xmlns:p14="http://schemas.microsoft.com/office/powerpoint/2010/main" val="10180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Milwaukee CTLSO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Dekompanse eğrilerde modifikasyon gerekir, ör: hipokifoz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3333FF"/>
                </a:solidFill>
              </a:rPr>
              <a:t>Dezavantaj:</a:t>
            </a:r>
            <a:r>
              <a:rPr lang="tr-TR" altLang="tr-T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Boyun halkası kıyafet içinden görünür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3333FF"/>
                </a:solidFill>
              </a:rPr>
              <a:t>Avantaj: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Solunum sıkıntısı yaratmaz 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Çocuk büyüdükçe kolayca ortez uzatılıp apeks pet destek yeri değiştirilebilir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="" xmlns:p14="http://schemas.microsoft.com/office/powerpoint/2010/main" val="34698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200"/>
              <a:t>Alçak profilli TLSO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052513"/>
            <a:ext cx="4038600" cy="50736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3399FF"/>
                </a:solidFill>
              </a:rPr>
              <a:t>Boston 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Günde 18-23 saat yani tam zamanlı giyilir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35 </a:t>
            </a:r>
            <a:r>
              <a:rPr lang="tr-TR" altLang="tr-TR" sz="1600"/>
              <a:t>derece </a:t>
            </a:r>
            <a:r>
              <a:rPr lang="tr-TR" altLang="tr-TR" sz="2000"/>
              <a:t>altındaki tek eğrilerde etkin kontrol sağlar</a:t>
            </a:r>
            <a:endParaRPr lang="tr-TR" altLang="tr-TR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Yüksek açılı eğrilerde)35-45 </a:t>
            </a:r>
            <a:r>
              <a:rPr lang="tr-TR" altLang="tr-TR" sz="1600"/>
              <a:t>derece</a:t>
            </a:r>
            <a:r>
              <a:rPr lang="tr-TR" altLang="tr-TR" sz="2000"/>
              <a:t>) Charleston’a oranla daha etkin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Birden fazla eğrilerde Charleston’a oranla daha etkin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000"/>
              <a:t>Katz D E et al,1997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052513"/>
            <a:ext cx="4038600" cy="5073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3333FF"/>
                </a:solidFill>
              </a:rPr>
              <a:t>Charleston eğri ortez</a:t>
            </a:r>
          </a:p>
          <a:p>
            <a:pPr eaLnBrk="1" hangingPunct="1">
              <a:lnSpc>
                <a:spcPct val="90000"/>
              </a:lnSpc>
            </a:pPr>
            <a:endParaRPr lang="tr-TR" altLang="tr-TR" sz="20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000"/>
          </a:p>
          <a:p>
            <a:pPr eaLnBrk="1" hangingPunct="1">
              <a:lnSpc>
                <a:spcPct val="90000"/>
              </a:lnSpc>
            </a:pPr>
            <a:endParaRPr lang="tr-TR" altLang="tr-TR" sz="2000"/>
          </a:p>
          <a:p>
            <a:pPr eaLnBrk="1" hangingPunct="1">
              <a:lnSpc>
                <a:spcPct val="90000"/>
              </a:lnSpc>
            </a:pPr>
            <a:endParaRPr lang="tr-TR" altLang="tr-TR" sz="2000"/>
          </a:p>
          <a:p>
            <a:pPr eaLnBrk="1" hangingPunct="1">
              <a:lnSpc>
                <a:spcPct val="90000"/>
              </a:lnSpc>
            </a:pPr>
            <a:endParaRPr lang="tr-TR" altLang="tr-TR" sz="2000"/>
          </a:p>
          <a:p>
            <a:pPr eaLnBrk="1" hangingPunct="1">
              <a:lnSpc>
                <a:spcPct val="90000"/>
              </a:lnSpc>
            </a:pPr>
            <a:endParaRPr lang="tr-TR" altLang="tr-TR" sz="2000"/>
          </a:p>
          <a:p>
            <a:pPr eaLnBrk="1" hangingPunct="1">
              <a:lnSpc>
                <a:spcPct val="90000"/>
              </a:lnSpc>
            </a:pPr>
            <a:endParaRPr lang="tr-TR" altLang="tr-TR" sz="2000"/>
          </a:p>
          <a:p>
            <a:pPr eaLnBrk="1" hangingPunct="1">
              <a:lnSpc>
                <a:spcPct val="90000"/>
              </a:lnSpc>
            </a:pPr>
            <a:r>
              <a:rPr lang="tr-TR" altLang="tr-TR" sz="2000"/>
              <a:t>Uyurken yani yarı zamanlı kullanılır. Bu nedenle juvenil idyopatik skolyozda tercih edilmez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/>
              <a:t>35 </a:t>
            </a:r>
            <a:r>
              <a:rPr lang="tr-TR" altLang="tr-TR" sz="1600"/>
              <a:t>derece </a:t>
            </a:r>
            <a:r>
              <a:rPr lang="tr-TR" altLang="tr-TR" sz="2000"/>
              <a:t>altındaki tek eğrilerde etkin kontrol sağlar</a:t>
            </a:r>
          </a:p>
          <a:p>
            <a:pPr eaLnBrk="1" hangingPunct="1">
              <a:lnSpc>
                <a:spcPct val="90000"/>
              </a:lnSpc>
            </a:pPr>
            <a:endParaRPr lang="tr-TR" altLang="tr-TR" sz="2000"/>
          </a:p>
        </p:txBody>
      </p:sp>
    </p:spTree>
    <p:extLst>
      <p:ext uri="{BB962C8B-B14F-4D97-AF65-F5344CB8AC3E}">
        <p14:creationId xmlns="" xmlns:p14="http://schemas.microsoft.com/office/powerpoint/2010/main" val="11961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Kime ortez verilmez?</a:t>
            </a:r>
          </a:p>
        </p:txBody>
      </p:sp>
      <p:sp>
        <p:nvSpPr>
          <p:cNvPr id="3686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125539"/>
            <a:ext cx="4038600" cy="5000625"/>
          </a:xfrm>
        </p:spPr>
        <p:txBody>
          <a:bodyPr/>
          <a:lstStyle/>
          <a:p>
            <a:pPr eaLnBrk="1" hangingPunct="1"/>
            <a:r>
              <a:rPr lang="tr-TR" altLang="tr-TR"/>
              <a:t>Hipokifozun ileri derecesi olan torasik lordoz opere edilir</a:t>
            </a:r>
          </a:p>
          <a:p>
            <a:pPr eaLnBrk="1" hangingPunct="1"/>
            <a:r>
              <a:rPr lang="tr-TR" altLang="tr-TR"/>
              <a:t>40-45 derce üstü eğriler opere edilir</a:t>
            </a:r>
          </a:p>
          <a:p>
            <a:pPr eaLnBrk="1" hangingPunct="1"/>
            <a:r>
              <a:rPr lang="tr-TR" altLang="tr-TR"/>
              <a:t>Ortez içinde kontrol grafileri </a:t>
            </a:r>
            <a:r>
              <a:rPr lang="tr-TR" altLang="tr-TR" b="1">
                <a:solidFill>
                  <a:srgbClr val="3333FF"/>
                </a:solidFill>
              </a:rPr>
              <a:t>5-6 derece üstünde progresyon</a:t>
            </a:r>
            <a:r>
              <a:rPr lang="tr-TR" altLang="tr-TR"/>
              <a:t> gösterirse opere edilir </a:t>
            </a:r>
          </a:p>
          <a:p>
            <a:pPr eaLnBrk="1" hangingPunct="1"/>
            <a:r>
              <a:rPr lang="tr-TR" altLang="tr-TR"/>
              <a:t>20 derece altındaki eğriler izlenir, ortezlenmez</a:t>
            </a:r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2927351" y="5516564"/>
            <a:ext cx="20161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/>
              <a:t>Torasik lordoz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912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rgbClr val="3333FF"/>
                </a:solidFill>
              </a:rPr>
              <a:t>Amaçlanan fonksiyonlar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Gövde hareketlerini genel olarak kısıtlamak, </a:t>
            </a:r>
            <a:r>
              <a:rPr lang="tr-TR" altLang="tr-TR" sz="2400" dirty="0" err="1">
                <a:solidFill>
                  <a:srgbClr val="3333FF"/>
                </a:solidFill>
              </a:rPr>
              <a:t>spinal</a:t>
            </a:r>
            <a:r>
              <a:rPr lang="tr-TR" altLang="tr-TR" sz="2400" dirty="0">
                <a:solidFill>
                  <a:srgbClr val="3333FF"/>
                </a:solidFill>
              </a:rPr>
              <a:t> </a:t>
            </a:r>
            <a:r>
              <a:rPr lang="tr-TR" altLang="tr-TR" sz="2400" dirty="0" err="1">
                <a:solidFill>
                  <a:srgbClr val="3333FF"/>
                </a:solidFill>
              </a:rPr>
              <a:t>immobilizasyon</a:t>
            </a:r>
            <a:endParaRPr lang="tr-TR" altLang="tr-TR" sz="2400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Bir </a:t>
            </a:r>
            <a:r>
              <a:rPr lang="tr-TR" altLang="tr-TR" sz="2400" dirty="0" err="1"/>
              <a:t>intervertebral</a:t>
            </a:r>
            <a:r>
              <a:rPr lang="tr-TR" altLang="tr-TR" sz="2400" dirty="0"/>
              <a:t> aralığın hareketlerini kısıtlamak, </a:t>
            </a:r>
            <a:r>
              <a:rPr lang="tr-TR" altLang="tr-TR" sz="2400" dirty="0" err="1">
                <a:solidFill>
                  <a:srgbClr val="3333FF"/>
                </a:solidFill>
              </a:rPr>
              <a:t>segmenter</a:t>
            </a:r>
            <a:r>
              <a:rPr lang="tr-TR" altLang="tr-TR" sz="2400" dirty="0">
                <a:solidFill>
                  <a:srgbClr val="3333FF"/>
                </a:solidFill>
              </a:rPr>
              <a:t> </a:t>
            </a:r>
            <a:r>
              <a:rPr lang="tr-TR" altLang="tr-TR" sz="2400" dirty="0" err="1">
                <a:solidFill>
                  <a:srgbClr val="3333FF"/>
                </a:solidFill>
              </a:rPr>
              <a:t>immobilizasyon</a:t>
            </a:r>
            <a:endParaRPr lang="tr-TR" altLang="tr-TR" sz="2400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Dış </a:t>
            </a:r>
            <a:r>
              <a:rPr lang="tr-TR" altLang="tr-TR" sz="2400" dirty="0">
                <a:solidFill>
                  <a:srgbClr val="3333FF"/>
                </a:solidFill>
              </a:rPr>
              <a:t>kuvvet uygulayarak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deformiteyi</a:t>
            </a:r>
            <a:r>
              <a:rPr lang="tr-TR" altLang="tr-TR" sz="2400" dirty="0"/>
              <a:t> düzeltmek veya </a:t>
            </a:r>
            <a:r>
              <a:rPr lang="tr-TR" altLang="tr-TR" sz="2400" dirty="0" err="1"/>
              <a:t>deformitenin</a:t>
            </a:r>
            <a:r>
              <a:rPr lang="tr-TR" altLang="tr-TR" sz="2400" dirty="0"/>
              <a:t> ilerlemesini önlemek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400" i="1" dirty="0"/>
              <a:t>   Bir </a:t>
            </a:r>
            <a:r>
              <a:rPr lang="tr-TR" altLang="tr-TR" sz="2400" i="1" dirty="0" err="1"/>
              <a:t>spinal</a:t>
            </a:r>
            <a:r>
              <a:rPr lang="tr-TR" altLang="tr-TR" sz="2400" i="1" dirty="0"/>
              <a:t> </a:t>
            </a:r>
            <a:r>
              <a:rPr lang="tr-TR" altLang="tr-TR" sz="2400" i="1" dirty="0" err="1"/>
              <a:t>ortez</a:t>
            </a:r>
            <a:r>
              <a:rPr lang="tr-TR" altLang="tr-TR" sz="2400" i="1" dirty="0"/>
              <a:t>, bu fonksiyonlardan en az birini </a:t>
            </a:r>
            <a:r>
              <a:rPr lang="tr-TR" altLang="tr-TR" sz="2400" i="1" dirty="0" smtClean="0"/>
              <a:t>gerçekleştirir.</a:t>
            </a:r>
            <a:endParaRPr lang="tr-TR" altLang="tr-TR" sz="2400" i="1" dirty="0"/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9870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dirty="0"/>
              <a:t>B</a:t>
            </a:r>
            <a:r>
              <a:rPr lang="tr-TR" altLang="tr-TR" dirty="0" smtClean="0"/>
              <a:t>-</a:t>
            </a:r>
            <a:r>
              <a:rPr lang="tr-TR" altLang="tr-TR" dirty="0" err="1" smtClean="0">
                <a:solidFill>
                  <a:srgbClr val="3333FF"/>
                </a:solidFill>
              </a:rPr>
              <a:t>Kifoz</a:t>
            </a:r>
            <a:endParaRPr lang="tr-TR" altLang="tr-TR" dirty="0" smtClean="0">
              <a:solidFill>
                <a:srgbClr val="3333FF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196975"/>
            <a:ext cx="4906963" cy="49291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Nedenler</a:t>
            </a:r>
            <a:r>
              <a:rPr lang="tr-TR" altLang="tr-TR" sz="2400" dirty="0"/>
              <a:t>: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 smtClean="0"/>
              <a:t>Nöromüsküler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yetersizlik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Konjenital</a:t>
            </a:r>
            <a:r>
              <a:rPr lang="tr-TR" altLang="tr-TR" sz="2400" dirty="0"/>
              <a:t> anomali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Vertebranın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dejeneratif</a:t>
            </a:r>
            <a:r>
              <a:rPr lang="tr-TR" altLang="tr-TR" sz="2400" dirty="0"/>
              <a:t> değişiklikleri, ör: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solidFill>
                  <a:srgbClr val="3399FF"/>
                </a:solidFill>
              </a:rPr>
              <a:t>	</a:t>
            </a:r>
            <a:r>
              <a:rPr lang="tr-TR" altLang="tr-TR" sz="2000" b="1" dirty="0" err="1">
                <a:solidFill>
                  <a:srgbClr val="3399FF"/>
                </a:solidFill>
              </a:rPr>
              <a:t>Schuermann</a:t>
            </a:r>
            <a:r>
              <a:rPr lang="tr-TR" altLang="tr-TR" sz="2000" b="1" dirty="0">
                <a:solidFill>
                  <a:srgbClr val="3399FF"/>
                </a:solidFill>
              </a:rPr>
              <a:t> hastalığı: </a:t>
            </a:r>
            <a:r>
              <a:rPr lang="tr-TR" altLang="tr-TR" sz="2000" b="1" dirty="0" err="1">
                <a:solidFill>
                  <a:srgbClr val="3399FF"/>
                </a:solidFill>
              </a:rPr>
              <a:t>Ardısıra</a:t>
            </a:r>
            <a:r>
              <a:rPr lang="tr-TR" altLang="tr-TR" sz="2000" b="1" dirty="0">
                <a:solidFill>
                  <a:srgbClr val="3399FF"/>
                </a:solidFill>
              </a:rPr>
              <a:t> 3 </a:t>
            </a:r>
            <a:r>
              <a:rPr lang="tr-TR" altLang="tr-TR" sz="2000" b="1" dirty="0" err="1">
                <a:solidFill>
                  <a:srgbClr val="3399FF"/>
                </a:solidFill>
              </a:rPr>
              <a:t>vertebra</a:t>
            </a:r>
            <a:r>
              <a:rPr lang="tr-TR" altLang="tr-TR" sz="2000" b="1" dirty="0">
                <a:solidFill>
                  <a:srgbClr val="3399FF"/>
                </a:solidFill>
              </a:rPr>
              <a:t> cisminde </a:t>
            </a:r>
            <a:r>
              <a:rPr lang="tr-TR" altLang="tr-TR" sz="2000" b="1" dirty="0" err="1">
                <a:solidFill>
                  <a:srgbClr val="3399FF"/>
                </a:solidFill>
              </a:rPr>
              <a:t>kamalaşma</a:t>
            </a:r>
            <a:r>
              <a:rPr lang="tr-TR" altLang="tr-TR" sz="2000" b="1" dirty="0">
                <a:solidFill>
                  <a:srgbClr val="3399FF"/>
                </a:solidFill>
              </a:rPr>
              <a:t> ve 45 derece üstünde </a:t>
            </a:r>
            <a:r>
              <a:rPr lang="tr-TR" altLang="tr-TR" sz="2000" b="1" dirty="0" err="1">
                <a:solidFill>
                  <a:srgbClr val="3399FF"/>
                </a:solidFill>
              </a:rPr>
              <a:t>kifoz</a:t>
            </a:r>
            <a:r>
              <a:rPr lang="tr-TR" altLang="tr-TR" sz="2000" b="1" dirty="0">
                <a:solidFill>
                  <a:srgbClr val="3399FF"/>
                </a:solidFill>
              </a:rPr>
              <a:t> açısı vardır</a:t>
            </a:r>
            <a:r>
              <a:rPr lang="tr-TR" altLang="tr-TR" sz="2000" dirty="0">
                <a:solidFill>
                  <a:srgbClr val="3399FF"/>
                </a:solidFill>
              </a:rPr>
              <a:t>.</a:t>
            </a:r>
            <a:r>
              <a:rPr lang="tr-TR" altLang="tr-TR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400" dirty="0"/>
              <a:t>	14-15 yaş öncesi (</a:t>
            </a:r>
            <a:r>
              <a:rPr lang="tr-TR" altLang="tr-TR" sz="2400" dirty="0" err="1"/>
              <a:t>Skolyoza</a:t>
            </a:r>
            <a:r>
              <a:rPr lang="tr-TR" altLang="tr-TR" sz="2400" dirty="0"/>
              <a:t> göre daha geç yaş) </a:t>
            </a:r>
            <a:r>
              <a:rPr lang="tr-TR" altLang="tr-TR" sz="2400" dirty="0" err="1"/>
              <a:t>ortez</a:t>
            </a:r>
            <a:r>
              <a:rPr lang="tr-TR" altLang="tr-TR" sz="2400" dirty="0"/>
              <a:t> tedavisi başarılı sonuç verir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400" dirty="0"/>
              <a:t>	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104063" y="1484313"/>
            <a:ext cx="3168650" cy="483842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2483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dirty="0" err="1"/>
              <a:t>Kifozda</a:t>
            </a:r>
            <a:r>
              <a:rPr lang="tr-TR" altLang="tr-TR" dirty="0"/>
              <a:t> </a:t>
            </a:r>
            <a:r>
              <a:rPr lang="tr-TR" altLang="tr-TR" dirty="0" err="1"/>
              <a:t>ortez</a:t>
            </a:r>
            <a:endParaRPr lang="tr-TR" altLang="tr-T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349298"/>
            <a:ext cx="5122863" cy="550870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2400" b="1" dirty="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b="1" dirty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b="1" dirty="0" smtClean="0">
                <a:solidFill>
                  <a:srgbClr val="3399FF"/>
                </a:solidFill>
              </a:rPr>
              <a:t>T8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üzerinde </a:t>
            </a:r>
            <a:r>
              <a:rPr lang="tr-TR" altLang="tr-TR" sz="2400" dirty="0" err="1"/>
              <a:t>apeksi</a:t>
            </a:r>
            <a:r>
              <a:rPr lang="tr-TR" altLang="tr-TR" sz="2400" dirty="0"/>
              <a:t> olan  veya </a:t>
            </a:r>
            <a:r>
              <a:rPr lang="tr-TR" altLang="tr-TR" sz="2400" b="1" dirty="0">
                <a:solidFill>
                  <a:srgbClr val="3399FF"/>
                </a:solidFill>
              </a:rPr>
              <a:t>70 derece üstünde</a:t>
            </a:r>
            <a:r>
              <a:rPr lang="tr-TR" altLang="tr-TR" sz="2400" dirty="0"/>
              <a:t> açılı eğrilerde </a:t>
            </a:r>
            <a:r>
              <a:rPr lang="tr-TR" altLang="tr-TR" sz="2400" dirty="0" err="1">
                <a:solidFill>
                  <a:srgbClr val="3399FF"/>
                </a:solidFill>
              </a:rPr>
              <a:t>Milwaukee</a:t>
            </a:r>
            <a:r>
              <a:rPr lang="tr-TR" altLang="tr-TR" sz="2400" dirty="0"/>
              <a:t> kullanılır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Kuvvet </a:t>
            </a:r>
            <a:r>
              <a:rPr lang="tr-TR" altLang="tr-TR" sz="2400" dirty="0" err="1"/>
              <a:t>paravertebral</a:t>
            </a:r>
            <a:r>
              <a:rPr lang="tr-TR" altLang="tr-TR" sz="2400" dirty="0"/>
              <a:t> kaslardan direk olarak iletilir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T8 </a:t>
            </a:r>
            <a:r>
              <a:rPr lang="tr-TR" altLang="tr-TR" sz="2400" dirty="0"/>
              <a:t>altı </a:t>
            </a:r>
            <a:r>
              <a:rPr lang="tr-TR" altLang="tr-TR" sz="2400" dirty="0" err="1"/>
              <a:t>apeksi</a:t>
            </a:r>
            <a:r>
              <a:rPr lang="tr-TR" altLang="tr-TR" sz="2400" dirty="0"/>
              <a:t> olanlarda TLSO kullanılabilir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Boston TLSO (%27 düzelme) ile kıyaslandığında </a:t>
            </a:r>
            <a:r>
              <a:rPr lang="tr-TR" altLang="tr-TR" sz="2400" dirty="0" err="1"/>
              <a:t>Milwaukee</a:t>
            </a:r>
            <a:r>
              <a:rPr lang="tr-TR" altLang="tr-TR" sz="2400" dirty="0"/>
              <a:t> (%35 düzelme)daha etkilidir </a:t>
            </a:r>
            <a:r>
              <a:rPr lang="tr-TR" altLang="tr-TR" sz="1000" dirty="0" err="1"/>
              <a:t>Gutowsky</a:t>
            </a:r>
            <a:r>
              <a:rPr lang="tr-TR" altLang="tr-TR" sz="1000" dirty="0"/>
              <a:t> W T et al,1988) 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800" dirty="0"/>
              <a:t> 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248526" y="1125539"/>
            <a:ext cx="2962275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800"/>
          </a:p>
        </p:txBody>
      </p:sp>
      <p:pic>
        <p:nvPicPr>
          <p:cNvPr id="38917" name="Picture 6" descr="Scheuermann's Disease Treatment, Milwaukee Br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6" y="1484313"/>
            <a:ext cx="3482975" cy="37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626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Kifozda ortez +egzersiz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3644901"/>
            <a:ext cx="4038600" cy="24812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1200" dirty="0"/>
          </a:p>
          <a:p>
            <a:pPr eaLnBrk="1" hangingPunct="1">
              <a:lnSpc>
                <a:spcPct val="80000"/>
              </a:lnSpc>
            </a:pPr>
            <a:endParaRPr lang="tr-TR" altLang="tr-TR" sz="1200" dirty="0"/>
          </a:p>
          <a:p>
            <a:pPr eaLnBrk="1" hangingPunct="1">
              <a:lnSpc>
                <a:spcPct val="80000"/>
              </a:lnSpc>
            </a:pPr>
            <a:endParaRPr lang="tr-TR" altLang="tr-TR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/>
              <a:t>Hasta egzersiz programına dikkatle uymalıdır: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 err="1"/>
              <a:t>Ekstansiyon</a:t>
            </a:r>
            <a:r>
              <a:rPr lang="tr-TR" altLang="tr-TR" sz="1600" dirty="0"/>
              <a:t> yönünde kuvvetlendirme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 err="1"/>
              <a:t>Kondüsyon</a:t>
            </a:r>
            <a:endParaRPr lang="tr-TR" altLang="tr-TR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/>
              <a:t>Esneklik</a:t>
            </a:r>
            <a:endParaRPr lang="tr-TR" altLang="tr-TR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b="1" dirty="0" err="1">
                <a:solidFill>
                  <a:srgbClr val="3399FF"/>
                </a:solidFill>
              </a:rPr>
              <a:t>Torakal</a:t>
            </a:r>
            <a:r>
              <a:rPr lang="tr-TR" altLang="tr-TR" sz="1600" b="1" dirty="0">
                <a:solidFill>
                  <a:srgbClr val="3399FF"/>
                </a:solidFill>
              </a:rPr>
              <a:t> </a:t>
            </a:r>
            <a:r>
              <a:rPr lang="tr-TR" altLang="tr-TR" sz="1600" b="1" dirty="0" err="1" smtClean="0">
                <a:solidFill>
                  <a:srgbClr val="3399FF"/>
                </a:solidFill>
              </a:rPr>
              <a:t>ekspansiyon</a:t>
            </a:r>
            <a:endParaRPr lang="tr-TR" altLang="tr-TR" sz="1600" b="1" dirty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b="1" dirty="0" err="1">
                <a:solidFill>
                  <a:srgbClr val="3399FF"/>
                </a:solidFill>
              </a:rPr>
              <a:t>Posterior</a:t>
            </a:r>
            <a:r>
              <a:rPr lang="tr-TR" altLang="tr-TR" sz="1600" b="1" dirty="0">
                <a:solidFill>
                  <a:srgbClr val="3399FF"/>
                </a:solidFill>
              </a:rPr>
              <a:t> </a:t>
            </a:r>
            <a:r>
              <a:rPr lang="tr-TR" altLang="tr-TR" sz="1600" b="1" dirty="0" err="1">
                <a:solidFill>
                  <a:srgbClr val="3399FF"/>
                </a:solidFill>
              </a:rPr>
              <a:t>lumbar</a:t>
            </a:r>
            <a:r>
              <a:rPr lang="tr-TR" altLang="tr-TR" sz="1600" b="1" dirty="0">
                <a:solidFill>
                  <a:srgbClr val="3399FF"/>
                </a:solidFill>
              </a:rPr>
              <a:t> </a:t>
            </a:r>
            <a:r>
              <a:rPr lang="tr-TR" altLang="tr-TR" sz="1600" b="1" dirty="0" err="1">
                <a:solidFill>
                  <a:srgbClr val="3399FF"/>
                </a:solidFill>
              </a:rPr>
              <a:t>tilt</a:t>
            </a:r>
            <a:endParaRPr lang="tr-TR" altLang="tr-TR" sz="1600" b="1" dirty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400" b="1" dirty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200" b="1" dirty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200" b="1" dirty="0">
              <a:solidFill>
                <a:srgbClr val="3399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1000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835376" y="5910146"/>
            <a:ext cx="375424" cy="21601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tr-TR" altLang="tr-TR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400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8354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 L Spinal kırıklarda ortez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000" dirty="0"/>
              <a:t>Genel olarak omurga hareketlerini kısıtlanması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/>
              <a:t>Ek olarak </a:t>
            </a:r>
            <a:r>
              <a:rPr lang="tr-TR" altLang="tr-TR" sz="2000" dirty="0" err="1"/>
              <a:t>segmental</a:t>
            </a:r>
            <a:r>
              <a:rPr lang="tr-TR" altLang="tr-TR" sz="2000" dirty="0"/>
              <a:t> hareketin kısıtlanması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/>
              <a:t>Omurganın </a:t>
            </a:r>
            <a:r>
              <a:rPr lang="tr-TR" altLang="tr-TR" sz="2000" dirty="0" err="1"/>
              <a:t>hiperekstansiyonda</a:t>
            </a:r>
            <a:r>
              <a:rPr lang="tr-TR" altLang="tr-TR" sz="2000" dirty="0"/>
              <a:t> pozisyonlanması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/>
              <a:t>amaçlanır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="" xmlns:p14="http://schemas.microsoft.com/office/powerpoint/2010/main" val="42653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Servikal ortezler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/>
              <a:t>Omurganın en hareketli bölgesi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 err="1"/>
              <a:t>Servikal</a:t>
            </a:r>
            <a:r>
              <a:rPr lang="tr-TR" altLang="tr-TR" sz="2000" dirty="0"/>
              <a:t> bölge hareketleri: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/>
              <a:t>Transvers</a:t>
            </a:r>
            <a:r>
              <a:rPr lang="tr-TR" altLang="tr-TR" sz="2000" dirty="0"/>
              <a:t> düzlemde 160 derece, yarısı </a:t>
            </a:r>
            <a:r>
              <a:rPr lang="tr-TR" altLang="tr-TR" sz="2000" dirty="0">
                <a:solidFill>
                  <a:srgbClr val="3333FF"/>
                </a:solidFill>
              </a:rPr>
              <a:t>C1-2</a:t>
            </a:r>
            <a:r>
              <a:rPr lang="tr-TR" altLang="tr-TR" sz="2000" dirty="0"/>
              <a:t> arasında. </a:t>
            </a:r>
            <a:r>
              <a:rPr lang="tr-TR" altLang="tr-TR" sz="2000" dirty="0" err="1"/>
              <a:t>Ortezle</a:t>
            </a:r>
            <a:r>
              <a:rPr lang="tr-TR" altLang="tr-TR" sz="2000" dirty="0"/>
              <a:t> </a:t>
            </a:r>
            <a:r>
              <a:rPr lang="tr-TR" altLang="tr-TR" sz="2000" dirty="0">
                <a:solidFill>
                  <a:srgbClr val="3333FF"/>
                </a:solidFill>
              </a:rPr>
              <a:t>en zor</a:t>
            </a:r>
            <a:r>
              <a:rPr lang="tr-TR" altLang="tr-TR" sz="2000" dirty="0"/>
              <a:t> kontrol edilen hareket düzlemidir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/>
              <a:t>Sagital</a:t>
            </a:r>
            <a:r>
              <a:rPr lang="tr-TR" altLang="tr-TR" sz="2000" dirty="0"/>
              <a:t> düzlemdeki hareket en fazla </a:t>
            </a:r>
            <a:r>
              <a:rPr lang="tr-TR" altLang="tr-TR" sz="2000" dirty="0">
                <a:solidFill>
                  <a:srgbClr val="3333FF"/>
                </a:solidFill>
              </a:rPr>
              <a:t>C5-6 </a:t>
            </a:r>
            <a:r>
              <a:rPr lang="tr-TR" altLang="tr-TR" sz="2000" dirty="0"/>
              <a:t>arasında. </a:t>
            </a:r>
            <a:r>
              <a:rPr lang="tr-TR" altLang="tr-TR" sz="2000" dirty="0">
                <a:solidFill>
                  <a:srgbClr val="3333FF"/>
                </a:solidFill>
              </a:rPr>
              <a:t>En etkin</a:t>
            </a:r>
            <a:r>
              <a:rPr lang="tr-TR" altLang="tr-TR" sz="2000" dirty="0"/>
              <a:t> kontrol bu düzlemde gerçekleşir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/>
              <a:t>Frontal</a:t>
            </a:r>
            <a:r>
              <a:rPr lang="tr-TR" altLang="tr-TR" sz="2000" dirty="0"/>
              <a:t> düzlemdeki hareketler </a:t>
            </a:r>
            <a:r>
              <a:rPr lang="tr-TR" altLang="tr-TR" sz="2000" dirty="0">
                <a:solidFill>
                  <a:srgbClr val="3333FF"/>
                </a:solidFill>
              </a:rPr>
              <a:t>C3-7</a:t>
            </a:r>
            <a:r>
              <a:rPr lang="tr-TR" altLang="tr-TR" sz="2000" dirty="0"/>
              <a:t> arasında gerçekleşir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 dirty="0"/>
              <a:t>                                          </a:t>
            </a:r>
          </a:p>
        </p:txBody>
      </p:sp>
      <p:sp>
        <p:nvSpPr>
          <p:cNvPr id="45060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/>
              <a:t>Servikal ortez sınıflaması:  </a:t>
            </a:r>
            <a:r>
              <a:rPr lang="tr-TR" altLang="tr-TR" sz="1000"/>
              <a:t>(Nachemson A L,1987)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10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Yumuşak (Soft)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Desteklenmiş (Reinforced)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Rijit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="" xmlns:p14="http://schemas.microsoft.com/office/powerpoint/2010/main" val="2866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Soft” boyunluklar</a:t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Kullanımı rahat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Fabrikasyon ürünler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Minimal hareket kontrolü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Kinestetik hatırlatıcı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Optimal anatomik yapıyı sağlamaz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Üstü kumaş vs ile kaplanmış köpük malzemeden yapılır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="" xmlns:p14="http://schemas.microsoft.com/office/powerpoint/2010/main" val="12379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“Reinforced” sevikal ortezler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77334" y="2160588"/>
            <a:ext cx="4184035" cy="418445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dirty="0"/>
              <a:t>Fabrikasyon ürünler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Ön </a:t>
            </a:r>
            <a:r>
              <a:rPr lang="tr-TR" altLang="tr-TR" dirty="0"/>
              <a:t>kısımlarında </a:t>
            </a:r>
            <a:r>
              <a:rPr lang="tr-TR" altLang="tr-TR" dirty="0" err="1"/>
              <a:t>respiratuar</a:t>
            </a:r>
            <a:r>
              <a:rPr lang="tr-TR" altLang="tr-TR" dirty="0"/>
              <a:t> girişime izin veren açıklık bulunur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Yukarıda </a:t>
            </a:r>
            <a:r>
              <a:rPr lang="tr-TR" altLang="tr-TR" dirty="0"/>
              <a:t>çene ve </a:t>
            </a:r>
            <a:r>
              <a:rPr lang="tr-TR" altLang="tr-TR" dirty="0" err="1"/>
              <a:t>oksiput</a:t>
            </a:r>
            <a:r>
              <a:rPr lang="tr-TR" altLang="tr-TR" dirty="0"/>
              <a:t> destekleri vardır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Aşağıda </a:t>
            </a:r>
            <a:r>
              <a:rPr lang="tr-TR" altLang="tr-TR" dirty="0"/>
              <a:t>önde </a:t>
            </a:r>
            <a:r>
              <a:rPr lang="tr-TR" altLang="tr-TR" dirty="0" err="1"/>
              <a:t>manubrium</a:t>
            </a:r>
            <a:r>
              <a:rPr lang="tr-TR" altLang="tr-TR" dirty="0"/>
              <a:t> </a:t>
            </a:r>
            <a:r>
              <a:rPr lang="tr-TR" altLang="tr-TR" dirty="0" err="1"/>
              <a:t>sterni</a:t>
            </a:r>
            <a:r>
              <a:rPr lang="tr-TR" altLang="tr-TR" dirty="0"/>
              <a:t> arkada üst </a:t>
            </a:r>
            <a:r>
              <a:rPr lang="tr-TR" altLang="tr-TR" dirty="0" err="1"/>
              <a:t>torakal</a:t>
            </a:r>
            <a:r>
              <a:rPr lang="tr-TR" altLang="tr-TR" dirty="0"/>
              <a:t> </a:t>
            </a:r>
            <a:r>
              <a:rPr lang="tr-TR" altLang="tr-TR" dirty="0" err="1"/>
              <a:t>vertebra</a:t>
            </a:r>
            <a:r>
              <a:rPr lang="tr-TR" altLang="tr-TR" dirty="0"/>
              <a:t> </a:t>
            </a:r>
            <a:r>
              <a:rPr lang="tr-TR" altLang="tr-TR" dirty="0" err="1"/>
              <a:t>spinöz</a:t>
            </a:r>
            <a:r>
              <a:rPr lang="tr-TR" altLang="tr-TR" dirty="0"/>
              <a:t> çıkıntısını kapsar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err="1" smtClean="0"/>
              <a:t>Sagital</a:t>
            </a:r>
            <a:r>
              <a:rPr lang="tr-TR" altLang="tr-TR" dirty="0" smtClean="0"/>
              <a:t> </a:t>
            </a:r>
            <a:r>
              <a:rPr lang="tr-TR" altLang="tr-TR" dirty="0"/>
              <a:t>düzlem hareketlerini oldukça iyi kontrol </a:t>
            </a:r>
            <a:r>
              <a:rPr lang="tr-TR" altLang="tr-TR" dirty="0" smtClean="0"/>
              <a:t>eder</a:t>
            </a:r>
            <a:endParaRPr lang="tr-TR" altLang="tr-TR" dirty="0"/>
          </a:p>
        </p:txBody>
      </p:sp>
      <p:sp>
        <p:nvSpPr>
          <p:cNvPr id="4710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/>
          </a:p>
        </p:txBody>
      </p:sp>
      <p:sp>
        <p:nvSpPr>
          <p:cNvPr id="47111" name="Rectangle 10"/>
          <p:cNvSpPr>
            <a:spLocks noChangeArrowheads="1"/>
          </p:cNvSpPr>
          <p:nvPr/>
        </p:nvSpPr>
        <p:spPr bwMode="auto">
          <a:xfrm>
            <a:off x="9191625" y="5373688"/>
            <a:ext cx="914400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/>
              <a:t>Miami</a:t>
            </a:r>
          </a:p>
        </p:txBody>
      </p: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9048751" y="2997200"/>
            <a:ext cx="14192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/>
              <a:t>Philadelphia</a:t>
            </a:r>
          </a:p>
        </p:txBody>
      </p:sp>
    </p:spTree>
    <p:extLst>
      <p:ext uri="{BB962C8B-B14F-4D97-AF65-F5344CB8AC3E}">
        <p14:creationId xmlns="" xmlns:p14="http://schemas.microsoft.com/office/powerpoint/2010/main" val="29734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Rijit CTO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Servikal yaralanmalarda non operatif veya post operatif olarak daha iyi hareket kontrolü sağlarlar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Aşağıda torasik parça içerirler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Sagital düzlem hareketlerini etkin, diğer düzlem hareketlerini kısmen kontrol eder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/>
              <a:t>Ör: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Sterno-mandibulo-oksipital immobilizer (SOMI),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Poster ortezler,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Yale CTO,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Minerva CTO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="" xmlns:p14="http://schemas.microsoft.com/office/powerpoint/2010/main" val="34286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rgbClr val="3333FF"/>
                </a:solidFill>
              </a:rPr>
              <a:t>Spinal hareket düzlemleri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484313"/>
            <a:ext cx="266541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dirty="0" err="1">
                <a:solidFill>
                  <a:srgbClr val="3333FF"/>
                </a:solidFill>
              </a:rPr>
              <a:t>Sagital</a:t>
            </a:r>
            <a:r>
              <a:rPr lang="tr-TR" altLang="tr-TR" sz="2000" dirty="0">
                <a:solidFill>
                  <a:srgbClr val="3333FF"/>
                </a:solidFill>
              </a:rPr>
              <a:t> düzlem</a:t>
            </a:r>
            <a:r>
              <a:rPr lang="tr-TR" altLang="tr-TR" sz="2000" dirty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/>
              <a:t>    </a:t>
            </a:r>
            <a:r>
              <a:rPr lang="tr-TR" altLang="tr-TR" sz="2000" dirty="0" err="1"/>
              <a:t>Fleksiyon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Ekstansiyon</a:t>
            </a: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>
                <a:solidFill>
                  <a:srgbClr val="3333FF"/>
                </a:solidFill>
              </a:rPr>
              <a:t>Koronal</a:t>
            </a:r>
            <a:r>
              <a:rPr lang="tr-TR" altLang="tr-TR" sz="2000" dirty="0">
                <a:solidFill>
                  <a:srgbClr val="3333FF"/>
                </a:solidFill>
              </a:rPr>
              <a:t> (veya)</a:t>
            </a:r>
            <a:r>
              <a:rPr lang="tr-TR" altLang="tr-TR" sz="2000" dirty="0"/>
              <a:t>  </a:t>
            </a:r>
            <a:r>
              <a:rPr lang="tr-TR" altLang="tr-TR" sz="2000" dirty="0" err="1">
                <a:solidFill>
                  <a:srgbClr val="3333FF"/>
                </a:solidFill>
              </a:rPr>
              <a:t>Frontal</a:t>
            </a:r>
            <a:r>
              <a:rPr lang="tr-TR" altLang="tr-TR" sz="2000" dirty="0">
                <a:solidFill>
                  <a:srgbClr val="3333FF"/>
                </a:solidFill>
              </a:rPr>
              <a:t> düzlem</a:t>
            </a:r>
            <a:r>
              <a:rPr lang="tr-TR" altLang="tr-TR" sz="2000" dirty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/>
              <a:t>    </a:t>
            </a:r>
            <a:r>
              <a:rPr lang="tr-TR" altLang="tr-TR" sz="2000" dirty="0" err="1" smtClean="0"/>
              <a:t>Lateral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fleksiyon</a:t>
            </a:r>
            <a:endParaRPr lang="tr-TR" altLang="tr-TR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>
                <a:solidFill>
                  <a:srgbClr val="3333FF"/>
                </a:solidFill>
              </a:rPr>
              <a:t>Transvers</a:t>
            </a:r>
            <a:r>
              <a:rPr lang="tr-TR" altLang="tr-TR" sz="2000" dirty="0">
                <a:solidFill>
                  <a:srgbClr val="3333FF"/>
                </a:solidFill>
              </a:rPr>
              <a:t> düzlem</a:t>
            </a:r>
            <a:r>
              <a:rPr lang="tr-TR" altLang="tr-TR" sz="2000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/>
              <a:t>    Rotasyonlar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="" xmlns:p14="http://schemas.microsoft.com/office/powerpoint/2010/main" val="39971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Spinal ortezlerde başarılı olmak için</a:t>
            </a:r>
            <a:r>
              <a:rPr lang="tr-TR" altLang="tr-TR"/>
              <a:t>:</a:t>
            </a:r>
            <a:r>
              <a:rPr lang="tr-TR" altLang="tr-TR" sz="4000"/>
              <a:t/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400"/>
              <a:t>Ortezin biyomekanik işlevlerini ve hastanın ortezden edineceği yararları iyi bilmek gerekir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Fabrikasyon ve uygulama işlemleri dikkatli yapılmalıdır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>
                <a:solidFill>
                  <a:srgbClr val="3333FF"/>
                </a:solidFill>
              </a:rPr>
              <a:t>Hasta eğitimi, egzersizler</a:t>
            </a:r>
            <a:r>
              <a:rPr lang="tr-TR" altLang="tr-TR" sz="2400"/>
              <a:t> ve gerekli görüldüğünde fizik tedavi ajanları ile birlikte uygulanmalıdır</a:t>
            </a:r>
          </a:p>
        </p:txBody>
      </p:sp>
    </p:spTree>
    <p:extLst>
      <p:ext uri="{BB962C8B-B14F-4D97-AF65-F5344CB8AC3E}">
        <p14:creationId xmlns="" xmlns:p14="http://schemas.microsoft.com/office/powerpoint/2010/main" val="39516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Ortez yapım malzemeleri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A-Geleneksel  spinal ortezler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B-Termoplastik spinal ortezler</a:t>
            </a:r>
          </a:p>
        </p:txBody>
      </p:sp>
    </p:spTree>
    <p:extLst>
      <p:ext uri="{BB962C8B-B14F-4D97-AF65-F5344CB8AC3E}">
        <p14:creationId xmlns="" xmlns:p14="http://schemas.microsoft.com/office/powerpoint/2010/main" val="31176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A-</a:t>
            </a:r>
            <a:r>
              <a:rPr lang="tr-TR" altLang="tr-TR">
                <a:solidFill>
                  <a:srgbClr val="3333FF"/>
                </a:solidFill>
              </a:rPr>
              <a:t>Geleneksel</a:t>
            </a:r>
            <a:r>
              <a:rPr lang="tr-TR" altLang="tr-TR"/>
              <a:t> spinal ortezler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4137" y="1600201"/>
            <a:ext cx="6346825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Metal ve deriden yapılır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Hareket kontrolü ve gövde desteği sağlar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Pelvik</a:t>
            </a:r>
            <a:r>
              <a:rPr lang="tr-TR" altLang="tr-TR" sz="2400" dirty="0"/>
              <a:t> ve </a:t>
            </a:r>
            <a:r>
              <a:rPr lang="tr-TR" altLang="tr-TR" sz="2400" dirty="0" err="1"/>
              <a:t>torakal</a:t>
            </a:r>
            <a:r>
              <a:rPr lang="tr-TR" altLang="tr-TR" sz="2400" dirty="0"/>
              <a:t> parçaları bulunur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Lateral</a:t>
            </a:r>
            <a:r>
              <a:rPr lang="tr-TR" altLang="tr-TR" sz="2400" dirty="0"/>
              <a:t> ve veya </a:t>
            </a:r>
            <a:r>
              <a:rPr lang="tr-TR" altLang="tr-TR" sz="2400" dirty="0" err="1"/>
              <a:t>paraspinal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vertikal</a:t>
            </a:r>
            <a:r>
              <a:rPr lang="tr-TR" altLang="tr-TR" sz="2400" dirty="0"/>
              <a:t> barları vardır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7496175" y="2247900"/>
            <a:ext cx="1809750" cy="3560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400" dirty="0"/>
          </a:p>
        </p:txBody>
      </p:sp>
      <p:pic>
        <p:nvPicPr>
          <p:cNvPr id="10245" name="Picture 4" descr="knight tay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765" y="2247900"/>
            <a:ext cx="1531938" cy="260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325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/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620713"/>
            <a:ext cx="4038600" cy="56880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400">
                <a:solidFill>
                  <a:schemeClr val="accent2"/>
                </a:solidFill>
              </a:rPr>
              <a:t>Pelvik parça: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Alt ucu sakrokoksigeal ekleme uzanır. Gluteal kasları kaplayacak ve maksimum  pelvik destek verecek şekilde tasarlanmıştır. Kenarları “midaksiller trokanterik çizgi” önünde biter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Ön ortada bağlanan </a:t>
            </a:r>
            <a:r>
              <a:rPr lang="tr-TR" altLang="tr-TR" sz="2000">
                <a:solidFill>
                  <a:schemeClr val="accent2"/>
                </a:solidFill>
              </a:rPr>
              <a:t>abdominal korse,</a:t>
            </a:r>
            <a:r>
              <a:rPr lang="tr-TR" altLang="tr-TR" sz="2000"/>
              <a:t> abdominal basıncı attırır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549275"/>
            <a:ext cx="4038600" cy="5576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>
                <a:solidFill>
                  <a:schemeClr val="accent2"/>
                </a:solidFill>
              </a:rPr>
              <a:t>Torasik</a:t>
            </a:r>
            <a:r>
              <a:rPr lang="tr-TR" altLang="tr-TR" sz="2400" dirty="0">
                <a:solidFill>
                  <a:schemeClr val="accent2"/>
                </a:solidFill>
              </a:rPr>
              <a:t> parça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TLSO’da</a:t>
            </a:r>
            <a:r>
              <a:rPr lang="tr-TR" altLang="tr-TR" dirty="0" smtClean="0"/>
              <a:t> </a:t>
            </a:r>
            <a:r>
              <a:rPr lang="tr-TR" altLang="tr-TR" dirty="0" err="1">
                <a:solidFill>
                  <a:schemeClr val="accent2"/>
                </a:solidFill>
              </a:rPr>
              <a:t>vertikal</a:t>
            </a:r>
            <a:r>
              <a:rPr lang="tr-TR" altLang="tr-TR" dirty="0">
                <a:solidFill>
                  <a:schemeClr val="accent2"/>
                </a:solidFill>
              </a:rPr>
              <a:t> </a:t>
            </a:r>
            <a:r>
              <a:rPr lang="tr-TR" altLang="tr-TR" dirty="0" err="1">
                <a:solidFill>
                  <a:schemeClr val="accent2"/>
                </a:solidFill>
              </a:rPr>
              <a:t>paravertebral</a:t>
            </a:r>
            <a:r>
              <a:rPr lang="tr-TR" altLang="tr-TR" dirty="0">
                <a:solidFill>
                  <a:schemeClr val="accent2"/>
                </a:solidFill>
              </a:rPr>
              <a:t> barlar</a:t>
            </a:r>
            <a:r>
              <a:rPr lang="tr-TR" altLang="tr-TR" dirty="0"/>
              <a:t> </a:t>
            </a:r>
            <a:r>
              <a:rPr lang="tr-TR" altLang="tr-TR" dirty="0" err="1"/>
              <a:t>spina</a:t>
            </a:r>
            <a:r>
              <a:rPr lang="tr-TR" altLang="tr-TR" dirty="0"/>
              <a:t> </a:t>
            </a:r>
            <a:r>
              <a:rPr lang="tr-TR" altLang="tr-TR" dirty="0" err="1"/>
              <a:t>skapulaya</a:t>
            </a:r>
            <a:r>
              <a:rPr lang="tr-TR" altLang="tr-TR" dirty="0"/>
              <a:t> </a:t>
            </a:r>
            <a:r>
              <a:rPr lang="tr-TR" altLang="tr-TR" dirty="0" smtClean="0"/>
              <a:t>uzanır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LSO’da</a:t>
            </a:r>
            <a:r>
              <a:rPr lang="tr-TR" altLang="tr-TR" dirty="0"/>
              <a:t> </a:t>
            </a:r>
            <a:r>
              <a:rPr lang="tr-TR" altLang="tr-TR" dirty="0" err="1">
                <a:solidFill>
                  <a:schemeClr val="accent2"/>
                </a:solidFill>
              </a:rPr>
              <a:t>vertikal</a:t>
            </a:r>
            <a:r>
              <a:rPr lang="tr-TR" altLang="tr-TR" dirty="0">
                <a:solidFill>
                  <a:schemeClr val="accent2"/>
                </a:solidFill>
              </a:rPr>
              <a:t> </a:t>
            </a:r>
            <a:r>
              <a:rPr lang="tr-TR" altLang="tr-TR" dirty="0" err="1">
                <a:solidFill>
                  <a:schemeClr val="accent2"/>
                </a:solidFill>
              </a:rPr>
              <a:t>paravertebral</a:t>
            </a:r>
            <a:r>
              <a:rPr lang="tr-TR" altLang="tr-TR" dirty="0">
                <a:solidFill>
                  <a:schemeClr val="accent2"/>
                </a:solidFill>
              </a:rPr>
              <a:t> barlar</a:t>
            </a:r>
            <a:r>
              <a:rPr lang="tr-TR" altLang="tr-TR" dirty="0"/>
              <a:t> </a:t>
            </a:r>
            <a:r>
              <a:rPr lang="tr-TR" altLang="tr-TR" dirty="0" err="1"/>
              <a:t>skapula</a:t>
            </a:r>
            <a:r>
              <a:rPr lang="tr-TR" altLang="tr-TR" dirty="0"/>
              <a:t> alt kenarından 2.4 cm aşağısına kadar uzanır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</p:txBody>
      </p:sp>
      <p:sp>
        <p:nvSpPr>
          <p:cNvPr id="11272" name="Rectangle 17"/>
          <p:cNvSpPr>
            <a:spLocks noChangeArrowheads="1"/>
          </p:cNvSpPr>
          <p:nvPr/>
        </p:nvSpPr>
        <p:spPr bwMode="auto">
          <a:xfrm>
            <a:off x="2927351" y="3284538"/>
            <a:ext cx="11525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/>
              <a:t>TLSO</a:t>
            </a:r>
          </a:p>
        </p:txBody>
      </p:sp>
      <p:sp>
        <p:nvSpPr>
          <p:cNvPr id="11273" name="Rectangle 19"/>
          <p:cNvSpPr>
            <a:spLocks noChangeArrowheads="1"/>
          </p:cNvSpPr>
          <p:nvPr/>
        </p:nvSpPr>
        <p:spPr bwMode="auto">
          <a:xfrm>
            <a:off x="7535863" y="6021389"/>
            <a:ext cx="91440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/>
              <a:t>LSO</a:t>
            </a:r>
          </a:p>
        </p:txBody>
      </p:sp>
    </p:spTree>
    <p:extLst>
      <p:ext uri="{BB962C8B-B14F-4D97-AF65-F5344CB8AC3E}">
        <p14:creationId xmlns="" xmlns:p14="http://schemas.microsoft.com/office/powerpoint/2010/main" val="8415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81668" y="333375"/>
            <a:ext cx="4949245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dirty="0" err="1" smtClean="0">
                <a:solidFill>
                  <a:srgbClr val="3333FF"/>
                </a:solidFill>
              </a:rPr>
              <a:t>Chairback</a:t>
            </a:r>
            <a:r>
              <a:rPr lang="tr-TR" altLang="tr-TR" b="1" dirty="0" smtClean="0">
                <a:solidFill>
                  <a:srgbClr val="3333FF"/>
                </a:solidFill>
              </a:rPr>
              <a:t> LSO</a:t>
            </a:r>
          </a:p>
          <a:p>
            <a:pPr eaLnBrk="1" hangingPunct="1"/>
            <a:r>
              <a:rPr lang="tr-TR" altLang="tr-TR" sz="2000" dirty="0" err="1"/>
              <a:t>Paraspinal</a:t>
            </a:r>
            <a:r>
              <a:rPr lang="tr-TR" altLang="tr-TR" sz="2000" dirty="0"/>
              <a:t> barlar</a:t>
            </a:r>
          </a:p>
          <a:p>
            <a:pPr eaLnBrk="1" hangingPunct="1"/>
            <a:r>
              <a:rPr lang="tr-TR" altLang="tr-TR" sz="2000" dirty="0" err="1"/>
              <a:t>Abdominal</a:t>
            </a:r>
            <a:r>
              <a:rPr lang="tr-TR" altLang="tr-TR" sz="2000" dirty="0"/>
              <a:t> korse</a:t>
            </a:r>
          </a:p>
          <a:p>
            <a:pPr eaLnBrk="1" hangingPunct="1"/>
            <a:r>
              <a:rPr lang="tr-TR" altLang="tr-TR" sz="2000" dirty="0" err="1"/>
              <a:t>Fleksiyon</a:t>
            </a:r>
            <a:r>
              <a:rPr lang="tr-TR" altLang="tr-TR" sz="2000" dirty="0"/>
              <a:t> ve </a:t>
            </a:r>
            <a:r>
              <a:rPr lang="tr-TR" altLang="tr-TR" sz="2000" dirty="0" err="1"/>
              <a:t>ekstansiyon</a:t>
            </a:r>
            <a:r>
              <a:rPr lang="tr-TR" altLang="tr-TR" sz="2000" dirty="0"/>
              <a:t> </a:t>
            </a:r>
          </a:p>
          <a:p>
            <a:pPr eaLnBrk="1" hangingPunct="1">
              <a:buFontTx/>
              <a:buNone/>
            </a:pPr>
            <a:r>
              <a:rPr lang="tr-TR" altLang="tr-TR" sz="2000" dirty="0"/>
              <a:t>kontrolü sağlar</a:t>
            </a:r>
          </a:p>
          <a:p>
            <a:pPr eaLnBrk="1" hangingPunct="1"/>
            <a:r>
              <a:rPr lang="tr-TR" altLang="tr-TR" sz="2000" dirty="0" err="1"/>
              <a:t>Kinestetik</a:t>
            </a:r>
            <a:r>
              <a:rPr lang="tr-TR" altLang="tr-TR" sz="2000" dirty="0"/>
              <a:t> hatırlatıcıdır</a:t>
            </a:r>
          </a:p>
          <a:p>
            <a:pPr eaLnBrk="1" hangingPunct="1"/>
            <a:r>
              <a:rPr lang="tr-TR" altLang="tr-TR" sz="2000" dirty="0"/>
              <a:t>Bel ağrısında kullanılabilir</a:t>
            </a:r>
          </a:p>
          <a:p>
            <a:pPr eaLnBrk="1" hangingPunct="1"/>
            <a:r>
              <a:rPr lang="tr-TR" altLang="tr-TR" sz="2000" dirty="0" err="1"/>
              <a:t>Spinal</a:t>
            </a:r>
            <a:r>
              <a:rPr lang="tr-TR" altLang="tr-TR" sz="2000" dirty="0"/>
              <a:t> kırıklarda yeterli değildir</a:t>
            </a:r>
          </a:p>
          <a:p>
            <a:pPr eaLnBrk="1" hangingPunct="1"/>
            <a:r>
              <a:rPr lang="tr-TR" altLang="tr-TR" sz="2000" dirty="0"/>
              <a:t>TLSO olarak </a:t>
            </a:r>
            <a:r>
              <a:rPr lang="tr-TR" altLang="tr-TR" sz="2000" dirty="0" err="1"/>
              <a:t>modifiye</a:t>
            </a:r>
            <a:r>
              <a:rPr lang="tr-TR" altLang="tr-TR" sz="2000" dirty="0"/>
              <a:t> edilebilir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333375"/>
            <a:ext cx="4038600" cy="5792788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3333FF"/>
                </a:solidFill>
              </a:rPr>
              <a:t>Knight LSO</a:t>
            </a:r>
          </a:p>
          <a:p>
            <a:pPr eaLnBrk="1" hangingPunct="1"/>
            <a:r>
              <a:rPr lang="tr-TR" altLang="tr-TR" sz="2000"/>
              <a:t>Sagital düzlemde olduğu kadar frontal düzlemde de hareketi kısıtlamak amacıyla </a:t>
            </a:r>
            <a:r>
              <a:rPr lang="tr-TR" altLang="tr-TR" sz="2000">
                <a:solidFill>
                  <a:srgbClr val="3333FF"/>
                </a:solidFill>
              </a:rPr>
              <a:t>lateral barları</a:t>
            </a:r>
            <a:r>
              <a:rPr lang="tr-TR" altLang="tr-TR" sz="2000"/>
              <a:t> bulunur</a:t>
            </a:r>
          </a:p>
          <a:p>
            <a:pPr eaLnBrk="1" hangingPunct="1"/>
            <a:r>
              <a:rPr lang="tr-TR" altLang="tr-TR" sz="2000"/>
              <a:t>Bel ağrısında ve stabil lumbar kırıklarda kullanılabilir</a:t>
            </a:r>
          </a:p>
          <a:p>
            <a:pPr eaLnBrk="1" hangingPunct="1"/>
            <a:r>
              <a:rPr lang="tr-TR" altLang="tr-TR" sz="2000"/>
              <a:t>TLSO olarak modifiye edilebilir</a:t>
            </a:r>
          </a:p>
          <a:p>
            <a:pPr eaLnBrk="1" hangingPunct="1"/>
            <a:endParaRPr lang="tr-TR" altLang="tr-TR" i="1" smtClean="0"/>
          </a:p>
        </p:txBody>
      </p:sp>
    </p:spTree>
    <p:extLst>
      <p:ext uri="{BB962C8B-B14F-4D97-AF65-F5344CB8AC3E}">
        <p14:creationId xmlns="" xmlns:p14="http://schemas.microsoft.com/office/powerpoint/2010/main" val="26508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1546</Words>
  <Application>Microsoft Office PowerPoint</Application>
  <PresentationFormat>Özel</PresentationFormat>
  <Paragraphs>355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Yüzeyler</vt:lpstr>
      <vt:lpstr>SPİNAL ORTEZLER</vt:lpstr>
      <vt:lpstr>Spinal Ortez Terminolojisi</vt:lpstr>
      <vt:lpstr>Amaçlanan fonksiyonlar</vt:lpstr>
      <vt:lpstr>Spinal hareket düzlemleri</vt:lpstr>
      <vt:lpstr>Spinal ortezlerde başarılı olmak için: </vt:lpstr>
      <vt:lpstr>Ortez yapım malzemeleri</vt:lpstr>
      <vt:lpstr>A-Geleneksel spinal ortezler</vt:lpstr>
      <vt:lpstr> </vt:lpstr>
      <vt:lpstr>Slayt 9</vt:lpstr>
      <vt:lpstr>Fleksiyon kontrollü TLSO: Jewett ve CASH ortezleri</vt:lpstr>
      <vt:lpstr>Slayt 11</vt:lpstr>
      <vt:lpstr>Her 3 düzlemde hareketi kısıtlayan TLSO:</vt:lpstr>
      <vt:lpstr>B-Termoplastik  spinal ortezler</vt:lpstr>
      <vt:lpstr>Slayt 14</vt:lpstr>
      <vt:lpstr>Slayt 15</vt:lpstr>
      <vt:lpstr>Bel ağrısında spinal ortez   </vt:lpstr>
      <vt:lpstr>Bel ağrısında spinal ortez</vt:lpstr>
      <vt:lpstr>LS korseler</vt:lpstr>
      <vt:lpstr>  Bel ağrısında etyolojiye göre uygun postür seçimi</vt:lpstr>
      <vt:lpstr>Spinal deformitelerde ortez</vt:lpstr>
      <vt:lpstr>A-Skolyoz</vt:lpstr>
      <vt:lpstr>Skolyoz</vt:lpstr>
      <vt:lpstr>Skolyoz</vt:lpstr>
      <vt:lpstr>Skolyoz ortezinde prensipler</vt:lpstr>
      <vt:lpstr>Skolyozda ortezleme hedefleri</vt:lpstr>
      <vt:lpstr>                                             : Milwaukee</vt:lpstr>
      <vt:lpstr>Milwaukee CTLSO</vt:lpstr>
      <vt:lpstr>Alçak profilli TLSO</vt:lpstr>
      <vt:lpstr>Kime ortez verilmez?</vt:lpstr>
      <vt:lpstr>B-Kifoz</vt:lpstr>
      <vt:lpstr>Kifozda ortez</vt:lpstr>
      <vt:lpstr>Kifozda ortez +egzersiz</vt:lpstr>
      <vt:lpstr>T L Spinal kırıklarda ortez</vt:lpstr>
      <vt:lpstr>Servikal ortezler</vt:lpstr>
      <vt:lpstr>Soft” boyunluklar </vt:lpstr>
      <vt:lpstr>“Reinforced” sevikal ortezler</vt:lpstr>
      <vt:lpstr>Rijit CTO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Ortez Terminolojisi</dc:title>
  <dc:creator>sinan sert</dc:creator>
  <cp:lastModifiedBy>fztmerve</cp:lastModifiedBy>
  <cp:revision>17</cp:revision>
  <dcterms:created xsi:type="dcterms:W3CDTF">2018-11-21T09:51:05Z</dcterms:created>
  <dcterms:modified xsi:type="dcterms:W3CDTF">2019-06-27T11:47:25Z</dcterms:modified>
</cp:coreProperties>
</file>