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4" r:id="rId6"/>
    <p:sldId id="262" r:id="rId7"/>
    <p:sldId id="260" r:id="rId8"/>
    <p:sldId id="265" r:id="rId9"/>
    <p:sldId id="268" r:id="rId10"/>
    <p:sldId id="261" r:id="rId11"/>
    <p:sldId id="266" r:id="rId12"/>
    <p:sldId id="267"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445B233B-9687-4ED3-A5D5-7DBB7191EA51}" type="datetimeFigureOut">
              <a:rPr lang="en-US" smtClean="0"/>
              <a:t>3/26/2018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1025403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45B233B-9687-4ED3-A5D5-7DBB7191EA51}" type="datetimeFigureOut">
              <a:rPr lang="en-US" smtClean="0"/>
              <a:t>3/26/2018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99767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45B233B-9687-4ED3-A5D5-7DBB7191EA51}" type="datetimeFigureOut">
              <a:rPr lang="en-US" smtClean="0"/>
              <a:t>3/26/2018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2775665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445B233B-9687-4ED3-A5D5-7DBB7191EA51}" type="datetimeFigureOut">
              <a:rPr lang="en-US" smtClean="0"/>
              <a:t>3/26/2018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1347836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45B233B-9687-4ED3-A5D5-7DBB7191EA51}" type="datetimeFigureOut">
              <a:rPr lang="en-US" smtClean="0"/>
              <a:t>3/26/2018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3047278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445B233B-9687-4ED3-A5D5-7DBB7191EA51}" type="datetimeFigureOut">
              <a:rPr lang="en-US" smtClean="0"/>
              <a:t>3/26/2018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3239730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445B233B-9687-4ED3-A5D5-7DBB7191EA51}" type="datetimeFigureOut">
              <a:rPr lang="en-US" smtClean="0"/>
              <a:t>3/26/2018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3483774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445B233B-9687-4ED3-A5D5-7DBB7191EA51}" type="datetimeFigureOut">
              <a:rPr lang="en-US" smtClean="0"/>
              <a:t>3/26/2018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94535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45B233B-9687-4ED3-A5D5-7DBB7191EA51}" type="datetimeFigureOut">
              <a:rPr lang="en-US" smtClean="0"/>
              <a:t>3/26/2018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916283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5B233B-9687-4ED3-A5D5-7DBB7191EA51}" type="datetimeFigureOut">
              <a:rPr lang="en-US" smtClean="0"/>
              <a:t>3/26/2018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4112839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45B233B-9687-4ED3-A5D5-7DBB7191EA51}" type="datetimeFigureOut">
              <a:rPr lang="en-US" smtClean="0"/>
              <a:t>3/26/2018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32966AC-A9F6-4E2D-9DC8-677D36D1A2B6}" type="slidenum">
              <a:rPr lang="en-US" smtClean="0"/>
              <a:t>‹#›</a:t>
            </a:fld>
            <a:endParaRPr lang="en-US"/>
          </a:p>
        </p:txBody>
      </p:sp>
    </p:spTree>
    <p:extLst>
      <p:ext uri="{BB962C8B-B14F-4D97-AF65-F5344CB8AC3E}">
        <p14:creationId xmlns:p14="http://schemas.microsoft.com/office/powerpoint/2010/main" val="2592059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5B233B-9687-4ED3-A5D5-7DBB7191EA51}" type="datetimeFigureOut">
              <a:rPr lang="en-US" smtClean="0"/>
              <a:t>3/26/2018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2966AC-A9F6-4E2D-9DC8-677D36D1A2B6}" type="slidenum">
              <a:rPr lang="en-US" smtClean="0"/>
              <a:t>‹#›</a:t>
            </a:fld>
            <a:endParaRPr lang="en-US"/>
          </a:p>
        </p:txBody>
      </p:sp>
    </p:spTree>
    <p:extLst>
      <p:ext uri="{BB962C8B-B14F-4D97-AF65-F5344CB8AC3E}">
        <p14:creationId xmlns:p14="http://schemas.microsoft.com/office/powerpoint/2010/main" val="1282614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lstStyle/>
          <a:p>
            <a:pPr algn="just"/>
            <a:r>
              <a:rPr lang="tr-TR" sz="2200" b="1" dirty="0" smtClean="0"/>
              <a:t>Çeviri Nedir?</a:t>
            </a:r>
          </a:p>
          <a:p>
            <a:pPr algn="just"/>
            <a:endParaRPr lang="tr-TR" sz="2200" dirty="0"/>
          </a:p>
          <a:p>
            <a:pPr algn="just"/>
            <a:r>
              <a:rPr lang="tr-TR" sz="2200" dirty="0" smtClean="0"/>
              <a:t>Çeviri </a:t>
            </a:r>
          </a:p>
          <a:p>
            <a:pPr algn="l"/>
            <a:r>
              <a:rPr lang="tr-TR" sz="2200" dirty="0"/>
              <a:t>Ç</a:t>
            </a:r>
            <a:r>
              <a:rPr lang="tr-TR" sz="2200" dirty="0" smtClean="0"/>
              <a:t>evirmen</a:t>
            </a:r>
          </a:p>
          <a:p>
            <a:pPr algn="just"/>
            <a:r>
              <a:rPr lang="tr-TR" sz="2200" dirty="0" smtClean="0"/>
              <a:t>Tercüman</a:t>
            </a:r>
          </a:p>
          <a:p>
            <a:pPr algn="just"/>
            <a:r>
              <a:rPr lang="tr-TR" sz="2200" dirty="0" smtClean="0"/>
              <a:t>Mütercim</a:t>
            </a:r>
          </a:p>
          <a:p>
            <a:pPr algn="just"/>
            <a:r>
              <a:rPr lang="tr-TR" sz="2200" dirty="0" smtClean="0"/>
              <a:t>Kaynak dil-Hedef dil</a:t>
            </a:r>
          </a:p>
          <a:p>
            <a:pPr algn="just"/>
            <a:endParaRPr lang="en-US" dirty="0"/>
          </a:p>
        </p:txBody>
      </p:sp>
    </p:spTree>
    <p:extLst>
      <p:ext uri="{BB962C8B-B14F-4D97-AF65-F5344CB8AC3E}">
        <p14:creationId xmlns:p14="http://schemas.microsoft.com/office/powerpoint/2010/main" val="2854169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normAutofit/>
          </a:bodyPr>
          <a:lstStyle/>
          <a:p>
            <a:pPr algn="just"/>
            <a:r>
              <a:rPr lang="tr-TR" sz="2000" b="1" dirty="0" smtClean="0"/>
              <a:t>Sözlü </a:t>
            </a:r>
            <a:r>
              <a:rPr lang="tr-TR" sz="2000" b="1" dirty="0" smtClean="0"/>
              <a:t>çeviri</a:t>
            </a:r>
          </a:p>
          <a:p>
            <a:pPr algn="just"/>
            <a:endParaRPr lang="tr-TR" sz="2000" b="1" dirty="0" smtClean="0"/>
          </a:p>
          <a:p>
            <a:pPr algn="just"/>
            <a:r>
              <a:rPr lang="tr-TR" sz="2000" b="1" dirty="0" smtClean="0"/>
              <a:t>Diyalog çevirisi</a:t>
            </a:r>
          </a:p>
          <a:p>
            <a:pPr algn="just"/>
            <a:r>
              <a:rPr lang="tr-TR" sz="2000" dirty="0" smtClean="0"/>
              <a:t>Karşılıklı konuşma biçiminde gerçekleştirilen görüşmeler </a:t>
            </a:r>
          </a:p>
          <a:p>
            <a:pPr algn="just"/>
            <a:r>
              <a:rPr lang="tr-TR" sz="2000" dirty="0" smtClean="0"/>
              <a:t>İki yöne de çeviri söz konusudur</a:t>
            </a:r>
          </a:p>
          <a:p>
            <a:pPr algn="just"/>
            <a:endParaRPr lang="tr-TR" sz="2000" dirty="0" smtClean="0"/>
          </a:p>
          <a:p>
            <a:pPr algn="just"/>
            <a:r>
              <a:rPr lang="tr-TR" sz="2000" b="1" dirty="0" smtClean="0"/>
              <a:t>Ardıl çeviri</a:t>
            </a:r>
          </a:p>
          <a:p>
            <a:pPr algn="just"/>
            <a:r>
              <a:rPr lang="tr-TR" sz="2000" dirty="0" smtClean="0"/>
              <a:t>Uzun konuşmalar, not tutma</a:t>
            </a:r>
          </a:p>
          <a:p>
            <a:pPr algn="just"/>
            <a:endParaRPr lang="tr-TR" sz="2000" dirty="0" smtClean="0"/>
          </a:p>
          <a:p>
            <a:pPr algn="just"/>
            <a:r>
              <a:rPr lang="tr-TR" sz="2000" b="1" dirty="0" smtClean="0"/>
              <a:t>Eş zamanlı çeviri</a:t>
            </a:r>
          </a:p>
          <a:p>
            <a:pPr algn="just"/>
            <a:r>
              <a:rPr lang="tr-TR" sz="2000" dirty="0" smtClean="0"/>
              <a:t>Konuşmacıyla eş zamanlılık söz konusudur</a:t>
            </a:r>
          </a:p>
          <a:p>
            <a:pPr algn="just"/>
            <a:r>
              <a:rPr lang="tr-TR" sz="2000" dirty="0" smtClean="0"/>
              <a:t>Özel donanım (kulaklık vb. araç gereç)</a:t>
            </a:r>
            <a:endParaRPr lang="tr-TR" sz="2000" dirty="0"/>
          </a:p>
        </p:txBody>
      </p:sp>
    </p:spTree>
    <p:extLst>
      <p:ext uri="{BB962C8B-B14F-4D97-AF65-F5344CB8AC3E}">
        <p14:creationId xmlns:p14="http://schemas.microsoft.com/office/powerpoint/2010/main" val="1361134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65018"/>
            <a:ext cx="10515600" cy="5511945"/>
          </a:xfrm>
        </p:spPr>
        <p:txBody>
          <a:bodyPr>
            <a:normAutofit/>
          </a:bodyPr>
          <a:lstStyle/>
          <a:p>
            <a:pPr marL="0" indent="0" algn="just">
              <a:buNone/>
            </a:pPr>
            <a:r>
              <a:rPr lang="tr-TR" sz="2200" b="1" dirty="0"/>
              <a:t>Çeviribilim</a:t>
            </a:r>
            <a:r>
              <a:rPr lang="tr-TR" sz="2200" dirty="0"/>
              <a:t> </a:t>
            </a:r>
            <a:r>
              <a:rPr lang="tr-TR" sz="2200" dirty="0" smtClean="0"/>
              <a:t>(</a:t>
            </a:r>
            <a:r>
              <a:rPr lang="tr-TR" sz="2200" dirty="0" err="1" smtClean="0"/>
              <a:t>Translation</a:t>
            </a:r>
            <a:r>
              <a:rPr lang="tr-TR" sz="2200" dirty="0" smtClean="0"/>
              <a:t> </a:t>
            </a:r>
            <a:r>
              <a:rPr lang="tr-TR" sz="2200" dirty="0" err="1" smtClean="0"/>
              <a:t>Studies</a:t>
            </a:r>
            <a:r>
              <a:rPr lang="tr-TR" sz="2200" dirty="0" smtClean="0"/>
              <a:t>; J. </a:t>
            </a:r>
            <a:r>
              <a:rPr lang="tr-TR" sz="2200" dirty="0" err="1" smtClean="0"/>
              <a:t>Holmes</a:t>
            </a:r>
            <a:r>
              <a:rPr lang="tr-TR" sz="2200" dirty="0" smtClean="0"/>
              <a:t>, 1972)</a:t>
            </a:r>
          </a:p>
          <a:p>
            <a:pPr marL="0" indent="0" algn="just">
              <a:buNone/>
            </a:pPr>
            <a:r>
              <a:rPr lang="tr-TR" sz="2200" dirty="0" smtClean="0"/>
              <a:t>Çeviriyle </a:t>
            </a:r>
            <a:r>
              <a:rPr lang="tr-TR" sz="2200" dirty="0"/>
              <a:t>ile ilgili her türlü olguyu inceleme konusu yapan </a:t>
            </a:r>
            <a:r>
              <a:rPr lang="tr-TR" sz="2200" dirty="0" smtClean="0"/>
              <a:t>disiplinler arası </a:t>
            </a:r>
            <a:r>
              <a:rPr lang="tr-TR" sz="2200" dirty="0"/>
              <a:t>bir bilim dalıdır. 20. </a:t>
            </a:r>
            <a:r>
              <a:rPr lang="tr-TR" sz="2200" dirty="0" err="1" smtClean="0"/>
              <a:t>yy.ın</a:t>
            </a:r>
            <a:r>
              <a:rPr lang="tr-TR" sz="2200" dirty="0" smtClean="0"/>
              <a:t> </a:t>
            </a:r>
            <a:r>
              <a:rPr lang="tr-TR" sz="2200" dirty="0"/>
              <a:t>son çeyreğinde özerklik kazanan bu bilim dalı, </a:t>
            </a:r>
            <a:r>
              <a:rPr lang="tr-TR" sz="2200" dirty="0" smtClean="0"/>
              <a:t>dilbilim, </a:t>
            </a:r>
            <a:r>
              <a:rPr lang="tr-TR" sz="2200" dirty="0" err="1" smtClean="0"/>
              <a:t>ruhdilbilim</a:t>
            </a:r>
            <a:r>
              <a:rPr lang="tr-TR" sz="2200" dirty="0"/>
              <a:t>, toplumbilim, </a:t>
            </a:r>
            <a:r>
              <a:rPr lang="tr-TR" sz="2200" dirty="0" err="1"/>
              <a:t>siyasetbilim</a:t>
            </a:r>
            <a:r>
              <a:rPr lang="tr-TR" sz="2200" dirty="0"/>
              <a:t> vb. bilim dallarıyla kuram ve yöntem bilgisi konusunda bilgi alışverişi içindedir.</a:t>
            </a:r>
          </a:p>
          <a:p>
            <a:pPr marL="0" indent="0" algn="just">
              <a:buNone/>
            </a:pPr>
            <a:endParaRPr lang="tr-TR" sz="2200" dirty="0" smtClean="0"/>
          </a:p>
          <a:p>
            <a:pPr marL="0" indent="0" algn="just">
              <a:buNone/>
            </a:pPr>
            <a:r>
              <a:rPr lang="tr-TR" sz="2200" dirty="0" smtClean="0"/>
              <a:t>Çeviribilimin araştırma </a:t>
            </a:r>
            <a:r>
              <a:rPr lang="tr-TR" sz="2200" dirty="0"/>
              <a:t>alanı olan </a:t>
            </a:r>
            <a:r>
              <a:rPr lang="tr-TR" sz="2200" dirty="0" smtClean="0"/>
              <a:t>dalları: Betimleyici </a:t>
            </a:r>
            <a:r>
              <a:rPr lang="tr-TR" sz="2200" dirty="0"/>
              <a:t>çeviribilim ve Kuramsal </a:t>
            </a:r>
            <a:r>
              <a:rPr lang="tr-TR" sz="2200" dirty="0" smtClean="0"/>
              <a:t>çeviribilim</a:t>
            </a:r>
            <a:endParaRPr lang="tr-TR" sz="2200" dirty="0"/>
          </a:p>
          <a:p>
            <a:pPr marL="0" indent="0" algn="just">
              <a:buNone/>
            </a:pPr>
            <a:r>
              <a:rPr lang="tr-TR" sz="2200" dirty="0" smtClean="0"/>
              <a:t>Betimleyici çeviribilim, çeviri </a:t>
            </a:r>
            <a:r>
              <a:rPr lang="tr-TR" sz="2200" dirty="0"/>
              <a:t>süreci ve çeviri ürünlerini, kendi deneyim dünyamızda karşımıza çıktıkları biçimde </a:t>
            </a:r>
            <a:r>
              <a:rPr lang="tr-TR" sz="2200" dirty="0" smtClean="0"/>
              <a:t>betimlemeyi hedefler.</a:t>
            </a:r>
          </a:p>
          <a:p>
            <a:pPr marL="0" indent="0" algn="just">
              <a:buNone/>
            </a:pPr>
            <a:r>
              <a:rPr lang="tr-TR" sz="2200" dirty="0" smtClean="0"/>
              <a:t>Kuramsal çeviribilim, betimleyici </a:t>
            </a:r>
            <a:r>
              <a:rPr lang="tr-TR" sz="2200" dirty="0"/>
              <a:t>çeviribilim alanında yapılan çalışmaların sonuçlarını, çeviriyle ilişkili alan ve bilim dallarıyla birleştirir; böylece çeviri sürecinin ve çeviri ürünlerinin ne olduğu ve ne olacağı konusunu açıklamak ve bu konuda önceden tahminde bulunmak için ilkeler, kuramlar ve modeller oluşturur.</a:t>
            </a:r>
          </a:p>
          <a:p>
            <a:pPr marL="0" indent="0">
              <a:buNone/>
            </a:pPr>
            <a:endParaRPr lang="tr-TR" dirty="0"/>
          </a:p>
        </p:txBody>
      </p:sp>
    </p:spTree>
    <p:extLst>
      <p:ext uri="{BB962C8B-B14F-4D97-AF65-F5344CB8AC3E}">
        <p14:creationId xmlns:p14="http://schemas.microsoft.com/office/powerpoint/2010/main" val="700699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3455"/>
            <a:ext cx="10515600" cy="5553508"/>
          </a:xfrm>
        </p:spPr>
        <p:txBody>
          <a:bodyPr>
            <a:normAutofit/>
          </a:bodyPr>
          <a:lstStyle/>
          <a:p>
            <a:pPr marL="0" indent="0">
              <a:buNone/>
            </a:pPr>
            <a:r>
              <a:rPr lang="tr-TR" sz="2000" dirty="0"/>
              <a:t>Uygulamalı çeviribilim</a:t>
            </a:r>
          </a:p>
          <a:p>
            <a:pPr marL="0" indent="0">
              <a:buNone/>
            </a:pPr>
            <a:r>
              <a:rPr lang="tr-TR" sz="2000" dirty="0"/>
              <a:t>- Çeviri eğitimi (çeviri öğretimi: 1. Yabancı dil öğretiminde kullanılan bir teknik ve sınama aracı 2. Çevirmen yetiştirilmesi)</a:t>
            </a:r>
          </a:p>
          <a:p>
            <a:pPr marL="0" indent="0">
              <a:buNone/>
            </a:pPr>
            <a:r>
              <a:rPr lang="tr-TR" sz="2000" dirty="0"/>
              <a:t>- Çeviriye yardımcı araç-gereçler (sözlükler, terim derlemeleri, dilbilgisi çalışmaları)</a:t>
            </a:r>
          </a:p>
          <a:p>
            <a:pPr marL="0" indent="0">
              <a:buNone/>
            </a:pPr>
            <a:r>
              <a:rPr lang="tr-TR" sz="2000" dirty="0"/>
              <a:t>- Çeviri politikası (çevirmenlerin, çeviri uygulamasının ve çeviri ürünlerinin toplumdaki yerinin ve rolünün tanımlanması)</a:t>
            </a:r>
          </a:p>
          <a:p>
            <a:pPr marL="0" indent="0">
              <a:buNone/>
            </a:pPr>
            <a:r>
              <a:rPr lang="tr-TR" sz="2000" dirty="0"/>
              <a:t>- Çeviri eleştirisi, çevirinin değerlendirilmesi ve yorumlanması</a:t>
            </a:r>
          </a:p>
        </p:txBody>
      </p:sp>
    </p:spTree>
    <p:extLst>
      <p:ext uri="{BB962C8B-B14F-4D97-AF65-F5344CB8AC3E}">
        <p14:creationId xmlns:p14="http://schemas.microsoft.com/office/powerpoint/2010/main" val="2504085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60218"/>
            <a:ext cx="10515600" cy="5816745"/>
          </a:xfrm>
        </p:spPr>
        <p:txBody>
          <a:bodyPr/>
          <a:lstStyle/>
          <a:p>
            <a:pPr marL="0" indent="0" algn="just">
              <a:buNone/>
            </a:pPr>
            <a:r>
              <a:rPr lang="tr-TR" sz="1800" dirty="0" smtClean="0"/>
              <a:t>Kaynaklar</a:t>
            </a:r>
          </a:p>
          <a:p>
            <a:pPr marL="0" indent="0" algn="just">
              <a:buNone/>
            </a:pPr>
            <a:r>
              <a:rPr lang="tr-TR" sz="1800" dirty="0" err="1" smtClean="0"/>
              <a:t>Buzzati</a:t>
            </a:r>
            <a:r>
              <a:rPr lang="tr-TR" sz="1800" dirty="0" smtClean="0"/>
              <a:t>, D. Tatar Çölü (çev. N. </a:t>
            </a:r>
            <a:r>
              <a:rPr lang="tr-TR" sz="1800" dirty="0" err="1" smtClean="0"/>
              <a:t>Önol</a:t>
            </a:r>
            <a:r>
              <a:rPr lang="tr-TR" sz="1800" dirty="0" smtClean="0"/>
              <a:t>, 1968 Varlık Yay., 1996, Can Yay.)</a:t>
            </a:r>
          </a:p>
          <a:p>
            <a:pPr marL="0" indent="0" algn="just">
              <a:buNone/>
            </a:pPr>
            <a:r>
              <a:rPr lang="en-US" sz="1800" dirty="0" err="1" smtClean="0"/>
              <a:t>Jakobson</a:t>
            </a:r>
            <a:r>
              <a:rPr lang="en-US" sz="1800" dirty="0"/>
              <a:t>, R</a:t>
            </a:r>
            <a:r>
              <a:rPr lang="tr-TR" sz="1800" dirty="0"/>
              <a:t>.</a:t>
            </a:r>
            <a:r>
              <a:rPr lang="en-US" sz="1800" dirty="0"/>
              <a:t> (2000). On Linguistic Aspects of Translation. The Translation Studies Reader. Der. L. Venuti London. New York: Routledge. 113-118.</a:t>
            </a:r>
            <a:endParaRPr lang="tr-TR" sz="1800" dirty="0"/>
          </a:p>
          <a:p>
            <a:pPr marL="0" indent="0" algn="just">
              <a:buNone/>
            </a:pPr>
            <a:r>
              <a:rPr lang="tr-TR" sz="1800" dirty="0" smtClean="0"/>
              <a:t>Kansu-Yetkiner</a:t>
            </a:r>
            <a:r>
              <a:rPr lang="tr-TR" sz="1800" dirty="0"/>
              <a:t>, N., </a:t>
            </a:r>
            <a:r>
              <a:rPr lang="tr-TR" sz="1800" dirty="0" smtClean="0"/>
              <a:t>ve </a:t>
            </a:r>
            <a:r>
              <a:rPr lang="tr-TR" sz="1800" dirty="0"/>
              <a:t>Yetkin-Karakoç, N. (2015). </a:t>
            </a:r>
            <a:r>
              <a:rPr lang="tr-TR" sz="1800" dirty="0" err="1"/>
              <a:t>Yüzyillik</a:t>
            </a:r>
            <a:r>
              <a:rPr lang="tr-TR" sz="1800" dirty="0"/>
              <a:t> Süreçte Tevfik Fikret'in Sermin </a:t>
            </a:r>
            <a:r>
              <a:rPr lang="tr-TR" sz="1800" dirty="0" err="1"/>
              <a:t>Yapiti</a:t>
            </a:r>
            <a:r>
              <a:rPr lang="tr-TR" sz="1800" dirty="0"/>
              <a:t> </a:t>
            </a:r>
            <a:r>
              <a:rPr lang="tr-TR" sz="1800" dirty="0" err="1"/>
              <a:t>Baglaminda</a:t>
            </a:r>
            <a:r>
              <a:rPr lang="tr-TR" sz="1800" dirty="0"/>
              <a:t> Diliçi Çeviri ve </a:t>
            </a:r>
            <a:r>
              <a:rPr lang="tr-TR" sz="1800" dirty="0" err="1"/>
              <a:t>Yanmetin</a:t>
            </a:r>
            <a:r>
              <a:rPr lang="tr-TR" sz="1800" dirty="0"/>
              <a:t> Olgusu/</a:t>
            </a:r>
            <a:r>
              <a:rPr lang="tr-TR" sz="1800" dirty="0" err="1"/>
              <a:t>Intralingual</a:t>
            </a:r>
            <a:r>
              <a:rPr lang="tr-TR" sz="1800" dirty="0"/>
              <a:t> </a:t>
            </a:r>
            <a:r>
              <a:rPr lang="tr-TR" sz="1800" dirty="0" err="1"/>
              <a:t>Translation</a:t>
            </a:r>
            <a:r>
              <a:rPr lang="tr-TR" sz="1800" dirty="0"/>
              <a:t> </a:t>
            </a:r>
            <a:r>
              <a:rPr lang="tr-TR" sz="1800" dirty="0" err="1"/>
              <a:t>and</a:t>
            </a:r>
            <a:r>
              <a:rPr lang="tr-TR" sz="1800" dirty="0"/>
              <a:t> </a:t>
            </a:r>
            <a:r>
              <a:rPr lang="tr-TR" sz="1800" dirty="0" err="1"/>
              <a:t>Paratext</a:t>
            </a:r>
            <a:r>
              <a:rPr lang="tr-TR" sz="1800" dirty="0"/>
              <a:t>: A </a:t>
            </a:r>
            <a:r>
              <a:rPr lang="tr-TR" sz="1800" dirty="0" err="1"/>
              <a:t>Centennial</a:t>
            </a:r>
            <a:r>
              <a:rPr lang="tr-TR" sz="1800" dirty="0"/>
              <a:t> Chase of Tevfik </a:t>
            </a:r>
            <a:r>
              <a:rPr lang="tr-TR" sz="1800" dirty="0" err="1"/>
              <a:t>Fikret's</a:t>
            </a:r>
            <a:r>
              <a:rPr lang="tr-TR" sz="1800" dirty="0"/>
              <a:t> Sermin. </a:t>
            </a:r>
            <a:r>
              <a:rPr lang="tr-TR" sz="1800" i="1" dirty="0"/>
              <a:t>Bilig</a:t>
            </a:r>
            <a:r>
              <a:rPr lang="tr-TR" sz="1800" dirty="0"/>
              <a:t>, </a:t>
            </a:r>
            <a:r>
              <a:rPr lang="tr-TR" sz="1800" i="1" dirty="0"/>
              <a:t>75</a:t>
            </a:r>
            <a:r>
              <a:rPr lang="tr-TR" sz="1800" dirty="0"/>
              <a:t>, 195</a:t>
            </a:r>
            <a:r>
              <a:rPr lang="tr-TR" sz="1800" dirty="0" smtClean="0"/>
              <a:t>.</a:t>
            </a:r>
            <a:r>
              <a:rPr lang="en-US" sz="1800" dirty="0"/>
              <a:t> </a:t>
            </a:r>
            <a:endParaRPr lang="tr-TR" sz="1800" dirty="0" smtClean="0"/>
          </a:p>
          <a:p>
            <a:pPr marL="0" indent="0" algn="just">
              <a:buNone/>
            </a:pPr>
            <a:r>
              <a:rPr lang="tr-TR" sz="1800" dirty="0" smtClean="0"/>
              <a:t>Tahir-</a:t>
            </a:r>
            <a:r>
              <a:rPr lang="tr-TR" sz="1800" dirty="0" err="1" smtClean="0"/>
              <a:t>Gürçağlar</a:t>
            </a:r>
            <a:r>
              <a:rPr lang="tr-TR" sz="1800" dirty="0" smtClean="0"/>
              <a:t>, Ş. (2011). Çevirinin </a:t>
            </a:r>
            <a:r>
              <a:rPr lang="tr-TR" sz="1800" dirty="0" err="1" smtClean="0"/>
              <a:t>ABC’si</a:t>
            </a:r>
            <a:r>
              <a:rPr lang="tr-TR" sz="1800" dirty="0"/>
              <a:t>. </a:t>
            </a:r>
            <a:r>
              <a:rPr lang="tr-TR" sz="1800" dirty="0" smtClean="0"/>
              <a:t>İstanbul: Say Yayınları​​​​​</a:t>
            </a:r>
            <a:r>
              <a:rPr lang="tr-TR" sz="1800" dirty="0"/>
              <a:t>.</a:t>
            </a:r>
            <a:endParaRPr lang="tr-TR" dirty="0"/>
          </a:p>
        </p:txBody>
      </p:sp>
    </p:spTree>
    <p:extLst>
      <p:ext uri="{BB962C8B-B14F-4D97-AF65-F5344CB8AC3E}">
        <p14:creationId xmlns:p14="http://schemas.microsoft.com/office/powerpoint/2010/main" val="2751647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normAutofit/>
          </a:bodyPr>
          <a:lstStyle/>
          <a:p>
            <a:pPr algn="just"/>
            <a:r>
              <a:rPr lang="tr-TR" sz="2000" b="1" dirty="0" smtClean="0"/>
              <a:t>Çeviri </a:t>
            </a:r>
          </a:p>
          <a:p>
            <a:pPr algn="just"/>
            <a:r>
              <a:rPr lang="tr-TR" sz="2000" dirty="0" smtClean="0"/>
              <a:t>Çeviri kavramı geniş bir alanı kapsamaktadır. Çeviri, hem süreç hem de ürün olarak anlaşılmaktadır. </a:t>
            </a:r>
          </a:p>
          <a:p>
            <a:pPr algn="just"/>
            <a:r>
              <a:rPr lang="tr-TR" sz="2000" dirty="0" smtClean="0"/>
              <a:t>Çeviri, iki dil (kaynak dil – hedef dil) arasında gerçekleştirilen yazılı ya da sözlü bir aktarım işlemidir</a:t>
            </a:r>
            <a:r>
              <a:rPr lang="tr-TR" sz="2000" dirty="0"/>
              <a:t> </a:t>
            </a:r>
            <a:endParaRPr lang="tr-TR" sz="2000" dirty="0" smtClean="0"/>
          </a:p>
          <a:p>
            <a:pPr algn="just"/>
            <a:endParaRPr lang="tr-TR" sz="2000" dirty="0" smtClean="0"/>
          </a:p>
          <a:p>
            <a:pPr algn="just"/>
            <a:r>
              <a:rPr lang="tr-TR" sz="2000" dirty="0" smtClean="0"/>
              <a:t>Kaynak </a:t>
            </a:r>
            <a:r>
              <a:rPr lang="tr-TR" sz="2000" dirty="0" smtClean="0"/>
              <a:t>dil- Özgün metnin dili (</a:t>
            </a:r>
            <a:r>
              <a:rPr lang="tr-TR" sz="2000" dirty="0"/>
              <a:t>Ö</a:t>
            </a:r>
            <a:r>
              <a:rPr lang="tr-TR" sz="2000" dirty="0" smtClean="0"/>
              <a:t>rn. Fransızca)</a:t>
            </a:r>
          </a:p>
          <a:p>
            <a:pPr algn="just"/>
            <a:r>
              <a:rPr lang="tr-TR" sz="2000" dirty="0" smtClean="0"/>
              <a:t>Hedef dil- Çevrilen metnin aktarıldığı dil (</a:t>
            </a:r>
            <a:r>
              <a:rPr lang="tr-TR" sz="2000" dirty="0"/>
              <a:t>Ö</a:t>
            </a:r>
            <a:r>
              <a:rPr lang="tr-TR" sz="2000" dirty="0" smtClean="0"/>
              <a:t>rn. Türkçe)</a:t>
            </a:r>
          </a:p>
          <a:p>
            <a:pPr algn="just"/>
            <a:endParaRPr lang="tr-TR" sz="2000" dirty="0" smtClean="0"/>
          </a:p>
          <a:p>
            <a:pPr algn="just"/>
            <a:r>
              <a:rPr lang="tr-TR" sz="2000" dirty="0" smtClean="0"/>
              <a:t>Yazılı </a:t>
            </a:r>
            <a:r>
              <a:rPr lang="tr-TR" sz="2000" dirty="0"/>
              <a:t>alan</a:t>
            </a:r>
          </a:p>
          <a:p>
            <a:pPr algn="just"/>
            <a:r>
              <a:rPr lang="tr-TR" sz="2000" dirty="0"/>
              <a:t>Sözlü alan</a:t>
            </a:r>
          </a:p>
          <a:p>
            <a:pPr algn="just"/>
            <a:endParaRPr lang="tr-TR" sz="2000" dirty="0" smtClean="0"/>
          </a:p>
          <a:p>
            <a:pPr algn="just"/>
            <a:r>
              <a:rPr lang="tr-TR" sz="2000" i="1" dirty="0" smtClean="0"/>
              <a:t>Asıl (</a:t>
            </a:r>
            <a:r>
              <a:rPr lang="tr-TR" sz="2000" i="1" dirty="0" err="1" smtClean="0"/>
              <a:t>proper</a:t>
            </a:r>
            <a:r>
              <a:rPr lang="tr-TR" sz="2000" i="1" dirty="0" smtClean="0"/>
              <a:t>) çeviri </a:t>
            </a:r>
            <a:r>
              <a:rPr lang="tr-TR" sz="2000" dirty="0" smtClean="0"/>
              <a:t>olarak da adlandırılan </a:t>
            </a:r>
            <a:r>
              <a:rPr lang="tr-TR" sz="2000" i="1" dirty="0" smtClean="0"/>
              <a:t>dillerarası </a:t>
            </a:r>
            <a:r>
              <a:rPr lang="tr-TR" sz="2000" dirty="0"/>
              <a:t>(kaynak dil – hedef dil) </a:t>
            </a:r>
            <a:r>
              <a:rPr lang="tr-TR" sz="2000" i="1" dirty="0" smtClean="0"/>
              <a:t>çeviri</a:t>
            </a:r>
            <a:r>
              <a:rPr lang="tr-TR" sz="2000" dirty="0" smtClean="0"/>
              <a:t>nin yanı sıra, </a:t>
            </a:r>
            <a:r>
              <a:rPr lang="tr-TR" sz="2000" i="1" dirty="0" smtClean="0"/>
              <a:t>diliçi çev</a:t>
            </a:r>
            <a:r>
              <a:rPr lang="tr-TR" sz="2000" dirty="0" smtClean="0"/>
              <a:t>iri ve </a:t>
            </a:r>
            <a:r>
              <a:rPr lang="tr-TR" sz="2000" i="1" dirty="0" smtClean="0"/>
              <a:t>göstergelerarası çeviri</a:t>
            </a:r>
            <a:r>
              <a:rPr lang="tr-TR" sz="2000" dirty="0" smtClean="0"/>
              <a:t>den</a:t>
            </a:r>
            <a:r>
              <a:rPr lang="tr-TR" sz="2000" i="1" dirty="0" smtClean="0"/>
              <a:t> </a:t>
            </a:r>
            <a:r>
              <a:rPr lang="tr-TR" sz="2000" dirty="0" smtClean="0"/>
              <a:t>de söz etmek gerekir (</a:t>
            </a:r>
            <a:r>
              <a:rPr lang="tr-TR" sz="2000" dirty="0" err="1" smtClean="0"/>
              <a:t>Jakobson</a:t>
            </a:r>
            <a:r>
              <a:rPr lang="tr-TR" sz="2000" dirty="0" smtClean="0"/>
              <a:t>, 1959).</a:t>
            </a:r>
            <a:endParaRPr lang="en-US" sz="2000" dirty="0"/>
          </a:p>
        </p:txBody>
      </p:sp>
    </p:spTree>
    <p:extLst>
      <p:ext uri="{BB962C8B-B14F-4D97-AF65-F5344CB8AC3E}">
        <p14:creationId xmlns:p14="http://schemas.microsoft.com/office/powerpoint/2010/main" val="1527740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166255"/>
            <a:ext cx="10737273" cy="6262253"/>
          </a:xfrm>
        </p:spPr>
        <p:txBody>
          <a:bodyPr>
            <a:noAutofit/>
          </a:bodyPr>
          <a:lstStyle/>
          <a:p>
            <a:pPr algn="just"/>
            <a:r>
              <a:rPr lang="tr-TR" sz="2000" b="1" dirty="0" smtClean="0"/>
              <a:t>Dillerarası çeviri</a:t>
            </a:r>
          </a:p>
          <a:p>
            <a:pPr algn="just"/>
            <a:r>
              <a:rPr lang="tr-TR" sz="2000" dirty="0" smtClean="0"/>
              <a:t>Dillerarası çeviri dilsel göstergelerin başka bir dildeki göstergelerle yorumlanmasıdır.</a:t>
            </a:r>
          </a:p>
          <a:p>
            <a:pPr algn="just"/>
            <a:r>
              <a:rPr lang="tr-TR" sz="2000" b="1" dirty="0" smtClean="0"/>
              <a:t>Örnek</a:t>
            </a:r>
          </a:p>
          <a:p>
            <a:pPr algn="just"/>
            <a:r>
              <a:rPr lang="tr-TR" sz="1600" dirty="0" smtClean="0">
                <a:latin typeface="Arial" panose="020B0604020202020204" pitchFamily="34" charset="0"/>
                <a:cs typeface="Arial" panose="020B0604020202020204" pitchFamily="34" charset="0"/>
              </a:rPr>
              <a:t>Topkapı Sarayı</a:t>
            </a:r>
          </a:p>
          <a:p>
            <a:pPr algn="just"/>
            <a:r>
              <a:rPr lang="tr-TR" sz="1600" dirty="0" smtClean="0">
                <a:latin typeface="Arial" panose="020B0604020202020204" pitchFamily="34" charset="0"/>
                <a:cs typeface="Arial" panose="020B0604020202020204" pitchFamily="34" charset="0"/>
              </a:rPr>
              <a:t>Tarihçe</a:t>
            </a:r>
          </a:p>
          <a:p>
            <a:pPr algn="just"/>
            <a:r>
              <a:rPr lang="tr-TR" sz="1600" dirty="0" smtClean="0">
                <a:latin typeface="Arial" panose="020B0604020202020204" pitchFamily="34" charset="0"/>
                <a:cs typeface="Arial" panose="020B0604020202020204" pitchFamily="34" charset="0"/>
              </a:rPr>
              <a:t>Fatih Sultan </a:t>
            </a:r>
            <a:r>
              <a:rPr lang="tr-TR" sz="1600" dirty="0" err="1" smtClean="0">
                <a:latin typeface="Arial" panose="020B0604020202020204" pitchFamily="34" charset="0"/>
                <a:cs typeface="Arial" panose="020B0604020202020204" pitchFamily="34" charset="0"/>
              </a:rPr>
              <a:t>Mehmed’in</a:t>
            </a:r>
            <a:r>
              <a:rPr lang="tr-TR" sz="1600" dirty="0" smtClean="0">
                <a:latin typeface="Arial" panose="020B0604020202020204" pitchFamily="34" charset="0"/>
                <a:cs typeface="Arial" panose="020B0604020202020204" pitchFamily="34" charset="0"/>
              </a:rPr>
              <a:t> 1453 yılında İstanbul’u fethetmesinden sonra 1460 yıllarında yapımına başlanan ve 1478 yılında tamamlanan Saray; Marmara Denizi, İstanbul Boğazı ve Haliç arasındaki tarihi İstanbul yarımadasının ucundaki Sarayburnu’nda bulunan Doğu Roma akropolü üzerindeki 700.000 metrekarelik bir alan üzerine kurulmuştur. Fatih Sultan </a:t>
            </a:r>
            <a:r>
              <a:rPr lang="tr-TR" sz="1600" dirty="0" err="1" smtClean="0">
                <a:latin typeface="Arial" panose="020B0604020202020204" pitchFamily="34" charset="0"/>
                <a:cs typeface="Arial" panose="020B0604020202020204" pitchFamily="34" charset="0"/>
              </a:rPr>
              <a:t>Mehmed’den</a:t>
            </a:r>
            <a:r>
              <a:rPr lang="tr-TR" sz="1600" dirty="0" smtClean="0">
                <a:latin typeface="Arial" panose="020B0604020202020204" pitchFamily="34" charset="0"/>
                <a:cs typeface="Arial" panose="020B0604020202020204" pitchFamily="34" charset="0"/>
              </a:rPr>
              <a:t> itibaren </a:t>
            </a:r>
            <a:r>
              <a:rPr lang="tr-TR" sz="1600" dirty="0" err="1" smtClean="0">
                <a:latin typeface="Arial" panose="020B0604020202020204" pitchFamily="34" charset="0"/>
                <a:cs typeface="Arial" panose="020B0604020202020204" pitchFamily="34" charset="0"/>
              </a:rPr>
              <a:t>otuzbirinci</a:t>
            </a:r>
            <a:r>
              <a:rPr lang="tr-TR" sz="1600" dirty="0" smtClean="0">
                <a:latin typeface="Arial" panose="020B0604020202020204" pitchFamily="34" charset="0"/>
                <a:cs typeface="Arial" panose="020B0604020202020204" pitchFamily="34" charset="0"/>
              </a:rPr>
              <a:t> padişah Sultan Abdülmecid’e kadar yaklaşık dört yüz yıl süreyle imparatorluğun idare, eğitim ve sanat merkezi olarak kullanılmıştır. 19.yüzyılın ortalarında hanedanın Dolmabahçe Sarayı’na taşınması ile terkedilmiş olmasına rağmen önemini her zaman korumuştur. </a:t>
            </a:r>
          </a:p>
          <a:p>
            <a:pPr algn="just"/>
            <a:r>
              <a:rPr lang="tr-TR" sz="1600" dirty="0" err="1" smtClean="0">
                <a:latin typeface="Arial" panose="020B0604020202020204" pitchFamily="34" charset="0"/>
                <a:cs typeface="Arial" panose="020B0604020202020204" pitchFamily="34" charset="0"/>
              </a:rPr>
              <a:t>Topkapi</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Palace</a:t>
            </a:r>
            <a:endParaRPr lang="tr-TR" sz="1600" dirty="0" smtClean="0">
              <a:latin typeface="Arial" panose="020B0604020202020204" pitchFamily="34" charset="0"/>
              <a:cs typeface="Arial" panose="020B0604020202020204" pitchFamily="34" charset="0"/>
            </a:endParaRPr>
          </a:p>
          <a:p>
            <a:pPr algn="just"/>
            <a:r>
              <a:rPr lang="tr-TR" sz="1600" dirty="0" err="1" smtClean="0">
                <a:latin typeface="Arial" panose="020B0604020202020204" pitchFamily="34" charset="0"/>
                <a:cs typeface="Arial" panose="020B0604020202020204" pitchFamily="34" charset="0"/>
              </a:rPr>
              <a:t>History</a:t>
            </a:r>
            <a:endParaRPr lang="tr-TR" sz="1600" dirty="0" smtClean="0">
              <a:latin typeface="Arial" panose="020B0604020202020204" pitchFamily="34" charset="0"/>
              <a:cs typeface="Arial" panose="020B0604020202020204" pitchFamily="34" charset="0"/>
            </a:endParaRPr>
          </a:p>
          <a:p>
            <a:pPr algn="just"/>
            <a:r>
              <a:rPr lang="tr-TR" sz="1600" dirty="0" err="1" smtClean="0">
                <a:latin typeface="Arial" panose="020B0604020202020204" pitchFamily="34" charset="0"/>
                <a:cs typeface="Arial" panose="020B0604020202020204" pitchFamily="34" charset="0"/>
              </a:rPr>
              <a:t>After</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conquest</a:t>
            </a:r>
            <a:r>
              <a:rPr lang="tr-TR" sz="1600" dirty="0" smtClean="0">
                <a:latin typeface="Arial" panose="020B0604020202020204" pitchFamily="34" charset="0"/>
                <a:cs typeface="Arial" panose="020B0604020202020204" pitchFamily="34" charset="0"/>
              </a:rPr>
              <a:t> of </a:t>
            </a:r>
            <a:r>
              <a:rPr lang="tr-TR" sz="1600" dirty="0" err="1" smtClean="0">
                <a:latin typeface="Arial" panose="020B0604020202020204" pitchFamily="34" charset="0"/>
                <a:cs typeface="Arial" panose="020B0604020202020204" pitchFamily="34" charset="0"/>
              </a:rPr>
              <a:t>Istanbul</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by</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Mehmed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Conqueror at 1453, </a:t>
            </a:r>
            <a:r>
              <a:rPr lang="tr-TR" sz="1600" dirty="0" err="1" smtClean="0">
                <a:latin typeface="Arial" panose="020B0604020202020204" pitchFamily="34" charset="0"/>
                <a:cs typeface="Arial" panose="020B0604020202020204" pitchFamily="34" charset="0"/>
              </a:rPr>
              <a:t>construction</a:t>
            </a:r>
            <a:r>
              <a:rPr lang="tr-TR" sz="1600" dirty="0" smtClean="0">
                <a:latin typeface="Arial" panose="020B0604020202020204" pitchFamily="34" charset="0"/>
                <a:cs typeface="Arial" panose="020B0604020202020204" pitchFamily="34" charset="0"/>
              </a:rPr>
              <a:t> of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Topkapı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was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started</a:t>
            </a:r>
            <a:r>
              <a:rPr lang="tr-TR" sz="1600" dirty="0" smtClean="0">
                <a:latin typeface="Arial" panose="020B0604020202020204" pitchFamily="34" charset="0"/>
                <a:cs typeface="Arial" panose="020B0604020202020204" pitchFamily="34" charset="0"/>
              </a:rPr>
              <a:t>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year</a:t>
            </a:r>
            <a:r>
              <a:rPr lang="tr-TR" sz="1600" dirty="0" smtClean="0">
                <a:latin typeface="Arial" panose="020B0604020202020204" pitchFamily="34" charset="0"/>
                <a:cs typeface="Arial" panose="020B0604020202020204" pitchFamily="34" charset="0"/>
              </a:rPr>
              <a:t> 1460 </a:t>
            </a:r>
            <a:r>
              <a:rPr lang="tr-TR" sz="1600" dirty="0" err="1" smtClean="0">
                <a:latin typeface="Arial" panose="020B0604020202020204" pitchFamily="34" charset="0"/>
                <a:cs typeface="Arial" panose="020B0604020202020204" pitchFamily="34" charset="0"/>
              </a:rPr>
              <a:t>and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completed</a:t>
            </a:r>
            <a:r>
              <a:rPr lang="tr-TR" sz="1600" dirty="0" smtClean="0">
                <a:latin typeface="Arial" panose="020B0604020202020204" pitchFamily="34" charset="0"/>
                <a:cs typeface="Arial" panose="020B0604020202020204" pitchFamily="34" charset="0"/>
              </a:rPr>
              <a:t> at 1478 .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was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built</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upon</a:t>
            </a:r>
            <a:r>
              <a:rPr lang="tr-TR" sz="1600" dirty="0" smtClean="0">
                <a:latin typeface="Arial" panose="020B0604020202020204" pitchFamily="34" charset="0"/>
                <a:cs typeface="Arial" panose="020B0604020202020204" pitchFamily="34" charset="0"/>
              </a:rPr>
              <a:t> a 700.000 </a:t>
            </a:r>
            <a:r>
              <a:rPr lang="tr-TR" sz="1600" dirty="0" err="1" smtClean="0">
                <a:latin typeface="Arial" panose="020B0604020202020204" pitchFamily="34" charset="0"/>
                <a:cs typeface="Arial" panose="020B0604020202020204" pitchFamily="34" charset="0"/>
              </a:rPr>
              <a:t>squaremeters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area</a:t>
            </a:r>
            <a:r>
              <a:rPr lang="tr-TR" sz="1600" dirty="0" smtClean="0">
                <a:latin typeface="Arial" panose="020B0604020202020204" pitchFamily="34" charset="0"/>
                <a:cs typeface="Arial" panose="020B0604020202020204" pitchFamily="34" charset="0"/>
              </a:rPr>
              <a:t> on an </a:t>
            </a:r>
            <a:r>
              <a:rPr lang="tr-TR" sz="1600" dirty="0" err="1" smtClean="0">
                <a:latin typeface="Arial" panose="020B0604020202020204" pitchFamily="34" charset="0"/>
                <a:cs typeface="Arial" panose="020B0604020202020204" pitchFamily="34" charset="0"/>
              </a:rPr>
              <a:t>Eastern</a:t>
            </a:r>
            <a:r>
              <a:rPr lang="tr-TR" sz="1600" dirty="0" smtClean="0">
                <a:latin typeface="Arial" panose="020B0604020202020204" pitchFamily="34" charset="0"/>
                <a:cs typeface="Arial" panose="020B0604020202020204" pitchFamily="34" charset="0"/>
              </a:rPr>
              <a:t> Roman </a:t>
            </a:r>
            <a:r>
              <a:rPr lang="tr-TR" sz="1600" dirty="0" err="1" smtClean="0">
                <a:latin typeface="Arial" panose="020B0604020202020204" pitchFamily="34" charset="0"/>
                <a:cs typeface="Arial" panose="020B0604020202020204" pitchFamily="34" charset="0"/>
              </a:rPr>
              <a:t>Acropolis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located</a:t>
            </a:r>
            <a:r>
              <a:rPr lang="tr-TR" sz="1600" dirty="0" smtClean="0">
                <a:latin typeface="Arial" panose="020B0604020202020204" pitchFamily="34" charset="0"/>
                <a:cs typeface="Arial" panose="020B0604020202020204" pitchFamily="34" charset="0"/>
              </a:rPr>
              <a:t>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Istanbul</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Peninsula</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between</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Sea</a:t>
            </a:r>
            <a:r>
              <a:rPr lang="tr-TR" sz="1600" dirty="0" smtClean="0">
                <a:latin typeface="Arial" panose="020B0604020202020204" pitchFamily="34" charset="0"/>
                <a:cs typeface="Arial" panose="020B0604020202020204" pitchFamily="34" charset="0"/>
              </a:rPr>
              <a:t> of Marmara, </a:t>
            </a:r>
            <a:r>
              <a:rPr lang="tr-TR" sz="1600" dirty="0" err="1" smtClean="0">
                <a:latin typeface="Arial" panose="020B0604020202020204" pitchFamily="34" charset="0"/>
                <a:cs typeface="Arial" panose="020B0604020202020204" pitchFamily="34" charset="0"/>
              </a:rPr>
              <a:t>Bosphorus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and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Golden </a:t>
            </a:r>
            <a:r>
              <a:rPr lang="tr-TR" sz="1600" dirty="0" err="1" smtClean="0">
                <a:latin typeface="Arial" panose="020B0604020202020204" pitchFamily="34" charset="0"/>
                <a:cs typeface="Arial" panose="020B0604020202020204" pitchFamily="34" charset="0"/>
              </a:rPr>
              <a:t>Horn</a:t>
            </a:r>
            <a:r>
              <a:rPr lang="tr-TR" sz="1600" dirty="0" smtClean="0">
                <a:latin typeface="Arial" panose="020B0604020202020204" pitchFamily="34" charset="0"/>
                <a:cs typeface="Arial" panose="020B0604020202020204" pitchFamily="34" charset="0"/>
              </a:rPr>
              <a:t>. Topkapı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was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administrative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educational</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and</a:t>
            </a:r>
            <a:r>
              <a:rPr lang="tr-TR" sz="1600" dirty="0" smtClean="0">
                <a:latin typeface="Arial" panose="020B0604020202020204" pitchFamily="34" charset="0"/>
                <a:cs typeface="Arial" panose="020B0604020202020204" pitchFamily="34" charset="0"/>
              </a:rPr>
              <a:t> art </a:t>
            </a:r>
            <a:r>
              <a:rPr lang="tr-TR" sz="1600" dirty="0" err="1" smtClean="0">
                <a:latin typeface="Arial" panose="020B0604020202020204" pitchFamily="34" charset="0"/>
                <a:cs typeface="Arial" panose="020B0604020202020204" pitchFamily="34" charset="0"/>
              </a:rPr>
              <a:t>center</a:t>
            </a:r>
            <a:r>
              <a:rPr lang="tr-TR" sz="1600" dirty="0" smtClean="0">
                <a:latin typeface="Arial" panose="020B0604020202020204" pitchFamily="34" charset="0"/>
                <a:cs typeface="Arial" panose="020B0604020202020204" pitchFamily="34" charset="0"/>
              </a:rPr>
              <a:t> of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Empire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for</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nearly</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four</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hundred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years</a:t>
            </a:r>
            <a:r>
              <a:rPr lang="tr-TR" sz="1600" dirty="0" smtClean="0">
                <a:latin typeface="Arial" panose="020B0604020202020204" pitchFamily="34" charset="0"/>
                <a:cs typeface="Arial" panose="020B0604020202020204" pitchFamily="34" charset="0"/>
              </a:rPr>
              <a:t> since </a:t>
            </a:r>
            <a:r>
              <a:rPr lang="tr-TR" sz="1600" dirty="0" err="1" smtClean="0">
                <a:latin typeface="Arial" panose="020B0604020202020204" pitchFamily="34" charset="0"/>
                <a:cs typeface="Arial" panose="020B0604020202020204" pitchFamily="34" charset="0"/>
              </a:rPr>
              <a:t>Mehmed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Conqueror </a:t>
            </a:r>
            <a:r>
              <a:rPr lang="tr-TR" sz="1600" dirty="0" err="1" smtClean="0">
                <a:latin typeface="Arial" panose="020B0604020202020204" pitchFamily="34" charset="0"/>
                <a:cs typeface="Arial" panose="020B0604020202020204" pitchFamily="34" charset="0"/>
              </a:rPr>
              <a:t>until</a:t>
            </a:r>
            <a:r>
              <a:rPr lang="tr-TR" sz="1600" dirty="0" smtClean="0">
                <a:latin typeface="Arial" panose="020B0604020202020204" pitchFamily="34" charset="0"/>
                <a:cs typeface="Arial" panose="020B0604020202020204" pitchFamily="34" charset="0"/>
              </a:rPr>
              <a:t> Sultan </a:t>
            </a:r>
            <a:r>
              <a:rPr lang="tr-TR" sz="1600" dirty="0" err="1" smtClean="0">
                <a:latin typeface="Arial" panose="020B0604020202020204" pitchFamily="34" charset="0"/>
                <a:cs typeface="Arial" panose="020B0604020202020204" pitchFamily="34" charset="0"/>
              </a:rPr>
              <a:t>Abdulmecid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who</a:t>
            </a:r>
            <a:r>
              <a:rPr lang="tr-TR" sz="1600" dirty="0" smtClean="0">
                <a:latin typeface="Arial" panose="020B0604020202020204" pitchFamily="34" charset="0"/>
                <a:cs typeface="Arial" panose="020B0604020202020204" pitchFamily="34" charset="0"/>
              </a:rPr>
              <a:t> is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thirty-first</a:t>
            </a:r>
            <a:r>
              <a:rPr lang="tr-TR" sz="1600" dirty="0" smtClean="0">
                <a:latin typeface="Arial" panose="020B0604020202020204" pitchFamily="34" charset="0"/>
                <a:cs typeface="Arial" panose="020B0604020202020204" pitchFamily="34" charset="0"/>
              </a:rPr>
              <a:t> Sultan. </a:t>
            </a:r>
            <a:r>
              <a:rPr lang="tr-TR" sz="1600" dirty="0" err="1" smtClean="0">
                <a:latin typeface="Arial" panose="020B0604020202020204" pitchFamily="34" charset="0"/>
                <a:cs typeface="Arial" panose="020B0604020202020204" pitchFamily="34" charset="0"/>
              </a:rPr>
              <a:t>Although</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was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abandoned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by</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Ottoman</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Dynasty</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by</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moving</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to</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the</a:t>
            </a:r>
            <a:r>
              <a:rPr lang="tr-TR" sz="1600" dirty="0" smtClean="0">
                <a:latin typeface="Arial" panose="020B0604020202020204" pitchFamily="34" charset="0"/>
                <a:cs typeface="Arial" panose="020B0604020202020204" pitchFamily="34" charset="0"/>
              </a:rPr>
              <a:t> Dolmabahçe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t>
            </a:r>
            <a:r>
              <a:rPr lang="tr-TR" sz="1600" dirty="0" err="1" smtClean="0">
                <a:latin typeface="Arial" panose="020B0604020202020204" pitchFamily="34" charset="0"/>
                <a:cs typeface="Arial" panose="020B0604020202020204" pitchFamily="34" charset="0"/>
              </a:rPr>
              <a:t>middle</a:t>
            </a:r>
            <a:r>
              <a:rPr lang="tr-TR" sz="1600" dirty="0" smtClean="0">
                <a:latin typeface="Arial" panose="020B0604020202020204" pitchFamily="34" charset="0"/>
                <a:cs typeface="Arial" panose="020B0604020202020204" pitchFamily="34" charset="0"/>
              </a:rPr>
              <a:t> 19th </a:t>
            </a:r>
            <a:r>
              <a:rPr lang="tr-TR" sz="1600" dirty="0" err="1" smtClean="0">
                <a:latin typeface="Arial" panose="020B0604020202020204" pitchFamily="34" charset="0"/>
                <a:cs typeface="Arial" panose="020B0604020202020204" pitchFamily="34" charset="0"/>
              </a:rPr>
              <a:t>century</a:t>
            </a:r>
            <a:r>
              <a:rPr lang="tr-TR" sz="1600" dirty="0" smtClean="0">
                <a:latin typeface="Arial" panose="020B0604020202020204" pitchFamily="34" charset="0"/>
                <a:cs typeface="Arial" panose="020B0604020202020204" pitchFamily="34" charset="0"/>
              </a:rPr>
              <a:t>, Topkapı </a:t>
            </a:r>
            <a:r>
              <a:rPr lang="tr-TR" sz="1600" dirty="0" err="1" smtClean="0">
                <a:latin typeface="Arial" panose="020B0604020202020204" pitchFamily="34" charset="0"/>
                <a:cs typeface="Arial" panose="020B0604020202020204" pitchFamily="34" charset="0"/>
              </a:rPr>
              <a:t>Palace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was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protected</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its</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importance</a:t>
            </a:r>
            <a:r>
              <a:rPr lang="tr-TR" sz="1600" dirty="0" smtClean="0">
                <a:latin typeface="Arial" panose="020B0604020202020204" pitchFamily="34" charset="0"/>
                <a:cs typeface="Arial" panose="020B0604020202020204" pitchFamily="34" charset="0"/>
              </a:rPr>
              <a:t> </a:t>
            </a:r>
            <a:r>
              <a:rPr lang="tr-TR" sz="1600" dirty="0" err="1" smtClean="0">
                <a:latin typeface="Arial" panose="020B0604020202020204" pitchFamily="34" charset="0"/>
                <a:cs typeface="Arial" panose="020B0604020202020204" pitchFamily="34" charset="0"/>
              </a:rPr>
              <a:t>every</a:t>
            </a:r>
            <a:r>
              <a:rPr lang="tr-TR" sz="1600" dirty="0" smtClean="0">
                <a:latin typeface="Arial" panose="020B0604020202020204" pitchFamily="34" charset="0"/>
                <a:cs typeface="Arial" panose="020B0604020202020204" pitchFamily="34" charset="0"/>
              </a:rPr>
              <a:t> time. </a:t>
            </a:r>
          </a:p>
          <a:p>
            <a:pPr algn="just"/>
            <a:r>
              <a:rPr lang="tr-TR" sz="1600" dirty="0" smtClean="0">
                <a:latin typeface="Arial" panose="020B0604020202020204" pitchFamily="34" charset="0"/>
                <a:cs typeface="Arial" panose="020B0604020202020204" pitchFamily="34" charset="0"/>
              </a:rPr>
              <a:t>http://topkapisarayi.gov.tr/en/history</a:t>
            </a:r>
          </a:p>
          <a:p>
            <a:pPr algn="just"/>
            <a:endParaRPr lang="tr-TR" sz="2000" dirty="0" smtClean="0"/>
          </a:p>
          <a:p>
            <a:pPr algn="just"/>
            <a:endParaRPr lang="tr-TR" sz="2000" dirty="0" smtClean="0"/>
          </a:p>
          <a:p>
            <a:pPr algn="just"/>
            <a:endParaRPr lang="tr-TR" sz="2000" dirty="0" smtClean="0"/>
          </a:p>
        </p:txBody>
      </p:sp>
    </p:spTree>
    <p:extLst>
      <p:ext uri="{BB962C8B-B14F-4D97-AF65-F5344CB8AC3E}">
        <p14:creationId xmlns:p14="http://schemas.microsoft.com/office/powerpoint/2010/main" val="201469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normAutofit/>
          </a:bodyPr>
          <a:lstStyle/>
          <a:p>
            <a:pPr algn="just">
              <a:lnSpc>
                <a:spcPct val="100000"/>
              </a:lnSpc>
              <a:spcBef>
                <a:spcPts val="300"/>
              </a:spcBef>
              <a:spcAft>
                <a:spcPts val="300"/>
              </a:spcAft>
            </a:pPr>
            <a:r>
              <a:rPr lang="tr-TR" sz="2000" b="1" dirty="0" smtClean="0"/>
              <a:t>Diliçi çeviri </a:t>
            </a:r>
            <a:r>
              <a:rPr lang="tr-TR" sz="2000" dirty="0" smtClean="0"/>
              <a:t>(yeniden </a:t>
            </a:r>
            <a:r>
              <a:rPr lang="tr-TR" sz="2000" dirty="0" err="1" smtClean="0"/>
              <a:t>sözcükleme</a:t>
            </a:r>
            <a:r>
              <a:rPr lang="tr-TR" sz="2000" dirty="0" smtClean="0"/>
              <a:t>/açımlama), dilsel göstergelerin yine aynı dildeki başka göstergelerle yorumlanmasıdır. </a:t>
            </a:r>
          </a:p>
          <a:p>
            <a:pPr algn="just">
              <a:lnSpc>
                <a:spcPct val="100000"/>
              </a:lnSpc>
              <a:spcBef>
                <a:spcPts val="300"/>
              </a:spcBef>
              <a:spcAft>
                <a:spcPts val="300"/>
              </a:spcAft>
            </a:pPr>
            <a:r>
              <a:rPr lang="tr-TR" sz="2000" dirty="0" smtClean="0"/>
              <a:t>Diliçi çeviri kavramı farklı alt kategorileri içeren daha kapsamlı ve çok katmanlı bir içeriğe sahiptir. </a:t>
            </a:r>
            <a:r>
              <a:rPr lang="tr-TR" sz="2000" dirty="0" err="1" smtClean="0"/>
              <a:t>Gottlieb’e</a:t>
            </a:r>
            <a:r>
              <a:rPr lang="tr-TR" sz="2000" dirty="0" smtClean="0"/>
              <a:t> (2005: 36) göre, diliçi çeviri kendi içinde de bazı alt gruplara ayrılabilir: </a:t>
            </a:r>
          </a:p>
          <a:p>
            <a:pPr algn="just">
              <a:lnSpc>
                <a:spcPct val="100000"/>
              </a:lnSpc>
              <a:spcBef>
                <a:spcPts val="300"/>
              </a:spcBef>
              <a:spcAft>
                <a:spcPts val="300"/>
              </a:spcAft>
            </a:pPr>
            <a:r>
              <a:rPr lang="tr-TR" sz="2000" dirty="0" err="1" smtClean="0"/>
              <a:t>Artsüremli</a:t>
            </a:r>
            <a:r>
              <a:rPr lang="tr-TR" sz="2000" dirty="0" smtClean="0"/>
              <a:t> diliçi çeviriler: Bir dilin farklı tarihsel aşamaları arasında gerçekleşen çevirilerdir. </a:t>
            </a:r>
          </a:p>
          <a:p>
            <a:pPr algn="just">
              <a:lnSpc>
                <a:spcPct val="100000"/>
              </a:lnSpc>
              <a:spcBef>
                <a:spcPts val="300"/>
              </a:spcBef>
              <a:spcAft>
                <a:spcPts val="300"/>
              </a:spcAft>
            </a:pPr>
            <a:r>
              <a:rPr lang="tr-TR" sz="2000" dirty="0" smtClean="0"/>
              <a:t>Lehçe-odaklı diliçi çeviriler: Bir dilin farklı coğrafi, sosyal ve kuşaklar arası değişkelerinden kaynaklanan diliçi çevirilerdir. </a:t>
            </a:r>
          </a:p>
          <a:p>
            <a:pPr algn="just">
              <a:lnSpc>
                <a:spcPct val="100000"/>
              </a:lnSpc>
              <a:spcBef>
                <a:spcPts val="300"/>
              </a:spcBef>
              <a:spcAft>
                <a:spcPts val="300"/>
              </a:spcAft>
            </a:pPr>
            <a:r>
              <a:rPr lang="tr-TR" sz="2000" dirty="0" smtClean="0"/>
              <a:t>Dil kullanımı biçimi odaklı diliçi çeviriler: Konuşmadan yazmaya geçiş gibi dil kullanımı biçimindeki bir değişikliği ifade eden diliçi çevirilerdir. </a:t>
            </a:r>
          </a:p>
          <a:p>
            <a:pPr algn="just">
              <a:lnSpc>
                <a:spcPct val="100000"/>
              </a:lnSpc>
              <a:spcBef>
                <a:spcPts val="300"/>
              </a:spcBef>
              <a:spcAft>
                <a:spcPts val="300"/>
              </a:spcAft>
            </a:pPr>
            <a:r>
              <a:rPr lang="tr-TR" sz="2000" dirty="0" smtClean="0"/>
              <a:t>Harf çevirisi odaklı diliçi çeviriler: Alfabe değişikliğinden kaynaklanan diliçi çevirilerdir. Örneğin, Osmanlı Türkçesinden çağdaş Türkçeye yapılan harf çevirileri gibi (</a:t>
            </a:r>
            <a:r>
              <a:rPr lang="tr-TR" sz="2000" dirty="0" err="1" smtClean="0"/>
              <a:t>akt</a:t>
            </a:r>
            <a:r>
              <a:rPr lang="tr-TR" sz="2000" dirty="0" smtClean="0"/>
              <a:t>. Kansu-Yetkiner, Yetkin-Karakoç, 2015).</a:t>
            </a:r>
          </a:p>
          <a:p>
            <a:pPr algn="just">
              <a:lnSpc>
                <a:spcPct val="150000"/>
              </a:lnSpc>
            </a:pPr>
            <a:endParaRPr lang="tr-TR" sz="2000" dirty="0"/>
          </a:p>
          <a:p>
            <a:pPr algn="just"/>
            <a:endParaRPr lang="tr-TR" dirty="0" smtClean="0"/>
          </a:p>
          <a:p>
            <a:pPr algn="just"/>
            <a:endParaRPr lang="tr-TR" dirty="0"/>
          </a:p>
          <a:p>
            <a:pPr algn="just"/>
            <a:endParaRPr lang="tr-TR" dirty="0" smtClean="0"/>
          </a:p>
          <a:p>
            <a:pPr algn="just"/>
            <a:endParaRPr lang="tr-TR" dirty="0" smtClean="0"/>
          </a:p>
        </p:txBody>
      </p:sp>
    </p:spTree>
    <p:extLst>
      <p:ext uri="{BB962C8B-B14F-4D97-AF65-F5344CB8AC3E}">
        <p14:creationId xmlns:p14="http://schemas.microsoft.com/office/powerpoint/2010/main" val="1319864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37309"/>
            <a:ext cx="10515600" cy="5539654"/>
          </a:xfrm>
        </p:spPr>
        <p:txBody>
          <a:bodyPr>
            <a:normAutofit/>
          </a:bodyPr>
          <a:lstStyle/>
          <a:p>
            <a:pPr marL="0" indent="0">
              <a:buNone/>
            </a:pPr>
            <a:r>
              <a:rPr lang="tr-TR" sz="2000" b="1" dirty="0" smtClean="0"/>
              <a:t>Örnek</a:t>
            </a:r>
          </a:p>
          <a:p>
            <a:pPr marL="0" indent="0">
              <a:buNone/>
            </a:pPr>
            <a:endParaRPr lang="tr-TR" sz="2000" dirty="0"/>
          </a:p>
          <a:p>
            <a:pPr marL="0" lvl="0" indent="0" algn="just">
              <a:buNone/>
            </a:pPr>
            <a:r>
              <a:rPr lang="tr-TR" sz="1800" dirty="0">
                <a:solidFill>
                  <a:prstClr val="black"/>
                </a:solidFill>
              </a:rPr>
              <a:t>Açık kalmış kesiminde sınır tespiti için gidecek gurup şafaktan hemen sonra yola çıktı. İri yarı yüzbaşı </a:t>
            </a:r>
            <a:r>
              <a:rPr lang="tr-TR" sz="1800" dirty="0" err="1">
                <a:solidFill>
                  <a:prstClr val="black"/>
                </a:solidFill>
              </a:rPr>
              <a:t>Monti’nin</a:t>
            </a:r>
            <a:r>
              <a:rPr lang="tr-TR" sz="1800" dirty="0">
                <a:solidFill>
                  <a:prstClr val="black"/>
                </a:solidFill>
              </a:rPr>
              <a:t> kumandasındaydı</a:t>
            </a:r>
            <a:r>
              <a:rPr lang="tr-TR" sz="1800" dirty="0" smtClean="0">
                <a:solidFill>
                  <a:prstClr val="black"/>
                </a:solidFill>
              </a:rPr>
              <a:t>.</a:t>
            </a:r>
            <a:r>
              <a:rPr lang="tr-TR" sz="1800" dirty="0">
                <a:solidFill>
                  <a:prstClr val="black"/>
                </a:solidFill>
              </a:rPr>
              <a:t> </a:t>
            </a:r>
            <a:r>
              <a:rPr lang="tr-TR" sz="1800" dirty="0" err="1" smtClean="0">
                <a:solidFill>
                  <a:prstClr val="black"/>
                </a:solidFill>
              </a:rPr>
              <a:t>Monti’nin</a:t>
            </a:r>
            <a:r>
              <a:rPr lang="tr-TR" sz="1800" dirty="0" smtClean="0">
                <a:solidFill>
                  <a:prstClr val="black"/>
                </a:solidFill>
              </a:rPr>
              <a:t> yanında teğmen </a:t>
            </a:r>
            <a:r>
              <a:rPr lang="tr-TR" sz="1800" dirty="0" err="1" smtClean="0">
                <a:solidFill>
                  <a:prstClr val="black"/>
                </a:solidFill>
              </a:rPr>
              <a:t>Angustina</a:t>
            </a:r>
            <a:r>
              <a:rPr lang="tr-TR" sz="1800" dirty="0" smtClean="0">
                <a:solidFill>
                  <a:prstClr val="black"/>
                </a:solidFill>
              </a:rPr>
              <a:t> ile bir başçavuş vardı. Her üçüne o günün ve ondan sonraki dört günün parolası verilmişti. Her üçünün birden ölmesi pek ihtimal  bir şey değildi; öyle bile olsa, hayatta kalacak askerlerin en yaşlısı </a:t>
            </a:r>
            <a:r>
              <a:rPr lang="tr-TR" sz="1800" dirty="0">
                <a:solidFill>
                  <a:prstClr val="black"/>
                </a:solidFill>
              </a:rPr>
              <a:t>ölmüş </a:t>
            </a:r>
            <a:r>
              <a:rPr lang="tr-TR" sz="1800" dirty="0" smtClean="0">
                <a:solidFill>
                  <a:prstClr val="black"/>
                </a:solidFill>
              </a:rPr>
              <a:t>veya bayılmış olan üstlerinin ceketini açma, iç ceplerinden birini karıştırma, içinde gizli kelimenin yazılı olduğu mühürlü zarfı çıkartıp kaleye girebilme yetkisine sahipti. (Tatar Çölü, Çeviren N. </a:t>
            </a:r>
            <a:r>
              <a:rPr lang="tr-TR" sz="1800" dirty="0" err="1" smtClean="0">
                <a:solidFill>
                  <a:prstClr val="black"/>
                </a:solidFill>
              </a:rPr>
              <a:t>Önol</a:t>
            </a:r>
            <a:r>
              <a:rPr lang="tr-TR" sz="1800" dirty="0" smtClean="0">
                <a:solidFill>
                  <a:prstClr val="black"/>
                </a:solidFill>
              </a:rPr>
              <a:t>, 1968)</a:t>
            </a:r>
          </a:p>
          <a:p>
            <a:pPr marL="0" lvl="0" indent="0" algn="just">
              <a:buNone/>
            </a:pPr>
            <a:endParaRPr lang="tr-TR" sz="1800" dirty="0" smtClean="0"/>
          </a:p>
          <a:p>
            <a:pPr marL="0" lvl="0" indent="0" algn="just">
              <a:buNone/>
            </a:pPr>
            <a:r>
              <a:rPr lang="tr-TR" sz="1800" dirty="0">
                <a:solidFill>
                  <a:prstClr val="black"/>
                </a:solidFill>
              </a:rPr>
              <a:t>Açık kalmış kesiminde sınır tespiti için gidecek </a:t>
            </a:r>
            <a:r>
              <a:rPr lang="tr-TR" sz="1800" dirty="0" smtClean="0">
                <a:solidFill>
                  <a:prstClr val="black"/>
                </a:solidFill>
              </a:rPr>
              <a:t>grup şafakla birlikte yola </a:t>
            </a:r>
            <a:r>
              <a:rPr lang="tr-TR" sz="1800" dirty="0">
                <a:solidFill>
                  <a:prstClr val="black"/>
                </a:solidFill>
              </a:rPr>
              <a:t>çıktı. İri yarı yüzbaşı </a:t>
            </a:r>
            <a:r>
              <a:rPr lang="tr-TR" sz="1800" dirty="0" err="1">
                <a:solidFill>
                  <a:prstClr val="black"/>
                </a:solidFill>
              </a:rPr>
              <a:t>Monti’nin</a:t>
            </a:r>
            <a:r>
              <a:rPr lang="tr-TR" sz="1800" dirty="0">
                <a:solidFill>
                  <a:prstClr val="black"/>
                </a:solidFill>
              </a:rPr>
              <a:t> </a:t>
            </a:r>
            <a:r>
              <a:rPr lang="tr-TR" sz="1800" dirty="0" smtClean="0">
                <a:solidFill>
                  <a:prstClr val="black"/>
                </a:solidFill>
              </a:rPr>
              <a:t>komutasındaydı</a:t>
            </a:r>
            <a:r>
              <a:rPr lang="tr-TR" sz="1800" dirty="0">
                <a:solidFill>
                  <a:prstClr val="black"/>
                </a:solidFill>
              </a:rPr>
              <a:t>. </a:t>
            </a:r>
            <a:r>
              <a:rPr lang="tr-TR" sz="1800" dirty="0" err="1">
                <a:solidFill>
                  <a:prstClr val="black"/>
                </a:solidFill>
              </a:rPr>
              <a:t>Monti’nin</a:t>
            </a:r>
            <a:r>
              <a:rPr lang="tr-TR" sz="1800" dirty="0">
                <a:solidFill>
                  <a:prstClr val="black"/>
                </a:solidFill>
              </a:rPr>
              <a:t> yanında teğmen </a:t>
            </a:r>
            <a:r>
              <a:rPr lang="tr-TR" sz="1800" dirty="0" err="1">
                <a:solidFill>
                  <a:prstClr val="black"/>
                </a:solidFill>
              </a:rPr>
              <a:t>Angustina</a:t>
            </a:r>
            <a:r>
              <a:rPr lang="tr-TR" sz="1800" dirty="0">
                <a:solidFill>
                  <a:prstClr val="black"/>
                </a:solidFill>
              </a:rPr>
              <a:t> ile bir başçavuş vardı. Her üçüne o günün ve ondan sonraki dört günün parolası verilmişti. Her üçünün birden ölmesi pek </a:t>
            </a:r>
            <a:r>
              <a:rPr lang="tr-TR" sz="1800" dirty="0" smtClean="0">
                <a:solidFill>
                  <a:prstClr val="black"/>
                </a:solidFill>
              </a:rPr>
              <a:t>olası </a:t>
            </a:r>
            <a:r>
              <a:rPr lang="tr-TR" sz="1800" dirty="0">
                <a:solidFill>
                  <a:prstClr val="black"/>
                </a:solidFill>
              </a:rPr>
              <a:t>değildi; öyle bile olsa hayatta kalacak </a:t>
            </a:r>
            <a:r>
              <a:rPr lang="tr-TR" sz="1800" dirty="0" smtClean="0">
                <a:solidFill>
                  <a:prstClr val="black"/>
                </a:solidFill>
              </a:rPr>
              <a:t>erlerin </a:t>
            </a:r>
            <a:r>
              <a:rPr lang="tr-TR" sz="1800" dirty="0">
                <a:solidFill>
                  <a:prstClr val="black"/>
                </a:solidFill>
              </a:rPr>
              <a:t>en </a:t>
            </a:r>
            <a:r>
              <a:rPr lang="tr-TR" sz="1800" dirty="0" smtClean="0">
                <a:solidFill>
                  <a:prstClr val="black"/>
                </a:solidFill>
              </a:rPr>
              <a:t>yaşlısı, </a:t>
            </a:r>
            <a:r>
              <a:rPr lang="tr-TR" sz="1800" dirty="0">
                <a:solidFill>
                  <a:prstClr val="black"/>
                </a:solidFill>
              </a:rPr>
              <a:t>ölmüş </a:t>
            </a:r>
            <a:r>
              <a:rPr lang="tr-TR" sz="1800" dirty="0" smtClean="0">
                <a:solidFill>
                  <a:prstClr val="black"/>
                </a:solidFill>
              </a:rPr>
              <a:t>ya da bayılmış </a:t>
            </a:r>
            <a:r>
              <a:rPr lang="tr-TR" sz="1800" dirty="0">
                <a:solidFill>
                  <a:prstClr val="black"/>
                </a:solidFill>
              </a:rPr>
              <a:t>olan üstlerinin ceketini açma, iç </a:t>
            </a:r>
            <a:r>
              <a:rPr lang="tr-TR" sz="1800" dirty="0" smtClean="0">
                <a:solidFill>
                  <a:prstClr val="black"/>
                </a:solidFill>
              </a:rPr>
              <a:t>ceplerini karıştırma</a:t>
            </a:r>
            <a:r>
              <a:rPr lang="tr-TR" sz="1800" dirty="0">
                <a:solidFill>
                  <a:prstClr val="black"/>
                </a:solidFill>
              </a:rPr>
              <a:t>, içinde gizli </a:t>
            </a:r>
            <a:r>
              <a:rPr lang="tr-TR" sz="1800" dirty="0" smtClean="0">
                <a:solidFill>
                  <a:prstClr val="black"/>
                </a:solidFill>
              </a:rPr>
              <a:t>sözcüğün </a:t>
            </a:r>
            <a:r>
              <a:rPr lang="tr-TR" sz="1800" dirty="0">
                <a:solidFill>
                  <a:prstClr val="black"/>
                </a:solidFill>
              </a:rPr>
              <a:t>yazılı olduğu mühürlü zarfı çıkartıp </a:t>
            </a:r>
            <a:r>
              <a:rPr lang="tr-TR" sz="1800" dirty="0" smtClean="0">
                <a:solidFill>
                  <a:prstClr val="black"/>
                </a:solidFill>
              </a:rPr>
              <a:t>Kaleye </a:t>
            </a:r>
            <a:r>
              <a:rPr lang="tr-TR" sz="1800" dirty="0">
                <a:solidFill>
                  <a:prstClr val="black"/>
                </a:solidFill>
              </a:rPr>
              <a:t>girebilme yetkisine sahipti. (Tatar </a:t>
            </a:r>
            <a:r>
              <a:rPr lang="tr-TR" sz="1800" dirty="0" smtClean="0">
                <a:solidFill>
                  <a:prstClr val="black"/>
                </a:solidFill>
              </a:rPr>
              <a:t>Çölü, Çeviren ve yeniden gözden geçiren </a:t>
            </a:r>
            <a:r>
              <a:rPr lang="tr-TR" sz="1800" dirty="0">
                <a:solidFill>
                  <a:prstClr val="black"/>
                </a:solidFill>
              </a:rPr>
              <a:t>N. </a:t>
            </a:r>
            <a:r>
              <a:rPr lang="tr-TR" sz="1800" dirty="0" err="1">
                <a:solidFill>
                  <a:prstClr val="black"/>
                </a:solidFill>
              </a:rPr>
              <a:t>Önol</a:t>
            </a:r>
            <a:r>
              <a:rPr lang="tr-TR" sz="1800" dirty="0">
                <a:solidFill>
                  <a:prstClr val="black"/>
                </a:solidFill>
              </a:rPr>
              <a:t>, </a:t>
            </a:r>
            <a:r>
              <a:rPr lang="tr-TR" sz="1800" dirty="0" smtClean="0">
                <a:solidFill>
                  <a:prstClr val="black"/>
                </a:solidFill>
              </a:rPr>
              <a:t>1996)</a:t>
            </a:r>
            <a:endParaRPr lang="tr-TR" sz="1800" dirty="0">
              <a:solidFill>
                <a:prstClr val="black"/>
              </a:solidFill>
            </a:endParaRPr>
          </a:p>
          <a:p>
            <a:pPr marL="0" lvl="0" indent="0" algn="just">
              <a:buNone/>
            </a:pPr>
            <a:endParaRPr lang="tr-TR" sz="2000" dirty="0"/>
          </a:p>
        </p:txBody>
      </p:sp>
    </p:spTree>
    <p:extLst>
      <p:ext uri="{BB962C8B-B14F-4D97-AF65-F5344CB8AC3E}">
        <p14:creationId xmlns:p14="http://schemas.microsoft.com/office/powerpoint/2010/main" val="1743748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0945" y="332509"/>
            <a:ext cx="10820400" cy="6525491"/>
          </a:xfrm>
        </p:spPr>
        <p:txBody>
          <a:bodyPr>
            <a:normAutofit/>
          </a:bodyPr>
          <a:lstStyle/>
          <a:p>
            <a:pPr marL="0" lvl="0" indent="0" algn="just">
              <a:buNone/>
            </a:pPr>
            <a:r>
              <a:rPr lang="tr-TR" sz="2000" b="1" dirty="0" smtClean="0"/>
              <a:t>Göstergelerarası çeviri</a:t>
            </a:r>
            <a:r>
              <a:rPr lang="tr-TR" sz="2000" dirty="0" smtClean="0"/>
              <a:t>/başkalaşım, sözel göstergelerin</a:t>
            </a:r>
            <a:r>
              <a:rPr lang="tr-TR" sz="2000" b="1" dirty="0" smtClean="0"/>
              <a:t> </a:t>
            </a:r>
            <a:r>
              <a:rPr lang="tr-TR" sz="2000" dirty="0" smtClean="0"/>
              <a:t>sözel olmayan dizgelerin göstergeleriyle yorumlanmasıdır. Yazılı bir eserin işitsel </a:t>
            </a:r>
            <a:r>
              <a:rPr lang="tr-TR" sz="2000" dirty="0"/>
              <a:t>sanatlarda (</a:t>
            </a:r>
            <a:r>
              <a:rPr lang="tr-TR" sz="2000" dirty="0" smtClean="0"/>
              <a:t>müzik, şarkı), görsel sanatlarda (resim, heykel, fotoğraf), devimsel dillerde (bale, pantomim) ve çok araçlı dillerde (sinema, opera vb.) yorumlanmasıdır.</a:t>
            </a:r>
          </a:p>
          <a:p>
            <a:pPr marL="0" lvl="0" indent="0" algn="just">
              <a:buNone/>
            </a:pPr>
            <a:r>
              <a:rPr lang="tr-TR" sz="2000" b="1" dirty="0" smtClean="0"/>
              <a:t>Örnek</a:t>
            </a:r>
            <a:r>
              <a:rPr lang="tr-TR" sz="2000" dirty="0" smtClean="0"/>
              <a:t>: Kırmızı Başlıklı Kız</a:t>
            </a:r>
          </a:p>
          <a:p>
            <a:pPr marL="0" lvl="0" indent="0" algn="just">
              <a:buNone/>
            </a:pPr>
            <a:r>
              <a:rPr lang="tr-TR" sz="1600" dirty="0">
                <a:latin typeface="Arial" panose="020B0604020202020204" pitchFamily="34" charset="0"/>
                <a:cs typeface="Arial" panose="020B0604020202020204" pitchFamily="34" charset="0"/>
              </a:rPr>
              <a:t>Bir zamanlar küçük ve tatlı bir kız vardı; kim görse ondan hoşlanırdı, özellikle de büyükannesi. Öyle ki, torununa ne vereceğini bilemezdi. Bir keresinde ona kırmızı kadifeden bir başlık hediye etti. Şapka kıza o kadar yakıştı ki, başından çıkarmaz oldu. Bu yüzden de herkes ona Kırmızı Başlıklı </a:t>
            </a:r>
            <a:r>
              <a:rPr lang="tr-TR" sz="1600">
                <a:latin typeface="Arial" panose="020B0604020202020204" pitchFamily="34" charset="0"/>
                <a:cs typeface="Arial" panose="020B0604020202020204" pitchFamily="34" charset="0"/>
              </a:rPr>
              <a:t>demeye </a:t>
            </a:r>
            <a:r>
              <a:rPr lang="tr-TR" sz="1600" smtClean="0">
                <a:latin typeface="Arial" panose="020B0604020202020204" pitchFamily="34" charset="0"/>
                <a:cs typeface="Arial" panose="020B0604020202020204" pitchFamily="34" charset="0"/>
              </a:rPr>
              <a:t>başladı… </a:t>
            </a:r>
            <a:r>
              <a:rPr lang="tr-TR" sz="1600" dirty="0" smtClean="0"/>
              <a:t>(</a:t>
            </a:r>
            <a:r>
              <a:rPr lang="tr-TR" sz="1600" dirty="0"/>
              <a:t>https://</a:t>
            </a:r>
            <a:r>
              <a:rPr lang="tr-TR" sz="1600" dirty="0" smtClean="0"/>
              <a:t>www.grimmstories.com/tr/grimm_masallari/kirmizi_baslikli_kiz)</a:t>
            </a:r>
          </a:p>
        </p:txBody>
      </p:sp>
      <p:pic>
        <p:nvPicPr>
          <p:cNvPr id="5" name="Resim 4"/>
          <p:cNvPicPr>
            <a:picLocks noChangeAspect="1"/>
          </p:cNvPicPr>
          <p:nvPr/>
        </p:nvPicPr>
        <p:blipFill rotWithShape="1">
          <a:blip r:embed="rId2"/>
          <a:srcRect l="8786" r="20083"/>
          <a:stretch/>
        </p:blipFill>
        <p:spPr>
          <a:xfrm>
            <a:off x="5721930" y="3048001"/>
            <a:ext cx="5389415" cy="3657598"/>
          </a:xfrm>
          <a:prstGeom prst="rect">
            <a:avLst/>
          </a:prstGeom>
        </p:spPr>
      </p:pic>
      <p:pic>
        <p:nvPicPr>
          <p:cNvPr id="6" name="Resim 5"/>
          <p:cNvPicPr>
            <a:picLocks noChangeAspect="1"/>
          </p:cNvPicPr>
          <p:nvPr/>
        </p:nvPicPr>
        <p:blipFill>
          <a:blip r:embed="rId3"/>
          <a:stretch>
            <a:fillRect/>
          </a:stretch>
        </p:blipFill>
        <p:spPr>
          <a:xfrm>
            <a:off x="2867892" y="3616034"/>
            <a:ext cx="2438400" cy="2951019"/>
          </a:xfrm>
          <a:prstGeom prst="rect">
            <a:avLst/>
          </a:prstGeom>
        </p:spPr>
      </p:pic>
      <p:sp>
        <p:nvSpPr>
          <p:cNvPr id="7" name="Dikdörtgen 6"/>
          <p:cNvSpPr/>
          <p:nvPr/>
        </p:nvSpPr>
        <p:spPr>
          <a:xfrm>
            <a:off x="457199" y="4445213"/>
            <a:ext cx="2687784" cy="646331"/>
          </a:xfrm>
          <a:prstGeom prst="rect">
            <a:avLst/>
          </a:prstGeom>
        </p:spPr>
        <p:txBody>
          <a:bodyPr wrap="square">
            <a:spAutoFit/>
          </a:bodyPr>
          <a:lstStyle/>
          <a:p>
            <a:r>
              <a:rPr lang="tr-TR" dirty="0">
                <a:solidFill>
                  <a:srgbClr val="660099"/>
                </a:solidFill>
                <a:latin typeface="arial" panose="020B0604020202020204" pitchFamily="34" charset="0"/>
              </a:rPr>
              <a:t>Kırmızı Başlıklı Kız masal ve şarkıları </a:t>
            </a:r>
            <a:endParaRPr lang="tr-TR" b="0" i="0" dirty="0">
              <a:solidFill>
                <a:srgbClr val="222222"/>
              </a:solidFill>
              <a:effectLst/>
              <a:latin typeface="arial" panose="020B0604020202020204" pitchFamily="34" charset="0"/>
            </a:endParaRPr>
          </a:p>
        </p:txBody>
      </p:sp>
    </p:spTree>
    <p:extLst>
      <p:ext uri="{BB962C8B-B14F-4D97-AF65-F5344CB8AC3E}">
        <p14:creationId xmlns:p14="http://schemas.microsoft.com/office/powerpoint/2010/main" val="428009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normAutofit/>
          </a:bodyPr>
          <a:lstStyle/>
          <a:p>
            <a:pPr algn="just"/>
            <a:r>
              <a:rPr lang="en-US" sz="2000" b="1" dirty="0" err="1" smtClean="0"/>
              <a:t>Yazılı</a:t>
            </a:r>
            <a:r>
              <a:rPr lang="en-US" sz="2000" b="1" dirty="0" smtClean="0"/>
              <a:t> </a:t>
            </a:r>
            <a:r>
              <a:rPr lang="en-US" sz="2000" b="1" dirty="0" err="1" smtClean="0"/>
              <a:t>çeviri</a:t>
            </a:r>
            <a:r>
              <a:rPr lang="en-US" sz="2000" b="1" dirty="0" smtClean="0"/>
              <a:t> –</a:t>
            </a:r>
            <a:r>
              <a:rPr lang="tr-TR" sz="2000" b="1" dirty="0" smtClean="0"/>
              <a:t> </a:t>
            </a:r>
            <a:r>
              <a:rPr lang="tr-TR" sz="2000" b="1" dirty="0"/>
              <a:t>S</a:t>
            </a:r>
            <a:r>
              <a:rPr lang="en-US" sz="2000" b="1" dirty="0" err="1" smtClean="0"/>
              <a:t>özlü</a:t>
            </a:r>
            <a:r>
              <a:rPr lang="en-US" sz="2000" b="1" dirty="0" smtClean="0"/>
              <a:t> </a:t>
            </a:r>
            <a:r>
              <a:rPr lang="en-US" sz="2000" b="1" dirty="0" err="1" smtClean="0"/>
              <a:t>çeviri</a:t>
            </a:r>
            <a:endParaRPr lang="tr-TR" sz="2000" b="1" dirty="0" smtClean="0"/>
          </a:p>
          <a:p>
            <a:pPr algn="just"/>
            <a:endParaRPr lang="tr-TR" sz="2000" dirty="0"/>
          </a:p>
          <a:p>
            <a:pPr algn="just"/>
            <a:r>
              <a:rPr lang="tr-TR" sz="2000" u="sng" dirty="0" smtClean="0"/>
              <a:t>Ortak  süreç</a:t>
            </a:r>
          </a:p>
          <a:p>
            <a:pPr algn="just"/>
            <a:endParaRPr lang="tr-TR" sz="2000" dirty="0" smtClean="0"/>
          </a:p>
          <a:p>
            <a:pPr algn="just"/>
            <a:r>
              <a:rPr lang="tr-TR" sz="2000" dirty="0" smtClean="0"/>
              <a:t>Kaynak metin – çözümleme – yeniden yapılandırma – hedef metin</a:t>
            </a:r>
          </a:p>
          <a:p>
            <a:pPr algn="just"/>
            <a:endParaRPr lang="tr-TR" sz="2000" dirty="0"/>
          </a:p>
          <a:p>
            <a:pPr algn="just"/>
            <a:r>
              <a:rPr lang="tr-TR" sz="2000" dirty="0" smtClean="0"/>
              <a:t>Her iki alan da dilsel ve kültürel aktarımla ilgilidir ve bireyler, kültürler ve toplumlar arasındaki iletişimde üstlendikleri benzer görevler vardır. </a:t>
            </a:r>
          </a:p>
          <a:p>
            <a:pPr algn="just"/>
            <a:r>
              <a:rPr lang="tr-TR" sz="2000" dirty="0" smtClean="0"/>
              <a:t>İki </a:t>
            </a:r>
            <a:r>
              <a:rPr lang="tr-TR" sz="2000" dirty="0" smtClean="0"/>
              <a:t>alan </a:t>
            </a:r>
            <a:r>
              <a:rPr lang="tr-TR" sz="2000" dirty="0" smtClean="0"/>
              <a:t>arasındaki temel fark üstlendikleri görevleri yerine getirme biçimlerinden ve çalışma yöntemlerinden kaynaklanır.</a:t>
            </a:r>
          </a:p>
          <a:p>
            <a:pPr algn="just"/>
            <a:endParaRPr lang="tr-TR" sz="2000" dirty="0" smtClean="0"/>
          </a:p>
          <a:p>
            <a:pPr algn="just"/>
            <a:r>
              <a:rPr lang="tr-TR" sz="2000" dirty="0" smtClean="0"/>
              <a:t>Yazılı/sözlü </a:t>
            </a:r>
            <a:r>
              <a:rPr lang="tr-TR" sz="2000" dirty="0" smtClean="0"/>
              <a:t>kaynak metin --</a:t>
            </a:r>
            <a:r>
              <a:rPr lang="tr-TR" sz="2000" dirty="0"/>
              <a:t> </a:t>
            </a:r>
            <a:r>
              <a:rPr lang="tr-TR" sz="2000" dirty="0" smtClean="0"/>
              <a:t>aktarım  -- hedef metin</a:t>
            </a:r>
            <a:endParaRPr lang="en-US" sz="2000" dirty="0"/>
          </a:p>
        </p:txBody>
      </p:sp>
    </p:spTree>
    <p:extLst>
      <p:ext uri="{BB962C8B-B14F-4D97-AF65-F5344CB8AC3E}">
        <p14:creationId xmlns:p14="http://schemas.microsoft.com/office/powerpoint/2010/main" val="3523789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595745" y="554181"/>
            <a:ext cx="10737273" cy="5874327"/>
          </a:xfrm>
        </p:spPr>
        <p:txBody>
          <a:bodyPr>
            <a:normAutofit/>
          </a:bodyPr>
          <a:lstStyle/>
          <a:p>
            <a:pPr algn="just"/>
            <a:r>
              <a:rPr lang="en-US" sz="2000" b="1" dirty="0" err="1" smtClean="0"/>
              <a:t>Yazılı</a:t>
            </a:r>
            <a:r>
              <a:rPr lang="en-US" sz="2000" b="1" dirty="0" smtClean="0"/>
              <a:t> </a:t>
            </a:r>
            <a:r>
              <a:rPr lang="en-US" sz="2000" b="1" dirty="0" err="1" smtClean="0"/>
              <a:t>çeviri</a:t>
            </a:r>
            <a:endParaRPr lang="tr-TR" sz="2000" b="1" dirty="0" smtClean="0"/>
          </a:p>
          <a:p>
            <a:pPr algn="just"/>
            <a:r>
              <a:rPr lang="tr-TR" sz="2000" dirty="0" smtClean="0"/>
              <a:t>Yazınsal metinler </a:t>
            </a:r>
          </a:p>
          <a:p>
            <a:pPr algn="just"/>
            <a:r>
              <a:rPr lang="tr-TR" sz="2000" dirty="0" smtClean="0"/>
              <a:t>Metin </a:t>
            </a:r>
            <a:r>
              <a:rPr lang="tr-TR" sz="2000" dirty="0"/>
              <a:t>Türleri</a:t>
            </a:r>
          </a:p>
          <a:p>
            <a:pPr algn="just"/>
            <a:r>
              <a:rPr lang="tr-TR" sz="2000" dirty="0" smtClean="0"/>
              <a:t>Görsel-işitsel nitelikli metinler</a:t>
            </a:r>
          </a:p>
          <a:p>
            <a:pPr algn="just"/>
            <a:r>
              <a:rPr lang="tr-TR" sz="2000" dirty="0" smtClean="0"/>
              <a:t>Uzmanlık alan çevirileri</a:t>
            </a:r>
            <a:endParaRPr lang="en-US" sz="2000" dirty="0"/>
          </a:p>
        </p:txBody>
      </p:sp>
    </p:spTree>
    <p:extLst>
      <p:ext uri="{BB962C8B-B14F-4D97-AF65-F5344CB8AC3E}">
        <p14:creationId xmlns:p14="http://schemas.microsoft.com/office/powerpoint/2010/main" val="1932039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7418"/>
            <a:ext cx="10515600" cy="5359545"/>
          </a:xfrm>
        </p:spPr>
        <p:txBody>
          <a:bodyPr>
            <a:normAutofit/>
          </a:bodyPr>
          <a:lstStyle/>
          <a:p>
            <a:pPr marL="0" indent="0">
              <a:buNone/>
            </a:pPr>
            <a:r>
              <a:rPr lang="tr-TR" sz="2000" b="1" dirty="0"/>
              <a:t>Görsel-işitsel </a:t>
            </a:r>
            <a:r>
              <a:rPr lang="tr-TR" sz="2000" b="1" dirty="0" smtClean="0"/>
              <a:t>metinler</a:t>
            </a:r>
            <a:endParaRPr lang="tr-TR" sz="2000" b="1" dirty="0"/>
          </a:p>
          <a:p>
            <a:pPr marL="0" indent="0">
              <a:buNone/>
            </a:pPr>
            <a:r>
              <a:rPr lang="tr-TR" sz="2000" dirty="0" smtClean="0"/>
              <a:t>Film, dizi, belgesel vb. çevirileri</a:t>
            </a:r>
            <a:endParaRPr lang="tr-TR" sz="2000" dirty="0"/>
          </a:p>
          <a:p>
            <a:pPr marL="0" indent="0">
              <a:buNone/>
            </a:pPr>
            <a:r>
              <a:rPr lang="tr-TR" sz="2000" dirty="0" smtClean="0"/>
              <a:t>Dublaj</a:t>
            </a:r>
          </a:p>
          <a:p>
            <a:pPr marL="0" indent="0">
              <a:buNone/>
            </a:pPr>
            <a:r>
              <a:rPr lang="tr-TR" sz="2000" dirty="0" smtClean="0"/>
              <a:t>-</a:t>
            </a:r>
            <a:r>
              <a:rPr lang="tr-TR" sz="2000" dirty="0" err="1" smtClean="0"/>
              <a:t>voice</a:t>
            </a:r>
            <a:r>
              <a:rPr lang="tr-TR" sz="2000" dirty="0" smtClean="0"/>
              <a:t> </a:t>
            </a:r>
            <a:r>
              <a:rPr lang="tr-TR" sz="2000" dirty="0" err="1" smtClean="0"/>
              <a:t>over</a:t>
            </a:r>
            <a:endParaRPr lang="tr-TR" sz="2000" dirty="0" smtClean="0"/>
          </a:p>
          <a:p>
            <a:pPr marL="0" indent="0">
              <a:buNone/>
            </a:pPr>
            <a:r>
              <a:rPr lang="tr-TR" sz="2000" dirty="0" smtClean="0"/>
              <a:t>Altyazı- dillerarası ve diliçi çeviride kullanılan bir yöntem</a:t>
            </a:r>
            <a:endParaRPr lang="tr-TR" sz="2000" dirty="0"/>
          </a:p>
        </p:txBody>
      </p:sp>
    </p:spTree>
    <p:extLst>
      <p:ext uri="{BB962C8B-B14F-4D97-AF65-F5344CB8AC3E}">
        <p14:creationId xmlns:p14="http://schemas.microsoft.com/office/powerpoint/2010/main" val="67990097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11210</TotalTime>
  <Words>1088</Words>
  <Application>Microsoft Office PowerPoint</Application>
  <PresentationFormat>Geniş ekran</PresentationFormat>
  <Paragraphs>95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31</cp:revision>
  <dcterms:created xsi:type="dcterms:W3CDTF">2018-02-28T20:59:13Z</dcterms:created>
  <dcterms:modified xsi:type="dcterms:W3CDTF">2018-03-26T17:34:04Z</dcterms:modified>
</cp:coreProperties>
</file>