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62" r:id="rId3"/>
    <p:sldId id="261" r:id="rId4"/>
    <p:sldId id="263" r:id="rId5"/>
    <p:sldId id="264" r:id="rId6"/>
    <p:sldId id="265" r:id="rId7"/>
    <p:sldId id="266" r:id="rId8"/>
    <p:sldId id="267" r:id="rId9"/>
    <p:sldId id="268" r:id="rId10"/>
    <p:sldId id="269" r:id="rId11"/>
    <p:sldId id="270" r:id="rId12"/>
    <p:sldId id="272" r:id="rId13"/>
    <p:sldId id="273" r:id="rId14"/>
    <p:sldId id="274" r:id="rId15"/>
    <p:sldId id="275" r:id="rId16"/>
    <p:sldId id="276" r:id="rId17"/>
    <p:sldId id="26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0" d="100"/>
          <a:sy n="60" d="100"/>
        </p:scale>
        <p:origin x="70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D9056B07-5D1E-49D8-8C7E-50271FC1AF49}"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0588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B14387E-42A6-42CE-9959-D3C04CFBAF3C}" type="datetimeFigureOut">
              <a:rPr lang="tr-TR" smtClean="0"/>
              <a:t>30.07.2018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196848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1103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828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169510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4768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9016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3632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1622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129532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1026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B14387E-42A6-42CE-9959-D3C04CFBAF3C}" type="datetimeFigureOut">
              <a:rPr lang="tr-TR" smtClean="0"/>
              <a:t>30.07.2018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412628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B14387E-42A6-42CE-9959-D3C04CFBAF3C}" type="datetimeFigureOut">
              <a:rPr lang="tr-TR" smtClean="0"/>
              <a:t>30.07.2018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9056B07-5D1E-49D8-8C7E-50271FC1AF49}"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0528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B14387E-42A6-42CE-9959-D3C04CFBAF3C}" type="datetimeFigureOut">
              <a:rPr lang="tr-TR" smtClean="0"/>
              <a:t>30.07.2018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9056B07-5D1E-49D8-8C7E-50271FC1AF49}"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8689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4387E-42A6-42CE-9959-D3C04CFBAF3C}" type="datetimeFigureOut">
              <a:rPr lang="tr-TR" smtClean="0"/>
              <a:t>30.07.2018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39232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B14387E-42A6-42CE-9959-D3C04CFBAF3C}" type="datetimeFigureOut">
              <a:rPr lang="tr-TR" smtClean="0"/>
              <a:t>30.07.2018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9056B07-5D1E-49D8-8C7E-50271FC1AF49}"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5390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B14387E-42A6-42CE-9959-D3C04CFBAF3C}" type="datetimeFigureOut">
              <a:rPr lang="tr-TR" smtClean="0"/>
              <a:t>30.07.2018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3690001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14387E-42A6-42CE-9959-D3C04CFBAF3C}" type="datetimeFigureOut">
              <a:rPr lang="tr-TR" smtClean="0"/>
              <a:t>30.07.2018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056B07-5D1E-49D8-8C7E-50271FC1AF49}" type="slidenum">
              <a:rPr lang="tr-TR" smtClean="0"/>
              <a:t>‹#›</a:t>
            </a:fld>
            <a:endParaRPr lang="tr-TR"/>
          </a:p>
        </p:txBody>
      </p:sp>
    </p:spTree>
    <p:extLst>
      <p:ext uri="{BB962C8B-B14F-4D97-AF65-F5344CB8AC3E}">
        <p14:creationId xmlns:p14="http://schemas.microsoft.com/office/powerpoint/2010/main" val="242772067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692398" y="1111827"/>
            <a:ext cx="6815669" cy="2545770"/>
          </a:xfrm>
        </p:spPr>
        <p:txBody>
          <a:bodyPr/>
          <a:lstStyle/>
          <a:p>
            <a:r>
              <a:rPr lang="tr-TR" sz="4400" dirty="0" smtClean="0"/>
              <a:t>GELİŞME VE AZGELİŞME SOSYOLOJİSİ</a:t>
            </a:r>
            <a:endParaRPr lang="tr-TR" sz="4400" dirty="0"/>
          </a:p>
        </p:txBody>
      </p:sp>
      <p:sp>
        <p:nvSpPr>
          <p:cNvPr id="3" name="Alt Başlık 2"/>
          <p:cNvSpPr>
            <a:spLocks noGrp="1"/>
          </p:cNvSpPr>
          <p:nvPr>
            <p:ph type="subTitle" idx="1"/>
          </p:nvPr>
        </p:nvSpPr>
        <p:spPr/>
        <p:txBody>
          <a:bodyPr/>
          <a:lstStyle/>
          <a:p>
            <a:r>
              <a:rPr lang="tr-TR" dirty="0" smtClean="0"/>
              <a:t>HAYRİYE ERBAŞ</a:t>
            </a:r>
          </a:p>
          <a:p>
            <a:endParaRPr lang="tr-TR" dirty="0"/>
          </a:p>
        </p:txBody>
      </p:sp>
    </p:spTree>
    <p:extLst>
      <p:ext uri="{BB962C8B-B14F-4D97-AF65-F5344CB8AC3E}">
        <p14:creationId xmlns:p14="http://schemas.microsoft.com/office/powerpoint/2010/main" val="4280911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Kapitalizm’in</a:t>
            </a:r>
            <a:r>
              <a:rPr lang="tr-TR" dirty="0" smtClean="0"/>
              <a:t> 3. Döneminin Özellikleri</a:t>
            </a:r>
            <a:endParaRPr lang="tr-TR" dirty="0"/>
          </a:p>
        </p:txBody>
      </p:sp>
      <p:sp>
        <p:nvSpPr>
          <p:cNvPr id="3" name="İçerik Yer Tutucusu 2"/>
          <p:cNvSpPr>
            <a:spLocks noGrp="1"/>
          </p:cNvSpPr>
          <p:nvPr>
            <p:ph idx="1"/>
          </p:nvPr>
        </p:nvSpPr>
        <p:spPr/>
        <p:txBody>
          <a:bodyPr>
            <a:normAutofit fontScale="92500" lnSpcReduction="20000"/>
          </a:bodyPr>
          <a:lstStyle/>
          <a:p>
            <a:r>
              <a:rPr lang="tr-TR" dirty="0" smtClean="0"/>
              <a:t>Kapitalizmin </a:t>
            </a:r>
            <a:r>
              <a:rPr lang="tr-TR" dirty="0"/>
              <a:t>küreselleşmesi sonucunda kapitalist ekonomik yapıların Üçüncü Dünya ülkelerine yayılması</a:t>
            </a:r>
          </a:p>
          <a:p>
            <a:r>
              <a:rPr lang="tr-TR" dirty="0"/>
              <a:t>Finansal yeniden yapılanma</a:t>
            </a:r>
          </a:p>
          <a:p>
            <a:r>
              <a:rPr lang="tr-TR" dirty="0"/>
              <a:t>Devletin rolü ve etkinliğinin azalması </a:t>
            </a:r>
          </a:p>
          <a:p>
            <a:r>
              <a:rPr lang="tr-TR" dirty="0"/>
              <a:t>Kitle üretimi yerine stoksuz üretime </a:t>
            </a:r>
            <a:r>
              <a:rPr lang="tr-TR" dirty="0" err="1"/>
              <a:t>yönelinmesi</a:t>
            </a:r>
            <a:endParaRPr lang="tr-TR" dirty="0"/>
          </a:p>
          <a:p>
            <a:r>
              <a:rPr lang="tr-TR" dirty="0" err="1"/>
              <a:t>Teknominikasyon</a:t>
            </a:r>
            <a:r>
              <a:rPr lang="tr-TR" dirty="0"/>
              <a:t> sonucu coğrafi iş bölümü</a:t>
            </a:r>
          </a:p>
          <a:p>
            <a:r>
              <a:rPr lang="tr-TR" dirty="0"/>
              <a:t>Toplumsal farklılaşmayı teşvik edici çoğulcu bir kültürün yükselişi</a:t>
            </a:r>
          </a:p>
          <a:p>
            <a:r>
              <a:rPr lang="tr-TR" dirty="0"/>
              <a:t>İşçi sınıfının küçülmesi ve orta sınıfın büyümesi</a:t>
            </a:r>
          </a:p>
          <a:p>
            <a:endParaRPr lang="tr-TR" dirty="0"/>
          </a:p>
        </p:txBody>
      </p:sp>
    </p:spTree>
    <p:extLst>
      <p:ext uri="{BB962C8B-B14F-4D97-AF65-F5344CB8AC3E}">
        <p14:creationId xmlns:p14="http://schemas.microsoft.com/office/powerpoint/2010/main" val="4106064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Dönemler ve </a:t>
            </a:r>
            <a:r>
              <a:rPr lang="tr-TR" dirty="0" smtClean="0"/>
              <a:t>Egemen Paradigmalar</a:t>
            </a:r>
            <a:endParaRPr lang="tr-TR" dirty="0"/>
          </a:p>
        </p:txBody>
      </p:sp>
      <p:sp>
        <p:nvSpPr>
          <p:cNvPr id="3" name="İçerik Yer Tutucusu 2"/>
          <p:cNvSpPr>
            <a:spLocks noGrp="1"/>
          </p:cNvSpPr>
          <p:nvPr>
            <p:ph idx="1"/>
          </p:nvPr>
        </p:nvSpPr>
        <p:spPr/>
        <p:txBody>
          <a:bodyPr>
            <a:normAutofit fontScale="62500" lnSpcReduction="20000"/>
          </a:bodyPr>
          <a:lstStyle/>
          <a:p>
            <a:pPr>
              <a:buFont typeface="Arial" panose="020B0604020202020204" pitchFamily="34" charset="0"/>
              <a:buChar char="•"/>
            </a:pPr>
            <a:r>
              <a:rPr lang="tr-TR" dirty="0" err="1" smtClean="0"/>
              <a:t>Modernizmin</a:t>
            </a:r>
            <a:r>
              <a:rPr lang="tr-TR" dirty="0" smtClean="0"/>
              <a:t> </a:t>
            </a:r>
            <a:r>
              <a:rPr lang="tr-TR" dirty="0"/>
              <a:t>ortaya çıkışı daha gerilere giden bir tarihçeye sahip </a:t>
            </a:r>
            <a:r>
              <a:rPr lang="tr-TR" dirty="0" smtClean="0"/>
              <a:t>olsa da </a:t>
            </a:r>
            <a:r>
              <a:rPr lang="tr-TR" dirty="0" err="1"/>
              <a:t>Habermas’ın</a:t>
            </a:r>
            <a:r>
              <a:rPr lang="tr-TR" dirty="0"/>
              <a:t> </a:t>
            </a:r>
            <a:r>
              <a:rPr lang="tr-TR" dirty="0" err="1"/>
              <a:t>modernite</a:t>
            </a:r>
            <a:r>
              <a:rPr lang="tr-TR" dirty="0"/>
              <a:t> projesi olarak andığı şeyin 18.yy’da olduğunu belirmiştir. Bu proje aydınlanma ile ortaya çıktığı sonradan toplumun bütün kurumlarıyla işleyişleri derinden etkileyen ve yaşam tarzlarına damgasını vuran bir söylem olması kuşku götürmez bir gerçektir. Bu anlayış aydınlanmanın özünü oluşturan ve kapitalizmin gelişmesine neden olan özelliklerin oluşumunu sağlamıştır</a:t>
            </a:r>
            <a:r>
              <a:rPr lang="tr-TR" dirty="0" smtClean="0"/>
              <a:t>.</a:t>
            </a:r>
          </a:p>
          <a:p>
            <a:r>
              <a:rPr lang="tr-TR" dirty="0" smtClean="0"/>
              <a:t>Bu </a:t>
            </a:r>
            <a:r>
              <a:rPr lang="tr-TR" dirty="0"/>
              <a:t>nedenle sanayileşme, kapitalizmin oluşumu, modernleşme, akılcılık kavramları birbiri ile bağlantılı oluşum açısından da nerede ise zamandaş olan kavramlardır. Dolayısıyla bu kavramların gelişiminin denk düştüğü dönemin temel özelliği pozitivist, teknoloji  merkezli ve rasyonalist olma biçiminde dile getirilebilir. Paradigmanın egemen olduğu dönemin temsilcilerinin endüstriyalizm ve kapitalizm çözümlemelerinin klasik teorilerinde kapitalizm vurgusu egemendir</a:t>
            </a:r>
            <a:r>
              <a:rPr lang="tr-TR" dirty="0" smtClean="0"/>
              <a:t>. Ancak </a:t>
            </a:r>
            <a:r>
              <a:rPr lang="tr-TR" dirty="0" err="1"/>
              <a:t>Marx</a:t>
            </a:r>
            <a:r>
              <a:rPr lang="tr-TR" dirty="0"/>
              <a:t> sermaye ve mülkiyet ilişkilerini çözümlemelere esas alırken </a:t>
            </a:r>
            <a:r>
              <a:rPr lang="tr-TR" dirty="0" err="1"/>
              <a:t>Weber</a:t>
            </a:r>
            <a:r>
              <a:rPr lang="tr-TR" dirty="0"/>
              <a:t> pazar ilişkilerini esas almaktadır. </a:t>
            </a:r>
          </a:p>
          <a:p>
            <a:pPr>
              <a:buFont typeface="Arial" panose="020B0604020202020204" pitchFamily="34" charset="0"/>
              <a:buChar char="•"/>
            </a:pPr>
            <a:r>
              <a:rPr lang="tr-TR" dirty="0"/>
              <a:t>Önceki dönemlerin özelliği olan toplumun homojenliği varsayımına dayalı yerel ölçekli meta anlatılar yerini toplumun </a:t>
            </a:r>
            <a:r>
              <a:rPr lang="tr-TR" dirty="0" err="1"/>
              <a:t>heterojenliği</a:t>
            </a:r>
            <a:r>
              <a:rPr lang="tr-TR" dirty="0"/>
              <a:t> varsayımına dayalı yerel ölçekli yerel anlatılara bırakmalıdır vurgusu bu dönemin egemen paradigması olarak dile getirilmelidir. </a:t>
            </a:r>
          </a:p>
          <a:p>
            <a:endParaRPr lang="tr-TR" dirty="0"/>
          </a:p>
        </p:txBody>
      </p:sp>
    </p:spTree>
    <p:extLst>
      <p:ext uri="{BB962C8B-B14F-4D97-AF65-F5344CB8AC3E}">
        <p14:creationId xmlns:p14="http://schemas.microsoft.com/office/powerpoint/2010/main" val="3562420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Yanılgılar</a:t>
            </a:r>
            <a:endParaRPr lang="tr-TR" dirty="0"/>
          </a:p>
        </p:txBody>
      </p:sp>
      <p:sp>
        <p:nvSpPr>
          <p:cNvPr id="3" name="İçerik Yer Tutucusu 2"/>
          <p:cNvSpPr>
            <a:spLocks noGrp="1"/>
          </p:cNvSpPr>
          <p:nvPr>
            <p:ph idx="1"/>
          </p:nvPr>
        </p:nvSpPr>
        <p:spPr/>
        <p:txBody>
          <a:bodyPr>
            <a:normAutofit fontScale="70000" lnSpcReduction="20000"/>
          </a:bodyPr>
          <a:lstStyle/>
          <a:p>
            <a:r>
              <a:rPr lang="tr-TR" dirty="0" err="1" smtClean="0"/>
              <a:t>Paradıgmatik</a:t>
            </a:r>
            <a:r>
              <a:rPr lang="tr-TR" dirty="0" smtClean="0"/>
              <a:t> değişimin vurgulanmasına karşın, bu vurguyu sıklıkla dile getiren düşünürlerin bu değişimi küreselleşme kavramına uygulamada başarısız oldukları söylenebilir.</a:t>
            </a:r>
          </a:p>
          <a:p>
            <a:pPr>
              <a:buFont typeface="Arial" panose="020B0604020202020204" pitchFamily="34" charset="0"/>
              <a:buChar char="•"/>
            </a:pPr>
            <a:r>
              <a:rPr lang="tr-TR" dirty="0" smtClean="0"/>
              <a:t>   Bilim insanların hem </a:t>
            </a:r>
            <a:r>
              <a:rPr lang="tr-TR" dirty="0" err="1" smtClean="0"/>
              <a:t>heterojenliği</a:t>
            </a:r>
            <a:r>
              <a:rPr lang="tr-TR" dirty="0" smtClean="0"/>
              <a:t> vurgulama hem de küreselleşme kavramı ve  sonuçları konusunda evrensel değerlendirmeler yapmalarıdır. Diğer bir deyişle meta anlatıları eleştirerek diğer konularda olmasa bile küreselleşme konusunda meta anlatı geliştirilmelidir. </a:t>
            </a:r>
          </a:p>
          <a:p>
            <a:pPr marL="0" indent="0">
              <a:buNone/>
            </a:pPr>
            <a:r>
              <a:rPr lang="tr-TR" dirty="0" smtClean="0"/>
              <a:t>YANILGI 1</a:t>
            </a:r>
          </a:p>
          <a:p>
            <a:pPr>
              <a:buFont typeface="Arial" panose="020B0604020202020204" pitchFamily="34" charset="0"/>
              <a:buChar char="•"/>
            </a:pPr>
            <a:r>
              <a:rPr lang="tr-TR" dirty="0" err="1" smtClean="0"/>
              <a:t>Kürelleşme</a:t>
            </a:r>
            <a:r>
              <a:rPr lang="tr-TR" dirty="0" smtClean="0"/>
              <a:t> olgusunun kapitalist sermaye birikimi ile ilişkilendirilmeksizin ele alınıp küreselleşme sürecinin sonuçlarının teknolojik gelişmenin kaçınılmaz sonucu olarak değerlendirilmelidir. Oysa ki </a:t>
            </a:r>
            <a:r>
              <a:rPr lang="tr-TR" dirty="0" err="1" smtClean="0"/>
              <a:t>Castells’in</a:t>
            </a:r>
            <a:r>
              <a:rPr lang="tr-TR" dirty="0" smtClean="0"/>
              <a:t> deyimiyle oluşturulan bu yapay mekanın olumsuzlukları kaçınılmaz değildir. Bu sürecin sonuçları kendiliğinden oluşan değil aktif katılımcıların içinde yer aldığı oluşturulmuş ya da yaratılmış sonuçlardır. Teknolojik ilerleme sonucu yaratılan yapay ortam tüm toplumsal düzensizlik ve sorunların kaynağı olarak sunulmakta bunun arka planı oluşturan asıl neden sorgu kapsamına alınmamaktadır. Oysa mekanın kendi başsına bir anlamı yoktur. </a:t>
            </a:r>
            <a:endParaRPr lang="tr-TR" dirty="0"/>
          </a:p>
        </p:txBody>
      </p:sp>
    </p:spTree>
    <p:extLst>
      <p:ext uri="{BB962C8B-B14F-4D97-AF65-F5344CB8AC3E}">
        <p14:creationId xmlns:p14="http://schemas.microsoft.com/office/powerpoint/2010/main" val="1471607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Yanılgılar</a:t>
            </a:r>
            <a:endParaRPr lang="tr-TR" dirty="0"/>
          </a:p>
        </p:txBody>
      </p:sp>
      <p:sp>
        <p:nvSpPr>
          <p:cNvPr id="3" name="İçerik Yer Tutucusu 2"/>
          <p:cNvSpPr>
            <a:spLocks noGrp="1"/>
          </p:cNvSpPr>
          <p:nvPr>
            <p:ph idx="1"/>
          </p:nvPr>
        </p:nvSpPr>
        <p:spPr/>
        <p:txBody>
          <a:bodyPr>
            <a:normAutofit fontScale="62500" lnSpcReduction="20000"/>
          </a:bodyPr>
          <a:lstStyle/>
          <a:p>
            <a:r>
              <a:rPr lang="tr-TR" dirty="0" smtClean="0"/>
              <a:t>YANILGI 2</a:t>
            </a:r>
          </a:p>
          <a:p>
            <a:r>
              <a:rPr lang="tr-TR" dirty="0" smtClean="0"/>
              <a:t>Küreselleşmenin şimdilerde yaşanmakta olunan süreçte özdeş tutularak tarihten koparılması ve dolayısıyla da tarihsel oluşumu sorgulamaksızın yüzeysel bir biçimde sadece şimdilerde oluşan değişimlere bakılarak değerlendirmelerin yapılması biçimindeki yanılgıdır. Oysaki küreselleşme, ülkeler arasında büyük ve artan bir ticaret akışı ile sermaye yatırımın gerçekleştiği açık bir uluslararası ekonomi olarak yorumlanırsa onun hiç de yeni olmadığı ve kapitalizmin gelişim süreciyle bağlantılı olarak şuanda yaşanan biçiminin eskisinin yeni bir versiyonu olduğu savunulabilir.</a:t>
            </a:r>
          </a:p>
          <a:p>
            <a:r>
              <a:rPr lang="tr-TR" dirty="0" smtClean="0"/>
              <a:t>YANILGI 3</a:t>
            </a:r>
          </a:p>
          <a:p>
            <a:r>
              <a:rPr lang="tr-TR" dirty="0" smtClean="0"/>
              <a:t>Küreselleşme her ülkeyi benzer biçimde etkilemekte ve süreç taraflarının yararına işleyecek şekilde işlenmektedir. Bu görüş </a:t>
            </a:r>
            <a:r>
              <a:rPr lang="tr-TR" dirty="0" err="1" smtClean="0"/>
              <a:t>Ricardo’nun</a:t>
            </a:r>
            <a:r>
              <a:rPr lang="tr-TR" dirty="0" smtClean="0"/>
              <a:t> karşılıklı üstünlükler kuramı çağrıştırmakta olup küreselleşmenin tüm ülkeler daha doğrusu ilişkiye giren taraflar açısından aynı anlama geldiği varsayımına  dayanmaktadır. Bu sürecin kazananları ve kaybedenleri olan bir çıkar ilişkisi olarak ele alınmaması bu konuda doğru çözümlemelerin yapılmamasının öndeki en büyük engellerden biridir. AB ülkelerinin bile henüz bir birlik geliştirememesi uluslararası çıkar mücadelelerinin kolay bitmeyeceğinin bir göstergesidir. Örneğin Türkiye gibi işsizlik oranının diz boyu olduğu ülkelerin birliğe kabul edilmesi çok büyük bir mücadele gerektirmektedir.</a:t>
            </a:r>
          </a:p>
          <a:p>
            <a:endParaRPr lang="tr-TR" dirty="0"/>
          </a:p>
        </p:txBody>
      </p:sp>
    </p:spTree>
    <p:extLst>
      <p:ext uri="{BB962C8B-B14F-4D97-AF65-F5344CB8AC3E}">
        <p14:creationId xmlns:p14="http://schemas.microsoft.com/office/powerpoint/2010/main" val="1807280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Yanılgılar	</a:t>
            </a:r>
            <a:endParaRPr lang="tr-TR" dirty="0"/>
          </a:p>
        </p:txBody>
      </p:sp>
      <p:sp>
        <p:nvSpPr>
          <p:cNvPr id="3" name="İçerik Yer Tutucusu 2"/>
          <p:cNvSpPr>
            <a:spLocks noGrp="1"/>
          </p:cNvSpPr>
          <p:nvPr>
            <p:ph idx="1"/>
          </p:nvPr>
        </p:nvSpPr>
        <p:spPr/>
        <p:txBody>
          <a:bodyPr>
            <a:normAutofit fontScale="62500" lnSpcReduction="20000"/>
          </a:bodyPr>
          <a:lstStyle/>
          <a:p>
            <a:pPr marL="0" indent="0">
              <a:buNone/>
            </a:pPr>
            <a:r>
              <a:rPr lang="tr-TR" dirty="0" smtClean="0"/>
              <a:t>	YANILGI 4</a:t>
            </a:r>
          </a:p>
          <a:p>
            <a:r>
              <a:rPr lang="tr-TR" dirty="0" smtClean="0"/>
              <a:t>Bir önceki yanılgıyla bağlantılı olarak, bu sürecin her ülkede benzer biçimde yaşandığı şeklindeki yanılgıdır.</a:t>
            </a:r>
          </a:p>
          <a:p>
            <a:r>
              <a:rPr lang="tr-TR" dirty="0" smtClean="0"/>
              <a:t>Bu, ülke yönetiminden sorumlu devletin üst düzey yöneticilerinin siyasi yaklaşımları ne olursa olsun bu süreçten etkilenmelerinin benzer şekilde olacağı sonucuna götürmektedir. Bu vurgu örneğin her ülkede ulus-devletin etkililiğinin benzer biçimde azalacağı sonucuna götürmekte ve dolayısıyla da bu bağlamda da bir diğer deyişle süreci farklı yaşama düşüncesine yer vermemektedir.</a:t>
            </a:r>
          </a:p>
          <a:p>
            <a:pPr marL="0" indent="0">
              <a:buNone/>
            </a:pPr>
            <a:r>
              <a:rPr lang="tr-TR" dirty="0" smtClean="0"/>
              <a:t>	YANILGI 5</a:t>
            </a:r>
          </a:p>
          <a:p>
            <a:r>
              <a:rPr lang="tr-TR" dirty="0" smtClean="0"/>
              <a:t>Küreselleşmenin sürece katılan tüm ülkeleri benzer şekilde etkilediğinin ileri sürülmesi bir diğer yanılgıdır. Bırakın farklı ülkeleri, aynı ülkenin değişik bölgelerini, değişik sınıflarını çok farklı şekilde etkilemektedir. Küreselleşme bağlantılı olarak gelişmiş ülkelerde oluşan değişimlerin hiç sorgulanmadan aynen olduğu gibi az gelişmiş ülkelerde tartışılması bu yanılgının sonucudur.</a:t>
            </a:r>
          </a:p>
          <a:p>
            <a:r>
              <a:rPr lang="tr-TR" dirty="0" smtClean="0"/>
              <a:t>Bu sürecin nasıl yaşanacağı konusunda içerde verilecek mücadeleler  etkili bir biçimde devreye girecektir.</a:t>
            </a:r>
          </a:p>
          <a:p>
            <a:r>
              <a:rPr lang="tr-TR" dirty="0" smtClean="0"/>
              <a:t> </a:t>
            </a:r>
          </a:p>
          <a:p>
            <a:pPr marL="0" indent="0">
              <a:buNone/>
            </a:pPr>
            <a:endParaRPr lang="tr-TR" dirty="0"/>
          </a:p>
        </p:txBody>
      </p:sp>
    </p:spTree>
    <p:extLst>
      <p:ext uri="{BB962C8B-B14F-4D97-AF65-F5344CB8AC3E}">
        <p14:creationId xmlns:p14="http://schemas.microsoft.com/office/powerpoint/2010/main" val="3731680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Yanılgılar</a:t>
            </a:r>
            <a:endParaRPr lang="tr-TR" dirty="0"/>
          </a:p>
        </p:txBody>
      </p:sp>
      <p:sp>
        <p:nvSpPr>
          <p:cNvPr id="3" name="İçerik Yer Tutucusu 2"/>
          <p:cNvSpPr>
            <a:spLocks noGrp="1"/>
          </p:cNvSpPr>
          <p:nvPr>
            <p:ph idx="1"/>
          </p:nvPr>
        </p:nvSpPr>
        <p:spPr/>
        <p:txBody>
          <a:bodyPr>
            <a:normAutofit fontScale="92500" lnSpcReduction="10000"/>
          </a:bodyPr>
          <a:lstStyle/>
          <a:p>
            <a:pPr marL="0" indent="0">
              <a:buNone/>
            </a:pPr>
            <a:r>
              <a:rPr lang="tr-TR" dirty="0" smtClean="0"/>
              <a:t>	YANILGI 6</a:t>
            </a:r>
          </a:p>
          <a:p>
            <a:r>
              <a:rPr lang="tr-TR" dirty="0" smtClean="0"/>
              <a:t>Günümüzde küreselleşme olgusu tüm ülkeleri etkisi altında bırakırken, mekânsal olarak bir yakınlık görüntüsü sergilemekte ve hem toplumları yakınlaştırmakta hem de farklılıkların netleşerek belirginleşmesine hizmet eden bir süreç olarak işlemektedir. Bu konuda ki yanılgı evrensel olma konusunda farklı tarafların tüm yerelliklerinin gerçekleşme şansının eşdeğer olduğu biçimdedir. Oysa zaman zaman tersine bir süreç işlese de, genellikle süreç gelişmiş toplumların yararına işlemektedir. Bazı toplumlar küreselleşme sürecini evrenselliklerini gerçekleştirme alanı olarak görme ve bunu gerçekleştirmeye çalışma konusunda daha avantajlıdırlar. Buna en iyi McDonald  örneği verilebilir. </a:t>
            </a:r>
          </a:p>
        </p:txBody>
      </p:sp>
    </p:spTree>
    <p:extLst>
      <p:ext uri="{BB962C8B-B14F-4D97-AF65-F5344CB8AC3E}">
        <p14:creationId xmlns:p14="http://schemas.microsoft.com/office/powerpoint/2010/main" val="4026119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2"/>
            <a:ext cx="9601196" cy="534941"/>
          </a:xfrm>
        </p:spPr>
        <p:txBody>
          <a:bodyPr>
            <a:normAutofit fontScale="90000"/>
          </a:bodyPr>
          <a:lstStyle/>
          <a:p>
            <a:r>
              <a:rPr lang="tr-TR" dirty="0" smtClean="0"/>
              <a:t>Sonuç</a:t>
            </a:r>
            <a:endParaRPr lang="tr-TR" dirty="0"/>
          </a:p>
        </p:txBody>
      </p:sp>
      <p:sp>
        <p:nvSpPr>
          <p:cNvPr id="3" name="İçerik Yer Tutucusu 2"/>
          <p:cNvSpPr>
            <a:spLocks noGrp="1"/>
          </p:cNvSpPr>
          <p:nvPr>
            <p:ph idx="1"/>
          </p:nvPr>
        </p:nvSpPr>
        <p:spPr>
          <a:xfrm>
            <a:off x="913795" y="1631373"/>
            <a:ext cx="10353762" cy="4705631"/>
          </a:xfrm>
        </p:spPr>
        <p:txBody>
          <a:bodyPr>
            <a:normAutofit fontScale="92500"/>
          </a:bodyPr>
          <a:lstStyle/>
          <a:p>
            <a:r>
              <a:rPr lang="tr-TR" dirty="0" smtClean="0"/>
              <a:t>Değinilen yanılgılar göz önünde bulundurulduğunda farklı iki eksen etrafında şekillenecek bir çaba gerektirmektedir. İlki ki bizi ilgilendireni sosyal bilimler açısından nelerin </a:t>
            </a:r>
            <a:r>
              <a:rPr lang="tr-TR" dirty="0" err="1" smtClean="0"/>
              <a:t>yapılabiceği</a:t>
            </a:r>
            <a:r>
              <a:rPr lang="tr-TR" dirty="0" smtClean="0"/>
              <a:t>; ikincisi ise, daha çok siyasal kararlar doğrultusunda gelişme ya da küreselleşme sürecinin nasıl yaşandığı değil nasıl yaşanması gerektiği konusunda doğru yerde ve doğru zamanda doğru kararlara alınmasına ilişkin olandır. Bizi ilgilendiren diğer konulardan biri de küreselleşme konusunda Batıda yaşanan halinin tartışmalara yansıyış biçiminin aynen alınıp tartışılması yerine, Batının yaşadığı sürecin bizim yaşadığımızdan farklı olduğunun bilincinde olarak süreci çözümlemeye ve sorgulamaya başlamaktır. Bu sorgulayış sürecinde doğru soruların bulunup gerçek yanıtlarının araştırılması gerekmektedir. </a:t>
            </a:r>
          </a:p>
          <a:p>
            <a:r>
              <a:rPr lang="tr-TR" dirty="0" smtClean="0"/>
              <a:t>Küreselleşme ile gelişme yazını son bulmuş olsaydı gelişmiş az gelişmiş ülkeler ya da kuzey ve güney yarımküre arasındaki uçurum giderek büyüyor olmamalıydı. Bu nedenle de günümüzde oluşan değişmeler gelişme yazınında yeni bir dönem olarak ele alınıp değerlendirilmek durumundadır.</a:t>
            </a:r>
          </a:p>
          <a:p>
            <a:endParaRPr lang="tr-TR" dirty="0"/>
          </a:p>
        </p:txBody>
      </p:sp>
    </p:spTree>
    <p:extLst>
      <p:ext uri="{BB962C8B-B14F-4D97-AF65-F5344CB8AC3E}">
        <p14:creationId xmlns:p14="http://schemas.microsoft.com/office/powerpoint/2010/main" val="377930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Kaynaklar</a:t>
            </a:r>
            <a:endParaRPr lang="tr-TR" dirty="0"/>
          </a:p>
        </p:txBody>
      </p:sp>
      <p:sp>
        <p:nvSpPr>
          <p:cNvPr id="3" name="İçerik Yer Tutucusu 2"/>
          <p:cNvSpPr>
            <a:spLocks noGrp="1"/>
          </p:cNvSpPr>
          <p:nvPr>
            <p:ph idx="1"/>
          </p:nvPr>
        </p:nvSpPr>
        <p:spPr/>
        <p:txBody>
          <a:bodyPr>
            <a:normAutofit/>
          </a:bodyPr>
          <a:lstStyle/>
          <a:p>
            <a:pPr hangingPunct="0">
              <a:buFont typeface="Wingdings" panose="05000000000000000000" pitchFamily="2" charset="2"/>
              <a:buChar char="Ø"/>
            </a:pPr>
            <a:r>
              <a:rPr lang="tr-TR" dirty="0" err="1"/>
              <a:t>Cirhinlioğlu</a:t>
            </a:r>
            <a:r>
              <a:rPr lang="tr-TR" dirty="0"/>
              <a:t>, Zafer (1999) Azgelişmişliğin Toplumsal Boyutu, Ankara: İmge Kitabevi.</a:t>
            </a:r>
          </a:p>
          <a:p>
            <a:pPr hangingPunct="0">
              <a:buFont typeface="Wingdings" panose="05000000000000000000" pitchFamily="2" charset="2"/>
              <a:buChar char="Ø"/>
            </a:pPr>
            <a:r>
              <a:rPr lang="tr-TR" dirty="0"/>
              <a:t>2000	“Küçük Sevimli Dünya: Küreselleşme ve Bazı Yanılgılar”, </a:t>
            </a:r>
            <a:r>
              <a:rPr lang="tr-TR" i="1" dirty="0"/>
              <a:t>Doğu-Batı Düşünce Dergisi</a:t>
            </a:r>
            <a:r>
              <a:rPr lang="tr-TR" dirty="0"/>
              <a:t>, Sayı. 10, </a:t>
            </a:r>
            <a:r>
              <a:rPr lang="tr-TR" dirty="0" err="1"/>
              <a:t>ss</a:t>
            </a:r>
            <a:r>
              <a:rPr lang="tr-TR" dirty="0"/>
              <a:t>. 139-151. </a:t>
            </a:r>
            <a:r>
              <a:rPr lang="tr-TR" dirty="0" smtClean="0"/>
              <a:t>iç. Erbaş</a:t>
            </a:r>
            <a:r>
              <a:rPr lang="tr-TR" dirty="0"/>
              <a:t>, Hayriye (2009) Küreselleşme, Kapitalizm ve Toplumsal Dönüşümler, Ankara, </a:t>
            </a:r>
            <a:r>
              <a:rPr lang="tr-TR" dirty="0" err="1"/>
              <a:t>Palme</a:t>
            </a:r>
            <a:r>
              <a:rPr lang="tr-TR" dirty="0"/>
              <a:t> Yayıncılık</a:t>
            </a:r>
            <a:r>
              <a:rPr lang="tr-TR" dirty="0" smtClean="0"/>
              <a:t>. </a:t>
            </a:r>
            <a:r>
              <a:rPr lang="tr-TR" dirty="0" err="1" smtClean="0"/>
              <a:t>ss</a:t>
            </a:r>
            <a:r>
              <a:rPr lang="tr-TR" dirty="0" smtClean="0"/>
              <a:t>. 31-47.</a:t>
            </a:r>
          </a:p>
          <a:p>
            <a:endParaRPr lang="tr-TR" dirty="0"/>
          </a:p>
        </p:txBody>
      </p:sp>
    </p:spTree>
    <p:extLst>
      <p:ext uri="{BB962C8B-B14F-4D97-AF65-F5344CB8AC3E}">
        <p14:creationId xmlns:p14="http://schemas.microsoft.com/office/powerpoint/2010/main" val="20200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92382" y="3244334"/>
            <a:ext cx="9216735" cy="769441"/>
          </a:xfrm>
          <a:prstGeom prst="rect">
            <a:avLst/>
          </a:prstGeom>
        </p:spPr>
        <p:txBody>
          <a:bodyPr wrap="square">
            <a:spAutoFit/>
          </a:bodyPr>
          <a:lstStyle/>
          <a:p>
            <a:r>
              <a:rPr lang="tr-TR" sz="4400" dirty="0" smtClean="0"/>
              <a:t>Küreselleşme Söylemi ve Yanılgılar</a:t>
            </a:r>
            <a:endParaRPr lang="tr-TR" sz="4400" dirty="0"/>
          </a:p>
        </p:txBody>
      </p:sp>
    </p:spTree>
    <p:extLst>
      <p:ext uri="{BB962C8B-B14F-4D97-AF65-F5344CB8AC3E}">
        <p14:creationId xmlns:p14="http://schemas.microsoft.com/office/powerpoint/2010/main" val="548727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Küreselleşme Ve Bazı Yanılgılar</a:t>
            </a:r>
            <a:endParaRPr lang="tr-TR" dirty="0"/>
          </a:p>
        </p:txBody>
      </p:sp>
      <p:sp>
        <p:nvSpPr>
          <p:cNvPr id="3" name="İçerik Yer Tutucusu 2"/>
          <p:cNvSpPr>
            <a:spLocks noGrp="1"/>
          </p:cNvSpPr>
          <p:nvPr>
            <p:ph idx="1"/>
          </p:nvPr>
        </p:nvSpPr>
        <p:spPr/>
        <p:txBody>
          <a:bodyPr>
            <a:normAutofit/>
          </a:bodyPr>
          <a:lstStyle/>
          <a:p>
            <a:r>
              <a:rPr lang="tr-TR" sz="2400" dirty="0" smtClean="0"/>
              <a:t>Sanayi devriminden ve yeni kapitalizmin oluşumundan bu yana toplumsal yapıda oluşan değişimlere kısaca değinerek, bu değişimlerin sosyal bilim alanı üzerindeki etkisi ele alınacaktır. Kapitalizmin belli dönemleri ve özellikleri kısaca verilecek ve ardından söz konusu dönemlerde ve genel olan bilimsel paradigmaya değinilecektir. </a:t>
            </a:r>
            <a:r>
              <a:rPr lang="tr-TR" sz="2400" dirty="0"/>
              <a:t>P</a:t>
            </a:r>
            <a:r>
              <a:rPr lang="tr-TR" sz="2400" dirty="0" smtClean="0"/>
              <a:t>ratiklere bağlı olarak özellikle siyasal alanı çok derinden etkileyen yanılgılara değinilerek sonuçlandırılacaktır.</a:t>
            </a:r>
            <a:endParaRPr lang="tr-TR" sz="2400" dirty="0"/>
          </a:p>
        </p:txBody>
      </p:sp>
    </p:spTree>
    <p:extLst>
      <p:ext uri="{BB962C8B-B14F-4D97-AF65-F5344CB8AC3E}">
        <p14:creationId xmlns:p14="http://schemas.microsoft.com/office/powerpoint/2010/main" val="828358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Küreselleşme Söylemi</a:t>
            </a:r>
            <a:endParaRPr lang="tr-TR" dirty="0"/>
          </a:p>
        </p:txBody>
      </p:sp>
      <p:sp>
        <p:nvSpPr>
          <p:cNvPr id="3" name="İçerik Yer Tutucusu 2"/>
          <p:cNvSpPr>
            <a:spLocks noGrp="1"/>
          </p:cNvSpPr>
          <p:nvPr>
            <p:ph idx="1"/>
          </p:nvPr>
        </p:nvSpPr>
        <p:spPr/>
        <p:txBody>
          <a:bodyPr>
            <a:normAutofit fontScale="92500" lnSpcReduction="10000"/>
          </a:bodyPr>
          <a:lstStyle/>
          <a:p>
            <a:r>
              <a:rPr lang="tr-TR" dirty="0"/>
              <a:t>Son 20 yıldır hem akademik hem de akademi dışı alanlarda en çok gündemi oluşturan tartışma konusunun küreselleşme olduğu söylenebilir.  Şimdilerde çok hızlı bir şekilde dünyanın küçülmekte ve yerel olan ile evrensel olanın yeniden ve yeniden tanımlanmakta olduğudur.</a:t>
            </a:r>
          </a:p>
          <a:p>
            <a:r>
              <a:rPr lang="tr-TR" dirty="0"/>
              <a:t>Türkiye’de, özellikle siyaset alanında akademik desteklerle birlikte küreselleşme genelde </a:t>
            </a:r>
            <a:r>
              <a:rPr lang="tr-TR" dirty="0" err="1"/>
              <a:t>olumlanarak</a:t>
            </a:r>
            <a:r>
              <a:rPr lang="tr-TR" dirty="0"/>
              <a:t> kullanıldı ve bu doğrultuda gerekleri oluşturulmaya çalışıldı.</a:t>
            </a:r>
          </a:p>
          <a:p>
            <a:r>
              <a:rPr lang="tr-TR" dirty="0"/>
              <a:t>Küreselleşmenin ülke çıkarları açısından ne getirip ne götüreceğinin sorgulanması yerine, her ne pahasına olursa olsun bu yeniden yapılanma sürecine eklenme temel hedefini aldı. </a:t>
            </a:r>
          </a:p>
          <a:p>
            <a:endParaRPr lang="tr-TR" dirty="0"/>
          </a:p>
        </p:txBody>
      </p:sp>
    </p:spTree>
    <p:extLst>
      <p:ext uri="{BB962C8B-B14F-4D97-AF65-F5344CB8AC3E}">
        <p14:creationId xmlns:p14="http://schemas.microsoft.com/office/powerpoint/2010/main" val="3960098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Küreselleşme Söylemi</a:t>
            </a:r>
            <a:endParaRPr lang="tr-TR" dirty="0"/>
          </a:p>
        </p:txBody>
      </p:sp>
      <p:sp>
        <p:nvSpPr>
          <p:cNvPr id="3" name="İçerik Yer Tutucusu 2"/>
          <p:cNvSpPr>
            <a:spLocks noGrp="1"/>
          </p:cNvSpPr>
          <p:nvPr>
            <p:ph idx="1"/>
          </p:nvPr>
        </p:nvSpPr>
        <p:spPr/>
        <p:txBody>
          <a:bodyPr/>
          <a:lstStyle/>
          <a:p>
            <a:r>
              <a:rPr lang="tr-TR" dirty="0"/>
              <a:t>Türkiye çağın gereklerini, sadece ekonomik alanda değil, hukuk alanında da, evrenselleşen dünya sistemini kabul etmezse çağın gerisinde kalmış olacaktır vurgusu, sıklıkla yapıldı. </a:t>
            </a:r>
            <a:endParaRPr lang="tr-TR" dirty="0" smtClean="0"/>
          </a:p>
          <a:p>
            <a:r>
              <a:rPr lang="tr-TR" dirty="0" smtClean="0"/>
              <a:t>Ancak </a:t>
            </a:r>
            <a:r>
              <a:rPr lang="tr-TR" dirty="0"/>
              <a:t>küreselleşme kavramı çok farklı anlamlarda kullanılmakta ve bu konuda geniş ve farklı bir literatür bulunmaktadır. </a:t>
            </a:r>
          </a:p>
          <a:p>
            <a:endParaRPr lang="tr-TR" dirty="0"/>
          </a:p>
        </p:txBody>
      </p:sp>
    </p:spTree>
    <p:extLst>
      <p:ext uri="{BB962C8B-B14F-4D97-AF65-F5344CB8AC3E}">
        <p14:creationId xmlns:p14="http://schemas.microsoft.com/office/powerpoint/2010/main" val="2942306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Kapitalizm ve </a:t>
            </a:r>
            <a:r>
              <a:rPr lang="tr-TR" dirty="0" err="1" smtClean="0"/>
              <a:t>Dönemlendirme</a:t>
            </a:r>
            <a:endParaRPr lang="tr-TR" dirty="0"/>
          </a:p>
        </p:txBody>
      </p:sp>
      <p:sp>
        <p:nvSpPr>
          <p:cNvPr id="3" name="İçerik Yer Tutucusu 2"/>
          <p:cNvSpPr>
            <a:spLocks noGrp="1"/>
          </p:cNvSpPr>
          <p:nvPr>
            <p:ph idx="1"/>
          </p:nvPr>
        </p:nvSpPr>
        <p:spPr/>
        <p:txBody>
          <a:bodyPr>
            <a:normAutofit fontScale="92500" lnSpcReduction="20000"/>
          </a:bodyPr>
          <a:lstStyle/>
          <a:p>
            <a:r>
              <a:rPr lang="tr-TR" dirty="0"/>
              <a:t>İçinde bulunduğumuz dönemin bir önceki dönemden çok farklı olduğunu savunanlar Marksist gelenekten gelenler ve kapitalizmi farklı aşamalar biçiminde ele alması gerektiğini </a:t>
            </a:r>
            <a:r>
              <a:rPr lang="tr-TR" dirty="0" smtClean="0"/>
              <a:t>söyleyenler (</a:t>
            </a:r>
            <a:r>
              <a:rPr lang="tr-TR" dirty="0" err="1"/>
              <a:t>weber</a:t>
            </a:r>
            <a:r>
              <a:rPr lang="tr-TR" dirty="0"/>
              <a:t>) olmak üzere iki farklı bakış açısı bulunmaktadır.</a:t>
            </a:r>
          </a:p>
          <a:p>
            <a:r>
              <a:rPr lang="tr-TR" sz="3600" b="1" dirty="0"/>
              <a:t>1. DÖNEM</a:t>
            </a:r>
          </a:p>
          <a:p>
            <a:r>
              <a:rPr lang="tr-TR" dirty="0"/>
              <a:t>Kapitalizmin ilk dönemi 18 </a:t>
            </a:r>
            <a:r>
              <a:rPr lang="tr-TR" dirty="0" err="1"/>
              <a:t>yy’da</a:t>
            </a:r>
            <a:r>
              <a:rPr lang="tr-TR" dirty="0"/>
              <a:t> Batı Avrupa’da ortaya çıkan yeni dinamikler doğrultusunda tamamen farklı özelliklere sahip toplumlara dönüşümün yaşandığı dönemdir. Bu dönemde hem ticarette hem tarımsal üretimde yaşanan değişiklerle oluşan sermaye birikimi her şeyden önce ekonomik anlamda yeni örgütlenmeler gerektiriyordu.</a:t>
            </a:r>
          </a:p>
          <a:p>
            <a:endParaRPr lang="tr-TR" dirty="0"/>
          </a:p>
        </p:txBody>
      </p:sp>
    </p:spTree>
    <p:extLst>
      <p:ext uri="{BB962C8B-B14F-4D97-AF65-F5344CB8AC3E}">
        <p14:creationId xmlns:p14="http://schemas.microsoft.com/office/powerpoint/2010/main" val="2335680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Kapitalizm’in</a:t>
            </a:r>
            <a:r>
              <a:rPr lang="tr-TR" dirty="0" smtClean="0"/>
              <a:t> 1. Dönemi</a:t>
            </a:r>
            <a:endParaRPr lang="tr-TR" dirty="0"/>
          </a:p>
        </p:txBody>
      </p:sp>
      <p:sp>
        <p:nvSpPr>
          <p:cNvPr id="3" name="İçerik Yer Tutucusu 2"/>
          <p:cNvSpPr>
            <a:spLocks noGrp="1"/>
          </p:cNvSpPr>
          <p:nvPr>
            <p:ph idx="1"/>
          </p:nvPr>
        </p:nvSpPr>
        <p:spPr/>
        <p:txBody>
          <a:bodyPr>
            <a:normAutofit fontScale="92500" lnSpcReduction="20000"/>
          </a:bodyPr>
          <a:lstStyle/>
          <a:p>
            <a:r>
              <a:rPr lang="tr-TR" dirty="0"/>
              <a:t>Bu da ulus-devletin ortaya çıkış koşullarının oluşturulmasıyla gerçekleştirilecektir. Bu dönemin farklı olmasının asıl nedeni emek, toprak ve paranın </a:t>
            </a:r>
            <a:r>
              <a:rPr lang="tr-TR" dirty="0" err="1"/>
              <a:t>metaya</a:t>
            </a:r>
            <a:r>
              <a:rPr lang="tr-TR" dirty="0"/>
              <a:t> dönüşmesidir. Bu dönüşüm, kapitalizmin temel belirleyicisi olan sürekli birikim mantığına uygun yeni örgütleme süreçleri ve bu değişmelerle ilişkili olarak yeni yaşam biçimlerinin oluşması yönündeydi. Bu dönem feodal üretim ve yeniden üretim ilişkilerinin örgütlenmesinde kent devletlerinin diğer bir deyişle yerel ölçeğin egemen olduğu dönemden, sanayileşme ve kapitalimin gelişmesine bağlı olarak ulus-devlet ölçeğinin gelişip değişmesinde ilk dönem olarak değerlendirilebilir. Bu dönem sosyolojide klasik </a:t>
            </a:r>
            <a:r>
              <a:rPr lang="tr-TR" dirty="0" err="1"/>
              <a:t>endüstrializm</a:t>
            </a:r>
            <a:r>
              <a:rPr lang="tr-TR" dirty="0"/>
              <a:t> ve kapitalizm teorilerinin ortaya konduğu dönemdir. </a:t>
            </a:r>
            <a:r>
              <a:rPr lang="tr-TR" dirty="0" err="1"/>
              <a:t>Marx</a:t>
            </a:r>
            <a:r>
              <a:rPr lang="tr-TR" dirty="0"/>
              <a:t> ve </a:t>
            </a:r>
            <a:r>
              <a:rPr lang="tr-TR" dirty="0" err="1"/>
              <a:t>Weber’in</a:t>
            </a:r>
            <a:r>
              <a:rPr lang="tr-TR" dirty="0"/>
              <a:t> toplumsal yapıya ilişkin değerlendirmeleri bu döneme rastlar. Bu dönem 1945’e kadar devem etmiştir.</a:t>
            </a:r>
          </a:p>
          <a:p>
            <a:endParaRPr lang="tr-TR" dirty="0"/>
          </a:p>
        </p:txBody>
      </p:sp>
    </p:spTree>
    <p:extLst>
      <p:ext uri="{BB962C8B-B14F-4D97-AF65-F5344CB8AC3E}">
        <p14:creationId xmlns:p14="http://schemas.microsoft.com/office/powerpoint/2010/main" val="509362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Kapitalizm’in</a:t>
            </a:r>
            <a:r>
              <a:rPr lang="tr-TR" dirty="0" smtClean="0"/>
              <a:t> 2. Dönemi</a:t>
            </a:r>
            <a:endParaRPr lang="tr-TR" dirty="0"/>
          </a:p>
        </p:txBody>
      </p:sp>
      <p:sp>
        <p:nvSpPr>
          <p:cNvPr id="3" name="İçerik Yer Tutucusu 2"/>
          <p:cNvSpPr>
            <a:spLocks noGrp="1"/>
          </p:cNvSpPr>
          <p:nvPr>
            <p:ph idx="1"/>
          </p:nvPr>
        </p:nvSpPr>
        <p:spPr/>
        <p:txBody>
          <a:bodyPr>
            <a:normAutofit fontScale="70000" lnSpcReduction="20000"/>
          </a:bodyPr>
          <a:lstStyle/>
          <a:p>
            <a:pPr marL="0" indent="0">
              <a:buNone/>
            </a:pPr>
            <a:r>
              <a:rPr lang="tr-TR" dirty="0"/>
              <a:t>19. </a:t>
            </a:r>
            <a:r>
              <a:rPr lang="tr-TR" dirty="0" err="1"/>
              <a:t>yy’ın</a:t>
            </a:r>
            <a:r>
              <a:rPr lang="tr-TR" dirty="0"/>
              <a:t> sonlarında kapitalizmin giderek daha fazla </a:t>
            </a:r>
            <a:r>
              <a:rPr lang="tr-TR" dirty="0" err="1"/>
              <a:t>uluslararasılaşması</a:t>
            </a:r>
            <a:r>
              <a:rPr lang="tr-TR" dirty="0"/>
              <a:t> sömürgecilikle pazarların gelişmesi; yatırım ve üretim sistemlerinin genişlemesinin ardından, finansal yatırım, spekülasyon ve ticaretin serbestleşmesi süreçleri yaşanmıştır. Bu dönemin klasik sosyologları yaşadıkları bu dönemi değişik biçimde adlandırmışlardır. Bu dönemi </a:t>
            </a:r>
            <a:r>
              <a:rPr lang="tr-TR" dirty="0" err="1"/>
              <a:t>Scott</a:t>
            </a:r>
            <a:r>
              <a:rPr lang="tr-TR" dirty="0"/>
              <a:t>, </a:t>
            </a:r>
            <a:r>
              <a:rPr lang="tr-TR" dirty="0" err="1"/>
              <a:t>monopoly</a:t>
            </a:r>
            <a:r>
              <a:rPr lang="tr-TR" dirty="0"/>
              <a:t> kapitalizm, </a:t>
            </a:r>
            <a:r>
              <a:rPr lang="tr-TR" dirty="0" err="1"/>
              <a:t>Giddens</a:t>
            </a:r>
            <a:r>
              <a:rPr lang="tr-TR" dirty="0"/>
              <a:t> ileri kapitalizm olarak </a:t>
            </a:r>
            <a:r>
              <a:rPr lang="tr-TR" dirty="0" err="1"/>
              <a:t>adlandırmaktadırlar.Marksist</a:t>
            </a:r>
            <a:r>
              <a:rPr lang="tr-TR" dirty="0"/>
              <a:t> gelenekten gelen bir diğer grup düşünür ise </a:t>
            </a:r>
            <a:r>
              <a:rPr lang="tr-TR" dirty="0" err="1"/>
              <a:t>Fordist</a:t>
            </a:r>
            <a:r>
              <a:rPr lang="tr-TR" dirty="0"/>
              <a:t> dönem, </a:t>
            </a:r>
            <a:r>
              <a:rPr lang="tr-TR" dirty="0" err="1"/>
              <a:t>Weberci</a:t>
            </a:r>
            <a:r>
              <a:rPr lang="tr-TR" dirty="0"/>
              <a:t> gelenekten gelenler ise modern dönem olarak adlandırmakta. Bu dönemi bir sonraki dönemden ayıran temel ölçüt ulus devletinin egemen ölçüt olmasıdır. Ulus-devlet bu dönem de her alanda düzenleyici güç olarak etkili bir biçimde işlemektedir. </a:t>
            </a:r>
          </a:p>
          <a:p>
            <a:pPr marL="0" indent="0">
              <a:buNone/>
            </a:pPr>
            <a:r>
              <a:rPr lang="tr-TR" dirty="0"/>
              <a:t>DÖNEMİN TEMEL ÖZELLİKLERİ</a:t>
            </a:r>
          </a:p>
          <a:p>
            <a:pPr marL="0" indent="0">
              <a:buNone/>
            </a:pPr>
            <a:r>
              <a:rPr lang="tr-TR" dirty="0"/>
              <a:t>Kitlesel tüketim</a:t>
            </a:r>
          </a:p>
          <a:p>
            <a:pPr marL="0" indent="0">
              <a:buNone/>
            </a:pPr>
            <a:r>
              <a:rPr lang="tr-TR" dirty="0"/>
              <a:t>Ulusal ölçekli ve devlet eliyle inşa edilen ekonomi</a:t>
            </a:r>
          </a:p>
          <a:p>
            <a:pPr marL="0" indent="0">
              <a:buNone/>
            </a:pPr>
            <a:r>
              <a:rPr lang="tr-TR" dirty="0" err="1"/>
              <a:t>Emek,ücret</a:t>
            </a:r>
            <a:r>
              <a:rPr lang="tr-TR" dirty="0"/>
              <a:t> ve pazar sistemlerinin işleyişindeki bazı sıkıntıların refah sistemleri aracılığıyla giderilmesi</a:t>
            </a:r>
          </a:p>
          <a:p>
            <a:endParaRPr lang="tr-TR" dirty="0"/>
          </a:p>
        </p:txBody>
      </p:sp>
    </p:spTree>
    <p:extLst>
      <p:ext uri="{BB962C8B-B14F-4D97-AF65-F5344CB8AC3E}">
        <p14:creationId xmlns:p14="http://schemas.microsoft.com/office/powerpoint/2010/main" val="3012461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Kapitalizm’in</a:t>
            </a:r>
            <a:r>
              <a:rPr lang="tr-TR" dirty="0" smtClean="0"/>
              <a:t> 3. Dönemi </a:t>
            </a:r>
            <a:endParaRPr lang="tr-TR" dirty="0"/>
          </a:p>
        </p:txBody>
      </p:sp>
      <p:sp>
        <p:nvSpPr>
          <p:cNvPr id="3" name="İçerik Yer Tutucusu 2"/>
          <p:cNvSpPr>
            <a:spLocks noGrp="1"/>
          </p:cNvSpPr>
          <p:nvPr>
            <p:ph idx="1"/>
          </p:nvPr>
        </p:nvSpPr>
        <p:spPr/>
        <p:txBody>
          <a:bodyPr>
            <a:normAutofit fontScale="92500" lnSpcReduction="20000"/>
          </a:bodyPr>
          <a:lstStyle/>
          <a:p>
            <a:pPr marL="0" indent="0">
              <a:buNone/>
            </a:pPr>
            <a:r>
              <a:rPr lang="tr-TR" dirty="0"/>
              <a:t>1980’lere gelindiğinde yeni yapılanma değil yeniden yapılanma süreci yaşadığını vurgulayarak kapitalizmin 3. döneminin yaşanmakta olduğunu savunmaktadır.</a:t>
            </a:r>
          </a:p>
          <a:p>
            <a:pPr marL="0" indent="0">
              <a:buNone/>
            </a:pPr>
            <a:r>
              <a:rPr lang="tr-TR" dirty="0"/>
              <a:t>İlk iki dönem akılcılık vurgusu ön planda iken bu dönem ilk iki dönemin karşıtı olarak post-</a:t>
            </a:r>
            <a:r>
              <a:rPr lang="tr-TR" dirty="0" err="1"/>
              <a:t>fordist</a:t>
            </a:r>
            <a:r>
              <a:rPr lang="tr-TR" dirty="0"/>
              <a:t> dönem ve dönemin bir bütün olarak kültür bilim sanat anlayışı post-</a:t>
            </a:r>
            <a:r>
              <a:rPr lang="tr-TR" dirty="0" err="1"/>
              <a:t>fordizm</a:t>
            </a:r>
            <a:r>
              <a:rPr lang="tr-TR" dirty="0"/>
              <a:t> olarak adlandırılırken </a:t>
            </a:r>
            <a:r>
              <a:rPr lang="tr-TR" dirty="0" err="1"/>
              <a:t>Weberyan</a:t>
            </a:r>
            <a:r>
              <a:rPr lang="tr-TR" dirty="0"/>
              <a:t> gelenekten gelen diğer grup ise aynı süreçleri post-modern ve post-</a:t>
            </a:r>
            <a:r>
              <a:rPr lang="tr-TR" dirty="0" err="1"/>
              <a:t>modernizm</a:t>
            </a:r>
            <a:r>
              <a:rPr lang="tr-TR" dirty="0"/>
              <a:t> kavramlarını kullanmaktadır.</a:t>
            </a:r>
          </a:p>
          <a:p>
            <a:pPr marL="0" indent="0">
              <a:buNone/>
            </a:pPr>
            <a:r>
              <a:rPr lang="tr-TR" dirty="0"/>
              <a:t>Sanayi Devriminin ilk iki yüzyılı boyunca istihdamın odağı çiftliklerden fabrikalara kaydı. Şimdi ise kayış fabrikalardan büro ve atölyelere doğru oluşmaktadır. </a:t>
            </a:r>
          </a:p>
          <a:p>
            <a:pPr marL="0" indent="0">
              <a:buNone/>
            </a:pPr>
            <a:r>
              <a:rPr lang="tr-TR" dirty="0" err="1"/>
              <a:t>Harvey</a:t>
            </a:r>
            <a:r>
              <a:rPr lang="tr-TR" dirty="0"/>
              <a:t> bu dönemin özelliklerinden dolayı zaman-mekan </a:t>
            </a:r>
            <a:r>
              <a:rPr lang="tr-TR" dirty="0" err="1"/>
              <a:t>sıkışmaı</a:t>
            </a:r>
            <a:r>
              <a:rPr lang="tr-TR" dirty="0"/>
              <a:t> </a:t>
            </a:r>
            <a:r>
              <a:rPr lang="tr-TR" dirty="0" err="1"/>
              <a:t>oarak</a:t>
            </a:r>
            <a:r>
              <a:rPr lang="tr-TR" dirty="0"/>
              <a:t> dile getirmektedir. </a:t>
            </a:r>
          </a:p>
          <a:p>
            <a:endParaRPr lang="tr-TR" dirty="0"/>
          </a:p>
        </p:txBody>
      </p:sp>
    </p:spTree>
    <p:extLst>
      <p:ext uri="{BB962C8B-B14F-4D97-AF65-F5344CB8AC3E}">
        <p14:creationId xmlns:p14="http://schemas.microsoft.com/office/powerpoint/2010/main" val="144653005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317</TotalTime>
  <Words>1308</Words>
  <Application>Microsoft Office PowerPoint</Application>
  <PresentationFormat>Geniş ekran</PresentationFormat>
  <Paragraphs>68</Paragraphs>
  <Slides>17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17</vt:i4>
      </vt:variant>
    </vt:vector>
  </HeadingPairs>
  <TitlesOfParts>
    <vt:vector size="21" baseType="lpstr">
      <vt:lpstr>Arial</vt:lpstr>
      <vt:lpstr>Garamond</vt:lpstr>
      <vt:lpstr>Wingdings</vt:lpstr>
      <vt:lpstr>Organik</vt:lpstr>
      <vt:lpstr>GELİŞME VE AZGELİŞME SOSYOLOJİSİ</vt:lpstr>
      <vt:lpstr>PowerPoint Sunusu</vt:lpstr>
      <vt:lpstr>Küreselleşme Ve Bazı Yanılgılar</vt:lpstr>
      <vt:lpstr>Küreselleşme Söylemi</vt:lpstr>
      <vt:lpstr>Küreselleşme Söylemi</vt:lpstr>
      <vt:lpstr>Kapitalizm ve Dönemlendirme</vt:lpstr>
      <vt:lpstr>Kapitalizm’in 1. Dönemi</vt:lpstr>
      <vt:lpstr>Kapitalizm’in 2. Dönemi</vt:lpstr>
      <vt:lpstr>Kapitalizm’in 3. Dönemi </vt:lpstr>
      <vt:lpstr>Kapitalizm’in 3. Döneminin Özellikleri</vt:lpstr>
      <vt:lpstr>Dönemler ve Egemen Paradigmalar</vt:lpstr>
      <vt:lpstr>Yanılgılar</vt:lpstr>
      <vt:lpstr>Yanılgılar</vt:lpstr>
      <vt:lpstr>Yanılgılar </vt:lpstr>
      <vt:lpstr>Yanılgılar</vt:lpstr>
      <vt:lpstr>Sonuç</vt:lpstr>
      <vt:lpstr>Kaynaklar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GELİŞME VE AZGELİŞME SOSYOLOJİSİ</dc:title>
  <dc:creator>Kullanıcı</dc:creator>
  <cp:lastModifiedBy>Kullanıcı</cp:lastModifiedBy>
  <cp:revision>17</cp:revision>
  <dcterms:created xsi:type="dcterms:W3CDTF">2018-07-23T14:29:22Z</dcterms:created>
  <dcterms:modified xsi:type="dcterms:W3CDTF">2018-07-30T13:36:30Z</dcterms:modified>
</cp:coreProperties>
</file>