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6" r:id="rId2"/>
    <p:sldId id="280" r:id="rId3"/>
    <p:sldId id="262" r:id="rId4"/>
    <p:sldId id="258" r:id="rId5"/>
    <p:sldId id="264" r:id="rId6"/>
    <p:sldId id="265" r:id="rId7"/>
    <p:sldId id="263" r:id="rId8"/>
    <p:sldId id="266" r:id="rId9"/>
    <p:sldId id="267" r:id="rId10"/>
    <p:sldId id="268" r:id="rId11"/>
    <p:sldId id="270" r:id="rId12"/>
    <p:sldId id="269" r:id="rId13"/>
    <p:sldId id="272" r:id="rId14"/>
    <p:sldId id="273" r:id="rId15"/>
    <p:sldId id="274" r:id="rId16"/>
    <p:sldId id="276" r:id="rId17"/>
    <p:sldId id="275" r:id="rId18"/>
    <p:sldId id="281" r:id="rId19"/>
    <p:sldId id="278" r:id="rId20"/>
    <p:sldId id="277" r:id="rId21"/>
    <p:sldId id="282"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83" autoAdjust="0"/>
    <p:restoredTop sz="94660"/>
  </p:normalViewPr>
  <p:slideViewPr>
    <p:cSldViewPr>
      <p:cViewPr varScale="1">
        <p:scale>
          <a:sx n="86" d="100"/>
          <a:sy n="86" d="100"/>
        </p:scale>
        <p:origin x="161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89DE18-0B60-4E0C-B6AC-68DC35519944}" type="datetimeFigureOut">
              <a:rPr lang="tr-TR" smtClean="0"/>
              <a:t>19 Ara 2023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BC2016-46D0-4A3C-AEE2-C4A639F6F180}" type="slidenum">
              <a:rPr lang="tr-TR" smtClean="0"/>
              <a:t>‹#›</a:t>
            </a:fld>
            <a:endParaRPr lang="tr-TR"/>
          </a:p>
        </p:txBody>
      </p:sp>
    </p:spTree>
    <p:extLst>
      <p:ext uri="{BB962C8B-B14F-4D97-AF65-F5344CB8AC3E}">
        <p14:creationId xmlns:p14="http://schemas.microsoft.com/office/powerpoint/2010/main" val="1237788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Ortamdaki</a:t>
            </a:r>
            <a:r>
              <a:rPr lang="tr-TR" baseline="0" dirty="0" smtClean="0"/>
              <a:t> yabancı insanların varlığı duyguları abartma eğilimini azaltmaktadır. Şuan benim sizin karşınızda sunum yapmam gibi</a:t>
            </a:r>
            <a:endParaRPr lang="tr-TR" dirty="0"/>
          </a:p>
        </p:txBody>
      </p:sp>
      <p:sp>
        <p:nvSpPr>
          <p:cNvPr id="4" name="Slayt Numarası Yer Tutucusu 3"/>
          <p:cNvSpPr>
            <a:spLocks noGrp="1"/>
          </p:cNvSpPr>
          <p:nvPr>
            <p:ph type="sldNum" sz="quarter" idx="10"/>
          </p:nvPr>
        </p:nvSpPr>
        <p:spPr/>
        <p:txBody>
          <a:bodyPr/>
          <a:lstStyle/>
          <a:p>
            <a:fld id="{24BC2016-46D0-4A3C-AEE2-C4A639F6F180}" type="slidenum">
              <a:rPr lang="tr-TR" smtClean="0"/>
              <a:t>7</a:t>
            </a:fld>
            <a:endParaRPr lang="tr-TR"/>
          </a:p>
        </p:txBody>
      </p:sp>
    </p:spTree>
    <p:extLst>
      <p:ext uri="{BB962C8B-B14F-4D97-AF65-F5344CB8AC3E}">
        <p14:creationId xmlns:p14="http://schemas.microsoft.com/office/powerpoint/2010/main" val="1529086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Platform:</a:t>
            </a:r>
            <a:r>
              <a:rPr lang="tr-TR" baseline="0" dirty="0" err="1" smtClean="0"/>
              <a:t>bağımsız</a:t>
            </a:r>
            <a:r>
              <a:rPr lang="tr-TR" baseline="0" smtClean="0"/>
              <a:t> değişken </a:t>
            </a:r>
            <a:endParaRPr lang="tr-TR" dirty="0"/>
          </a:p>
        </p:txBody>
      </p:sp>
      <p:sp>
        <p:nvSpPr>
          <p:cNvPr id="4" name="Slayt Numarası Yer Tutucusu 3"/>
          <p:cNvSpPr>
            <a:spLocks noGrp="1"/>
          </p:cNvSpPr>
          <p:nvPr>
            <p:ph type="sldNum" sz="quarter" idx="10"/>
          </p:nvPr>
        </p:nvSpPr>
        <p:spPr/>
        <p:txBody>
          <a:bodyPr/>
          <a:lstStyle/>
          <a:p>
            <a:fld id="{24BC2016-46D0-4A3C-AEE2-C4A639F6F180}" type="slidenum">
              <a:rPr lang="tr-TR" smtClean="0"/>
              <a:t>8</a:t>
            </a:fld>
            <a:endParaRPr lang="tr-TR"/>
          </a:p>
        </p:txBody>
      </p:sp>
    </p:spTree>
    <p:extLst>
      <p:ext uri="{BB962C8B-B14F-4D97-AF65-F5344CB8AC3E}">
        <p14:creationId xmlns:p14="http://schemas.microsoft.com/office/powerpoint/2010/main" val="814163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Wp</a:t>
            </a:r>
            <a:r>
              <a:rPr lang="tr-TR" baseline="0" dirty="0" smtClean="0"/>
              <a:t> ve </a:t>
            </a:r>
            <a:r>
              <a:rPr lang="tr-TR" baseline="0" dirty="0" err="1" smtClean="0"/>
              <a:t>facebookta</a:t>
            </a:r>
            <a:r>
              <a:rPr lang="tr-TR" baseline="0" dirty="0" smtClean="0"/>
              <a:t> hedef kitleyi daha iyi tanımaktan kaynaklanabilir.</a:t>
            </a:r>
            <a:endParaRPr lang="tr-TR" dirty="0"/>
          </a:p>
        </p:txBody>
      </p:sp>
      <p:sp>
        <p:nvSpPr>
          <p:cNvPr id="4" name="Slayt Numarası Yer Tutucusu 3"/>
          <p:cNvSpPr>
            <a:spLocks noGrp="1"/>
          </p:cNvSpPr>
          <p:nvPr>
            <p:ph type="sldNum" sz="quarter" idx="10"/>
          </p:nvPr>
        </p:nvSpPr>
        <p:spPr/>
        <p:txBody>
          <a:bodyPr/>
          <a:lstStyle/>
          <a:p>
            <a:fld id="{24BC2016-46D0-4A3C-AEE2-C4A639F6F180}" type="slidenum">
              <a:rPr lang="tr-TR" smtClean="0"/>
              <a:t>9</a:t>
            </a:fld>
            <a:endParaRPr lang="tr-TR"/>
          </a:p>
        </p:txBody>
      </p:sp>
    </p:spTree>
    <p:extLst>
      <p:ext uri="{BB962C8B-B14F-4D97-AF65-F5344CB8AC3E}">
        <p14:creationId xmlns:p14="http://schemas.microsoft.com/office/powerpoint/2010/main" val="1789887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51A9BB0-3576-475A-8702-B5A8902DBCA9}" type="datetimeFigureOut">
              <a:rPr lang="tr-TR" smtClean="0"/>
              <a:t>19 Ara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51A9BB0-3576-475A-8702-B5A8902DBCA9}" type="datetimeFigureOut">
              <a:rPr lang="tr-TR" smtClean="0"/>
              <a:t>19 Ara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51A9BB0-3576-475A-8702-B5A8902DBCA9}" type="datetimeFigureOut">
              <a:rPr lang="tr-TR" smtClean="0"/>
              <a:t>19 Ara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51A9BB0-3576-475A-8702-B5A8902DBCA9}" type="datetimeFigureOut">
              <a:rPr lang="tr-TR" smtClean="0"/>
              <a:t>19 Ara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51A9BB0-3576-475A-8702-B5A8902DBCA9}" type="datetimeFigureOut">
              <a:rPr lang="tr-TR" smtClean="0"/>
              <a:t>19 Ara 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51A9BB0-3576-475A-8702-B5A8902DBCA9}" type="datetimeFigureOut">
              <a:rPr lang="tr-TR" smtClean="0"/>
              <a:t>19 Ara 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51A9BB0-3576-475A-8702-B5A8902DBCA9}" type="datetimeFigureOut">
              <a:rPr lang="tr-TR" smtClean="0"/>
              <a:t>19 Ara 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51A9BB0-3576-475A-8702-B5A8902DBCA9}" type="datetimeFigureOut">
              <a:rPr lang="tr-TR" smtClean="0"/>
              <a:t>19 Ara 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1A9BB0-3576-475A-8702-B5A8902DBCA9}" type="datetimeFigureOut">
              <a:rPr lang="tr-TR" smtClean="0"/>
              <a:t>19 Ara 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734684D-F2E0-4DD2-8920-E9A83BEFD0A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1A9BB0-3576-475A-8702-B5A8902DBCA9}" type="datetimeFigureOut">
              <a:rPr lang="tr-TR" smtClean="0"/>
              <a:t>19 Ara 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34684D-F2E0-4DD2-8920-E9A83BEFD0A3}"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351A9BB0-3576-475A-8702-B5A8902DBCA9}" type="datetimeFigureOut">
              <a:rPr lang="tr-TR" smtClean="0"/>
              <a:t>19 Ara 2023</a:t>
            </a:fld>
            <a:endParaRPr lang="tr-TR"/>
          </a:p>
        </p:txBody>
      </p:sp>
      <p:sp>
        <p:nvSpPr>
          <p:cNvPr id="9" name="Slide Number Placeholder 8"/>
          <p:cNvSpPr>
            <a:spLocks noGrp="1"/>
          </p:cNvSpPr>
          <p:nvPr>
            <p:ph type="sldNum" sz="quarter" idx="11"/>
          </p:nvPr>
        </p:nvSpPr>
        <p:spPr/>
        <p:txBody>
          <a:bodyPr/>
          <a:lstStyle/>
          <a:p>
            <a:fld id="{A734684D-F2E0-4DD2-8920-E9A83BEFD0A3}"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734684D-F2E0-4DD2-8920-E9A83BEFD0A3}"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51A9BB0-3576-475A-8702-B5A8902DBCA9}" type="datetimeFigureOut">
              <a:rPr lang="tr-TR" smtClean="0"/>
              <a:t>19 Ara 2023</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sciencedirect.com/science/article/pii/S074756322300169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980728"/>
            <a:ext cx="8117532" cy="2405410"/>
          </a:xfrm>
        </p:spPr>
        <p:txBody>
          <a:bodyPr>
            <a:normAutofit fontScale="90000"/>
          </a:bodyPr>
          <a:lstStyle/>
          <a:p>
            <a:r>
              <a:rPr lang="en-US" sz="4900" b="1" dirty="0" smtClean="0">
                <a:latin typeface="Times New Roman" pitchFamily="18" charset="0"/>
                <a:cs typeface="Times New Roman" pitchFamily="18" charset="0"/>
              </a:rPr>
              <a:t>Exaggeration of </a:t>
            </a:r>
            <a:r>
              <a:rPr lang="tr-TR" sz="4900" b="1" dirty="0" smtClean="0">
                <a:latin typeface="Times New Roman" pitchFamily="18" charset="0"/>
                <a:cs typeface="Times New Roman" pitchFamily="18" charset="0"/>
              </a:rPr>
              <a:t>E</a:t>
            </a:r>
            <a:r>
              <a:rPr lang="en-US" sz="4900" b="1" dirty="0" err="1" smtClean="0">
                <a:latin typeface="Times New Roman" pitchFamily="18" charset="0"/>
                <a:cs typeface="Times New Roman" pitchFamily="18" charset="0"/>
              </a:rPr>
              <a:t>motiona</a:t>
            </a:r>
            <a:r>
              <a:rPr lang="tr-TR" sz="4900" b="1" dirty="0" smtClean="0">
                <a:latin typeface="Times New Roman" pitchFamily="18" charset="0"/>
                <a:cs typeface="Times New Roman" pitchFamily="18" charset="0"/>
              </a:rPr>
              <a:t>l R</a:t>
            </a:r>
            <a:r>
              <a:rPr lang="en-US" sz="4900" b="1" dirty="0" err="1" smtClean="0">
                <a:latin typeface="Times New Roman" pitchFamily="18" charset="0"/>
                <a:cs typeface="Times New Roman" pitchFamily="18" charset="0"/>
              </a:rPr>
              <a:t>esponses</a:t>
            </a:r>
            <a:r>
              <a:rPr lang="en-US" sz="4900" b="1" dirty="0" smtClean="0">
                <a:latin typeface="Times New Roman" pitchFamily="18" charset="0"/>
                <a:cs typeface="Times New Roman" pitchFamily="18" charset="0"/>
              </a:rPr>
              <a:t> in </a:t>
            </a:r>
            <a:r>
              <a:rPr lang="tr-TR" sz="4900" b="1" dirty="0" smtClean="0">
                <a:latin typeface="Times New Roman" pitchFamily="18" charset="0"/>
                <a:cs typeface="Times New Roman" pitchFamily="18" charset="0"/>
              </a:rPr>
              <a:t>O</a:t>
            </a:r>
            <a:r>
              <a:rPr lang="en-US" sz="4900" b="1" dirty="0" err="1" smtClean="0">
                <a:latin typeface="Times New Roman" pitchFamily="18" charset="0"/>
                <a:cs typeface="Times New Roman" pitchFamily="18" charset="0"/>
              </a:rPr>
              <a:t>nline</a:t>
            </a:r>
            <a:r>
              <a:rPr lang="tr-TR" sz="4900" b="1" dirty="0">
                <a:latin typeface="Times New Roman" pitchFamily="18" charset="0"/>
                <a:cs typeface="Times New Roman" pitchFamily="18" charset="0"/>
              </a:rPr>
              <a:t> </a:t>
            </a:r>
            <a:r>
              <a:rPr lang="tr-TR" sz="4900" b="1" dirty="0" smtClean="0">
                <a:latin typeface="Times New Roman" pitchFamily="18" charset="0"/>
                <a:cs typeface="Times New Roman" pitchFamily="18" charset="0"/>
              </a:rPr>
              <a:t>C</a:t>
            </a:r>
            <a:r>
              <a:rPr lang="en-US" sz="4900" b="1" dirty="0" err="1" smtClean="0">
                <a:latin typeface="Times New Roman" pitchFamily="18" charset="0"/>
                <a:cs typeface="Times New Roman" pitchFamily="18" charset="0"/>
              </a:rPr>
              <a:t>ommunication</a:t>
            </a: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en-US" sz="3100" dirty="0" err="1" smtClean="0">
                <a:latin typeface="Times New Roman" pitchFamily="18" charset="0"/>
                <a:cs typeface="Times New Roman" pitchFamily="18" charset="0"/>
              </a:rPr>
              <a:t>Avner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Caspi</a:t>
            </a:r>
            <a:r>
              <a:rPr lang="en-US" sz="3100" dirty="0" smtClean="0">
                <a:latin typeface="Times New Roman" pitchFamily="18" charset="0"/>
                <a:cs typeface="Times New Roman" pitchFamily="18" charset="0"/>
              </a:rPr>
              <a:t> , </a:t>
            </a:r>
            <a:r>
              <a:rPr lang="en-US" sz="3100" dirty="0" err="1" smtClean="0">
                <a:latin typeface="Times New Roman" pitchFamily="18" charset="0"/>
                <a:cs typeface="Times New Roman" pitchFamily="18" charset="0"/>
              </a:rPr>
              <a:t>Shir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Etgar</a:t>
            </a:r>
            <a:endParaRPr lang="tr-TR" sz="3100" b="1" dirty="0">
              <a:latin typeface="Times New Roman" pitchFamily="18" charset="0"/>
              <a:cs typeface="Times New Roman" pitchFamily="18" charset="0"/>
            </a:endParaRPr>
          </a:p>
        </p:txBody>
      </p:sp>
      <p:sp>
        <p:nvSpPr>
          <p:cNvPr id="3" name="Alt Başlık 2"/>
          <p:cNvSpPr>
            <a:spLocks noGrp="1"/>
          </p:cNvSpPr>
          <p:nvPr>
            <p:ph type="subTitle" idx="1"/>
          </p:nvPr>
        </p:nvSpPr>
        <p:spPr>
          <a:xfrm>
            <a:off x="683568" y="3692624"/>
            <a:ext cx="6400800" cy="1752600"/>
          </a:xfrm>
        </p:spPr>
        <p:txBody>
          <a:bodyPr>
            <a:normAutofit/>
          </a:bodyPr>
          <a:lstStyle/>
          <a:p>
            <a:r>
              <a:rPr lang="tr-TR" sz="3600" b="1" i="1" dirty="0" smtClean="0">
                <a:solidFill>
                  <a:schemeClr val="tx1"/>
                </a:solidFill>
                <a:latin typeface="Times New Roman" pitchFamily="18" charset="0"/>
                <a:cs typeface="Times New Roman" pitchFamily="18" charset="0"/>
              </a:rPr>
              <a:t>‘Çevrimiçi İletişimde Duygusal Tepkilerin Abartılması’</a:t>
            </a:r>
            <a:endParaRPr lang="tr-TR" sz="3600" b="1" i="1" dirty="0">
              <a:solidFill>
                <a:schemeClr val="tx1"/>
              </a:solidFill>
              <a:latin typeface="Times New Roman" pitchFamily="18" charset="0"/>
              <a:cs typeface="Times New Roman" pitchFamily="18" charset="0"/>
            </a:endParaRPr>
          </a:p>
        </p:txBody>
      </p:sp>
      <p:sp>
        <p:nvSpPr>
          <p:cNvPr id="4" name="Dikdörtgen 3"/>
          <p:cNvSpPr/>
          <p:nvPr/>
        </p:nvSpPr>
        <p:spPr>
          <a:xfrm>
            <a:off x="899592" y="5445224"/>
            <a:ext cx="4572000" cy="646331"/>
          </a:xfrm>
          <a:prstGeom prst="rect">
            <a:avLst/>
          </a:prstGeom>
        </p:spPr>
        <p:txBody>
          <a:bodyPr>
            <a:spAutoFit/>
          </a:bodyPr>
          <a:lstStyle/>
          <a:p>
            <a:r>
              <a:rPr lang="tr-TR" dirty="0">
                <a:latin typeface="Times New Roman" pitchFamily="18" charset="0"/>
                <a:cs typeface="Times New Roman" pitchFamily="18" charset="0"/>
              </a:rPr>
              <a:t>Bu çalışma ‘</a:t>
            </a:r>
            <a:r>
              <a:rPr lang="tr-TR" dirty="0" err="1">
                <a:latin typeface="Times New Roman" pitchFamily="18" charset="0"/>
                <a:cs typeface="Times New Roman" pitchFamily="18" charset="0"/>
              </a:rPr>
              <a:t>Computers</a:t>
            </a:r>
            <a:r>
              <a:rPr lang="tr-TR" dirty="0">
                <a:latin typeface="Times New Roman" pitchFamily="18" charset="0"/>
                <a:cs typeface="Times New Roman" pitchFamily="18" charset="0"/>
              </a:rPr>
              <a:t> in Human </a:t>
            </a:r>
            <a:r>
              <a:rPr lang="tr-TR" dirty="0" err="1">
                <a:latin typeface="Times New Roman" pitchFamily="18" charset="0"/>
                <a:cs typeface="Times New Roman" pitchFamily="18" charset="0"/>
              </a:rPr>
              <a:t>Behavior</a:t>
            </a:r>
            <a:r>
              <a:rPr lang="tr-TR" dirty="0">
                <a:latin typeface="Times New Roman" pitchFamily="18" charset="0"/>
                <a:cs typeface="Times New Roman" pitchFamily="18" charset="0"/>
              </a:rPr>
              <a:t>’ dergisinde </a:t>
            </a:r>
            <a:r>
              <a:rPr lang="tr-TR" dirty="0" smtClean="0">
                <a:latin typeface="Times New Roman" pitchFamily="18" charset="0"/>
                <a:cs typeface="Times New Roman" pitchFamily="18" charset="0"/>
              </a:rPr>
              <a:t>yayınlanmıştır.</a:t>
            </a:r>
            <a:endParaRPr lang="tr-TR" dirty="0"/>
          </a:p>
        </p:txBody>
      </p:sp>
      <p:pic>
        <p:nvPicPr>
          <p:cNvPr id="5" name="İçerik Yer Tutucusu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0112" y="4904293"/>
            <a:ext cx="1296144" cy="1728192"/>
          </a:xfrm>
          <a:prstGeom prst="rect">
            <a:avLst/>
          </a:prstGeom>
        </p:spPr>
      </p:pic>
    </p:spTree>
    <p:extLst>
      <p:ext uri="{BB962C8B-B14F-4D97-AF65-F5344CB8AC3E}">
        <p14:creationId xmlns:p14="http://schemas.microsoft.com/office/powerpoint/2010/main" val="65837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400" dirty="0" smtClean="0"/>
              <a:t>TARTIŞMA:</a:t>
            </a:r>
            <a:r>
              <a:rPr lang="tr-TR" dirty="0" smtClean="0"/>
              <a:t/>
            </a:r>
            <a:br>
              <a:rPr lang="tr-TR" dirty="0" smtClean="0"/>
            </a:br>
            <a:endParaRPr lang="tr-TR" sz="2400" dirty="0"/>
          </a:p>
        </p:txBody>
      </p:sp>
      <p:sp>
        <p:nvSpPr>
          <p:cNvPr id="3" name="İçerik Yer Tutucusu 2"/>
          <p:cNvSpPr>
            <a:spLocks noGrp="1"/>
          </p:cNvSpPr>
          <p:nvPr>
            <p:ph idx="1"/>
          </p:nvPr>
        </p:nvSpPr>
        <p:spPr>
          <a:xfrm>
            <a:off x="440601" y="980728"/>
            <a:ext cx="7620000" cy="5420072"/>
          </a:xfrm>
        </p:spPr>
        <p:txBody>
          <a:bodyPr>
            <a:normAutofit fontScale="92500"/>
          </a:bodyPr>
          <a:lstStyle/>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Platformlar </a:t>
            </a:r>
            <a:r>
              <a:rPr lang="tr-TR" dirty="0">
                <a:latin typeface="Times New Roman" pitchFamily="18" charset="0"/>
                <a:cs typeface="Times New Roman" pitchFamily="18" charset="0"/>
              </a:rPr>
              <a:t>arasında, her platform için geliştirilen farklı iletişim normlarını yansıtabilecek küçük ama önemli farklılıklar </a:t>
            </a:r>
            <a:r>
              <a:rPr lang="tr-TR" dirty="0" smtClean="0">
                <a:latin typeface="Times New Roman" pitchFamily="18" charset="0"/>
                <a:cs typeface="Times New Roman" pitchFamily="18" charset="0"/>
              </a:rPr>
              <a:t>bulunmuştur.</a:t>
            </a:r>
          </a:p>
          <a:p>
            <a:pPr marL="114300" indent="0">
              <a:buNone/>
            </a:pPr>
            <a:r>
              <a:rPr lang="tr-TR" sz="2800" dirty="0" smtClean="0">
                <a:latin typeface="Times New Roman" pitchFamily="18" charset="0"/>
                <a:cs typeface="Times New Roman" pitchFamily="18" charset="0"/>
              </a:rPr>
              <a:t>En yüksek </a:t>
            </a:r>
            <a:r>
              <a:rPr lang="tr-TR" sz="2800" dirty="0">
                <a:latin typeface="Times New Roman" pitchFamily="18" charset="0"/>
                <a:cs typeface="Times New Roman" pitchFamily="18" charset="0"/>
              </a:rPr>
              <a:t>abartı </a:t>
            </a:r>
            <a:r>
              <a:rPr lang="tr-TR" sz="2800" dirty="0" smtClean="0">
                <a:latin typeface="Times New Roman" pitchFamily="18" charset="0"/>
                <a:cs typeface="Times New Roman" pitchFamily="18" charset="0"/>
              </a:rPr>
              <a:t>düzeyinin </a:t>
            </a:r>
            <a:r>
              <a:rPr lang="tr-TR" sz="2800" dirty="0" err="1" smtClean="0">
                <a:latin typeface="Times New Roman" pitchFamily="18" charset="0"/>
                <a:cs typeface="Times New Roman" pitchFamily="18" charset="0"/>
              </a:rPr>
              <a:t>WhatsApp</a:t>
            </a:r>
            <a:r>
              <a:rPr lang="tr-TR" sz="2800"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ve Facebook'ta, en düşük </a:t>
            </a:r>
            <a:r>
              <a:rPr lang="tr-TR" sz="2800" dirty="0" smtClean="0">
                <a:latin typeface="Times New Roman" pitchFamily="18" charset="0"/>
                <a:cs typeface="Times New Roman" pitchFamily="18" charset="0"/>
              </a:rPr>
              <a:t>düzeyin ise </a:t>
            </a:r>
            <a:r>
              <a:rPr lang="tr-TR" sz="2800" dirty="0">
                <a:latin typeface="Times New Roman" pitchFamily="18" charset="0"/>
                <a:cs typeface="Times New Roman" pitchFamily="18" charset="0"/>
              </a:rPr>
              <a:t>ise e-postada </a:t>
            </a:r>
            <a:r>
              <a:rPr lang="tr-TR" sz="2800" dirty="0" smtClean="0">
                <a:latin typeface="Times New Roman" pitchFamily="18" charset="0"/>
                <a:cs typeface="Times New Roman" pitchFamily="18" charset="0"/>
              </a:rPr>
              <a:t>olduğu bildirildi.</a:t>
            </a:r>
            <a:r>
              <a:rPr lang="tr-TR" sz="2800" dirty="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marL="114300" indent="0">
              <a:buNone/>
            </a:pPr>
            <a:endParaRPr lang="tr-TR" i="1" u="sng" dirty="0" smtClean="0">
              <a:latin typeface="Times New Roman" pitchFamily="18" charset="0"/>
              <a:cs typeface="Times New Roman" pitchFamily="18" charset="0"/>
            </a:endParaRPr>
          </a:p>
          <a:p>
            <a:pPr marL="114300" indent="0">
              <a:buNone/>
            </a:pPr>
            <a:r>
              <a:rPr lang="tr-TR" i="1" u="sng" dirty="0" smtClean="0">
                <a:solidFill>
                  <a:schemeClr val="accent2">
                    <a:lumMod val="75000"/>
                  </a:schemeClr>
                </a:solidFill>
                <a:latin typeface="Times New Roman" pitchFamily="18" charset="0"/>
                <a:cs typeface="Times New Roman" pitchFamily="18" charset="0"/>
              </a:rPr>
              <a:t>Peki neden böyle bir sonuç elde edildiğini düşünecek olursak </a:t>
            </a:r>
          </a:p>
          <a:p>
            <a:pPr marL="114300" indent="0">
              <a:buNone/>
            </a:pPr>
            <a:r>
              <a:rPr lang="tr-TR" dirty="0" smtClean="0">
                <a:latin typeface="Times New Roman" pitchFamily="18" charset="0"/>
                <a:cs typeface="Times New Roman" pitchFamily="18" charset="0"/>
              </a:rPr>
              <a:t>Facebook </a:t>
            </a:r>
            <a:r>
              <a:rPr lang="tr-TR" dirty="0">
                <a:latin typeface="Times New Roman" pitchFamily="18" charset="0"/>
                <a:cs typeface="Times New Roman" pitchFamily="18" charset="0"/>
              </a:rPr>
              <a:t>ve </a:t>
            </a:r>
            <a:r>
              <a:rPr lang="tr-TR" dirty="0" err="1">
                <a:latin typeface="Times New Roman" pitchFamily="18" charset="0"/>
                <a:cs typeface="Times New Roman" pitchFamily="18" charset="0"/>
              </a:rPr>
              <a:t>WhatsApp'ın</a:t>
            </a:r>
            <a:r>
              <a:rPr lang="tr-TR" dirty="0">
                <a:latin typeface="Times New Roman" pitchFamily="18" charset="0"/>
                <a:cs typeface="Times New Roman" pitchFamily="18" charset="0"/>
              </a:rPr>
              <a:t> grup </a:t>
            </a:r>
            <a:r>
              <a:rPr lang="tr-TR" dirty="0" err="1">
                <a:latin typeface="Times New Roman" pitchFamily="18" charset="0"/>
                <a:cs typeface="Times New Roman" pitchFamily="18" charset="0"/>
              </a:rPr>
              <a:t>modu</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Instagram</a:t>
            </a:r>
            <a:r>
              <a:rPr lang="tr-TR" dirty="0">
                <a:latin typeface="Times New Roman" pitchFamily="18" charset="0"/>
                <a:cs typeface="Times New Roman" pitchFamily="18" charset="0"/>
              </a:rPr>
              <a:t> ve e-postadan daha sosyal odaklıdır çünkü grup iletişimini teşvik etmek için </a:t>
            </a:r>
            <a:r>
              <a:rPr lang="tr-TR" dirty="0" smtClean="0">
                <a:latin typeface="Times New Roman" pitchFamily="18" charset="0"/>
                <a:cs typeface="Times New Roman" pitchFamily="18" charset="0"/>
              </a:rPr>
              <a:t>tasarlanmıştır. İnsanlar </a:t>
            </a:r>
            <a:r>
              <a:rPr lang="tr-TR" dirty="0">
                <a:latin typeface="Times New Roman" pitchFamily="18" charset="0"/>
                <a:cs typeface="Times New Roman" pitchFamily="18" charset="0"/>
              </a:rPr>
              <a:t>bu platformlarda abartılı duygusal ifadeye ilişkin daha yaygın normlar geliştirmişlerdir</a:t>
            </a:r>
            <a:r>
              <a:rPr lang="tr-TR" dirty="0" smtClean="0">
                <a:latin typeface="Times New Roman" pitchFamily="18" charset="0"/>
                <a:cs typeface="Times New Roman" pitchFamily="18" charset="0"/>
              </a:rPr>
              <a:t>.</a:t>
            </a:r>
          </a:p>
          <a:p>
            <a:pPr marL="114300" indent="0">
              <a:buNone/>
            </a:pPr>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platformlarda arkadaşın mesajına aşırı tepki vermenin normatif olduğunu ve bunun iletişim filtrelerine rağmen duyguları aktarma isteğinden kaynaklandığı düşünülmüştür.</a:t>
            </a:r>
          </a:p>
          <a:p>
            <a:pPr marL="114300" indent="0">
              <a:buNone/>
            </a:pPr>
            <a:endParaRPr lang="tr-TR" dirty="0">
              <a:latin typeface="Times New Roman" pitchFamily="18" charset="0"/>
              <a:cs typeface="Times New Roman" pitchFamily="18" charset="0"/>
            </a:endParaRPr>
          </a:p>
        </p:txBody>
      </p:sp>
      <p:sp>
        <p:nvSpPr>
          <p:cNvPr id="5" name="Şeritli Sağ Ok 4"/>
          <p:cNvSpPr/>
          <p:nvPr/>
        </p:nvSpPr>
        <p:spPr>
          <a:xfrm>
            <a:off x="225249" y="2204864"/>
            <a:ext cx="395536"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90412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323528" y="332656"/>
            <a:ext cx="7992888" cy="5712333"/>
          </a:xfrm>
          <a:prstGeom prst="rect">
            <a:avLst/>
          </a:prstGeom>
        </p:spPr>
        <p:txBody>
          <a:bodyPr wrap="square">
            <a:spAutoFit/>
          </a:bodyPr>
          <a:lstStyle/>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Duygusal </a:t>
            </a:r>
            <a:r>
              <a:rPr lang="tr-TR" dirty="0">
                <a:latin typeface="Times New Roman" pitchFamily="18" charset="0"/>
                <a:cs typeface="Times New Roman" pitchFamily="18" charset="0"/>
              </a:rPr>
              <a:t>katılım varsayımı, kullanıcıların daha ilgi çekici içeriğe daha fazla abartılı tepkiler verdiğini öne sürüyor. </a:t>
            </a:r>
            <a:r>
              <a:rPr lang="tr-TR" dirty="0" smtClean="0">
                <a:latin typeface="Times New Roman" pitchFamily="18" charset="0"/>
                <a:cs typeface="Times New Roman" pitchFamily="18" charset="0"/>
              </a:rPr>
              <a:t>Veriler </a:t>
            </a:r>
            <a:r>
              <a:rPr lang="tr-TR" dirty="0">
                <a:latin typeface="Times New Roman" pitchFamily="18" charset="0"/>
                <a:cs typeface="Times New Roman" pitchFamily="18" charset="0"/>
              </a:rPr>
              <a:t>bu varsayılan modeli ortaya çıkarmadı. </a:t>
            </a: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Resimler </a:t>
            </a:r>
            <a:r>
              <a:rPr lang="tr-TR" dirty="0">
                <a:latin typeface="Times New Roman" pitchFamily="18" charset="0"/>
                <a:cs typeface="Times New Roman" pitchFamily="18" charset="0"/>
              </a:rPr>
              <a:t>metinlere göre biraz daha abartılı tepkilere yol açsa da, videolar resimlere göre daha az abartılı duygusal tepkilere yol açtı</a:t>
            </a:r>
            <a:r>
              <a:rPr lang="tr-TR" dirty="0" smtClean="0">
                <a:latin typeface="Times New Roman" pitchFamily="18" charset="0"/>
                <a:cs typeface="Times New Roman" pitchFamily="18" charset="0"/>
              </a:rPr>
              <a:t>.</a:t>
            </a:r>
          </a:p>
          <a:p>
            <a:pPr marL="114300" indent="0">
              <a:buNone/>
            </a:pPr>
            <a:endParaRPr lang="tr-TR" i="1" u="sng" dirty="0" smtClean="0">
              <a:solidFill>
                <a:schemeClr val="accent2">
                  <a:lumMod val="75000"/>
                </a:schemeClr>
              </a:solidFill>
              <a:latin typeface="Times New Roman" pitchFamily="18" charset="0"/>
              <a:cs typeface="Times New Roman" pitchFamily="18" charset="0"/>
            </a:endParaRPr>
          </a:p>
          <a:p>
            <a:pPr marL="114300" indent="0">
              <a:buNone/>
            </a:pPr>
            <a:endParaRPr lang="tr-TR" i="1" u="sng" dirty="0">
              <a:solidFill>
                <a:schemeClr val="accent2">
                  <a:lumMod val="75000"/>
                </a:schemeClr>
              </a:solidFill>
              <a:latin typeface="Times New Roman" pitchFamily="18" charset="0"/>
              <a:cs typeface="Times New Roman" pitchFamily="18" charset="0"/>
            </a:endParaRPr>
          </a:p>
          <a:p>
            <a:pPr marL="114300" indent="0">
              <a:buNone/>
            </a:pPr>
            <a:r>
              <a:rPr lang="tr-TR" i="1" u="sng" dirty="0" smtClean="0">
                <a:solidFill>
                  <a:schemeClr val="accent2">
                    <a:lumMod val="75000"/>
                  </a:schemeClr>
                </a:solidFill>
                <a:latin typeface="Times New Roman" pitchFamily="18" charset="0"/>
                <a:cs typeface="Times New Roman" pitchFamily="18" charset="0"/>
              </a:rPr>
              <a:t>Peki </a:t>
            </a:r>
            <a:r>
              <a:rPr lang="tr-TR" i="1" u="sng" dirty="0">
                <a:solidFill>
                  <a:schemeClr val="accent2">
                    <a:lumMod val="75000"/>
                  </a:schemeClr>
                </a:solidFill>
                <a:latin typeface="Times New Roman" pitchFamily="18" charset="0"/>
                <a:cs typeface="Times New Roman" pitchFamily="18" charset="0"/>
              </a:rPr>
              <a:t>k</a:t>
            </a:r>
            <a:r>
              <a:rPr lang="tr-TR" i="1" u="sng" dirty="0" smtClean="0">
                <a:solidFill>
                  <a:schemeClr val="accent2">
                    <a:lumMod val="75000"/>
                  </a:schemeClr>
                </a:solidFill>
                <a:latin typeface="Times New Roman" pitchFamily="18" charset="0"/>
                <a:cs typeface="Times New Roman" pitchFamily="18" charset="0"/>
              </a:rPr>
              <a:t>atılımcılar </a:t>
            </a:r>
            <a:r>
              <a:rPr lang="tr-TR" i="1" u="sng" dirty="0">
                <a:solidFill>
                  <a:schemeClr val="accent2">
                    <a:lumMod val="75000"/>
                  </a:schemeClr>
                </a:solidFill>
                <a:latin typeface="Times New Roman" pitchFamily="18" charset="0"/>
                <a:cs typeface="Times New Roman" pitchFamily="18" charset="0"/>
              </a:rPr>
              <a:t>neden resimlere videolardan daha fazla </a:t>
            </a:r>
            <a:r>
              <a:rPr lang="tr-TR" i="1" u="sng" dirty="0" smtClean="0">
                <a:solidFill>
                  <a:schemeClr val="accent2">
                    <a:lumMod val="75000"/>
                  </a:schemeClr>
                </a:solidFill>
                <a:latin typeface="Times New Roman" pitchFamily="18" charset="0"/>
                <a:cs typeface="Times New Roman" pitchFamily="18" charset="0"/>
              </a:rPr>
              <a:t>abartılı duygusal </a:t>
            </a:r>
            <a:r>
              <a:rPr lang="tr-TR" i="1" u="sng" dirty="0">
                <a:solidFill>
                  <a:schemeClr val="accent2">
                    <a:lumMod val="75000"/>
                  </a:schemeClr>
                </a:solidFill>
                <a:latin typeface="Times New Roman" pitchFamily="18" charset="0"/>
                <a:cs typeface="Times New Roman" pitchFamily="18" charset="0"/>
              </a:rPr>
              <a:t>tepki veriyorlar?</a:t>
            </a:r>
            <a:r>
              <a:rPr lang="tr-TR" dirty="0">
                <a:solidFill>
                  <a:schemeClr val="accent2">
                    <a:lumMod val="75000"/>
                  </a:schemeClr>
                </a:solidFill>
                <a:latin typeface="Times New Roman" pitchFamily="18" charset="0"/>
                <a:cs typeface="Times New Roman" pitchFamily="18" charset="0"/>
              </a:rPr>
              <a:t> </a:t>
            </a:r>
            <a:endParaRPr lang="tr-TR" dirty="0" smtClean="0">
              <a:solidFill>
                <a:schemeClr val="accent2">
                  <a:lumMod val="75000"/>
                </a:schemeClr>
              </a:solidFill>
              <a:latin typeface="Times New Roman" pitchFamily="18" charset="0"/>
              <a:cs typeface="Times New Roman" pitchFamily="18" charset="0"/>
            </a:endParaRP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Bir </a:t>
            </a:r>
            <a:r>
              <a:rPr lang="tr-TR" dirty="0">
                <a:latin typeface="Times New Roman" pitchFamily="18" charset="0"/>
                <a:cs typeface="Times New Roman" pitchFamily="18" charset="0"/>
              </a:rPr>
              <a:t>resmi izlemek, video izlemekten daha az zaman ve bilişsel kaynak tüketir ve dolayısıyla video mesajları daha fazla zihinsel çaba gerektirebilir ve daha fazla kişisel katılım gerektirebilir. </a:t>
            </a:r>
            <a:endParaRPr lang="tr-TR" dirty="0" smtClean="0">
              <a:latin typeface="Times New Roman" pitchFamily="18" charset="0"/>
              <a:cs typeface="Times New Roman" pitchFamily="18" charset="0"/>
            </a:endParaRPr>
          </a:p>
          <a:p>
            <a:pPr marL="114300" indent="0">
              <a:buNone/>
            </a:pPr>
            <a:endParaRPr lang="tr-TR" dirty="0">
              <a:latin typeface="Times New Roman" pitchFamily="18" charset="0"/>
              <a:cs typeface="Times New Roman" pitchFamily="18" charset="0"/>
            </a:endParaRPr>
          </a:p>
        </p:txBody>
      </p:sp>
      <p:sp>
        <p:nvSpPr>
          <p:cNvPr id="9" name="Şeritli Sağ Ok 8"/>
          <p:cNvSpPr/>
          <p:nvPr/>
        </p:nvSpPr>
        <p:spPr>
          <a:xfrm>
            <a:off x="50379" y="908720"/>
            <a:ext cx="395536"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629417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normAutofit/>
          </a:bodyPr>
          <a:lstStyle/>
          <a:p>
            <a:pPr marL="114300" indent="0">
              <a:buNone/>
            </a:pPr>
            <a:r>
              <a:rPr lang="tr-TR" sz="2400" dirty="0" smtClean="0">
                <a:latin typeface="Times New Roman" pitchFamily="18" charset="0"/>
                <a:cs typeface="Times New Roman" pitchFamily="18" charset="0"/>
              </a:rPr>
              <a:t>Çalışma </a:t>
            </a:r>
            <a:r>
              <a:rPr lang="tr-TR" sz="2400" dirty="0">
                <a:latin typeface="Times New Roman" pitchFamily="18" charset="0"/>
                <a:cs typeface="Times New Roman" pitchFamily="18" charset="0"/>
              </a:rPr>
              <a:t>1 platformların algılanan duygusal abartı açısından farklılık gösterdiğini göstermektedir. Bu </a:t>
            </a:r>
            <a:r>
              <a:rPr lang="tr-TR" sz="2400" dirty="0" smtClean="0">
                <a:latin typeface="Times New Roman" pitchFamily="18" charset="0"/>
                <a:cs typeface="Times New Roman" pitchFamily="18" charset="0"/>
              </a:rPr>
              <a:t>etki her </a:t>
            </a:r>
            <a:r>
              <a:rPr lang="tr-TR" sz="2400" dirty="0">
                <a:latin typeface="Times New Roman" pitchFamily="18" charset="0"/>
                <a:cs typeface="Times New Roman" pitchFamily="18" charset="0"/>
              </a:rPr>
              <a:t>platformda geçerli olan farklı normlara </a:t>
            </a:r>
            <a:r>
              <a:rPr lang="tr-TR" sz="2400" dirty="0" smtClean="0">
                <a:latin typeface="Times New Roman" pitchFamily="18" charset="0"/>
                <a:cs typeface="Times New Roman" pitchFamily="18" charset="0"/>
              </a:rPr>
              <a:t>bağlanmıştır.</a:t>
            </a:r>
          </a:p>
          <a:p>
            <a:endParaRPr lang="tr-TR" sz="2400" dirty="0" smtClean="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Çalışma </a:t>
            </a:r>
            <a:r>
              <a:rPr lang="tr-TR" sz="2400" dirty="0">
                <a:latin typeface="Times New Roman" pitchFamily="18" charset="0"/>
                <a:cs typeface="Times New Roman" pitchFamily="18" charset="0"/>
              </a:rPr>
              <a:t>1, abartmanın birçok çevrimiçi platformda norm </a:t>
            </a:r>
            <a:r>
              <a:rPr lang="tr-TR" sz="2400" dirty="0" smtClean="0">
                <a:latin typeface="Times New Roman" pitchFamily="18" charset="0"/>
                <a:cs typeface="Times New Roman" pitchFamily="18" charset="0"/>
              </a:rPr>
              <a:t>olabileceği, </a:t>
            </a:r>
            <a:r>
              <a:rPr lang="tr-TR" sz="2400" dirty="0">
                <a:latin typeface="Times New Roman" pitchFamily="18" charset="0"/>
                <a:cs typeface="Times New Roman" pitchFamily="18" charset="0"/>
              </a:rPr>
              <a:t>ancak bu etkinin köklerinin hala </a:t>
            </a:r>
            <a:r>
              <a:rPr lang="tr-TR" sz="2400" dirty="0" smtClean="0">
                <a:latin typeface="Times New Roman" pitchFamily="18" charset="0"/>
                <a:cs typeface="Times New Roman" pitchFamily="18" charset="0"/>
              </a:rPr>
              <a:t>bilinmediği sonucuna varılmıştır.</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941294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332656"/>
            <a:ext cx="8460432" cy="1143000"/>
          </a:xfrm>
        </p:spPr>
        <p:txBody>
          <a:bodyPr/>
          <a:lstStyle/>
          <a:p>
            <a:r>
              <a:rPr lang="tr-TR" sz="4400" dirty="0" smtClean="0">
                <a:latin typeface="Times New Roman" pitchFamily="18" charset="0"/>
                <a:cs typeface="Times New Roman" pitchFamily="18" charset="0"/>
              </a:rPr>
              <a:t>                   </a:t>
            </a:r>
            <a:r>
              <a:rPr lang="tr-TR" sz="4000" dirty="0" smtClean="0">
                <a:latin typeface="Times New Roman" pitchFamily="18" charset="0"/>
                <a:cs typeface="Times New Roman" pitchFamily="18" charset="0"/>
              </a:rPr>
              <a:t>ÇALIŞMA </a:t>
            </a:r>
            <a:r>
              <a:rPr lang="tr-TR" sz="4000" dirty="0">
                <a:latin typeface="Times New Roman" pitchFamily="18" charset="0"/>
                <a:cs typeface="Times New Roman" pitchFamily="18" charset="0"/>
              </a:rPr>
              <a:t>2: </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3000" dirty="0" err="1" smtClean="0">
                <a:latin typeface="Times New Roman" pitchFamily="18" charset="0"/>
                <a:cs typeface="Times New Roman" pitchFamily="18" charset="0"/>
              </a:rPr>
              <a:t>SNA'da</a:t>
            </a:r>
            <a:r>
              <a:rPr lang="tr-TR" sz="3000" dirty="0" smtClean="0">
                <a:latin typeface="Times New Roman" pitchFamily="18" charset="0"/>
                <a:cs typeface="Times New Roman" pitchFamily="18" charset="0"/>
              </a:rPr>
              <a:t> </a:t>
            </a:r>
            <a:r>
              <a:rPr lang="tr-TR" sz="3000" dirty="0">
                <a:latin typeface="Times New Roman" pitchFamily="18" charset="0"/>
                <a:cs typeface="Times New Roman" pitchFamily="18" charset="0"/>
              </a:rPr>
              <a:t>A</a:t>
            </a:r>
            <a:r>
              <a:rPr lang="tr-TR" sz="3000" dirty="0" smtClean="0">
                <a:latin typeface="Times New Roman" pitchFamily="18" charset="0"/>
                <a:cs typeface="Times New Roman" pitchFamily="18" charset="0"/>
              </a:rPr>
              <a:t>bartıyı </a:t>
            </a:r>
            <a:r>
              <a:rPr lang="tr-TR" sz="3000" dirty="0">
                <a:latin typeface="Times New Roman" pitchFamily="18" charset="0"/>
                <a:cs typeface="Times New Roman" pitchFamily="18" charset="0"/>
              </a:rPr>
              <a:t>Y</a:t>
            </a:r>
            <a:r>
              <a:rPr lang="tr-TR" sz="3000" dirty="0" smtClean="0">
                <a:latin typeface="Times New Roman" pitchFamily="18" charset="0"/>
                <a:cs typeface="Times New Roman" pitchFamily="18" charset="0"/>
              </a:rPr>
              <a:t>argılamak </a:t>
            </a:r>
            <a:r>
              <a:rPr lang="tr-TR" sz="3000" dirty="0">
                <a:latin typeface="Times New Roman" pitchFamily="18" charset="0"/>
                <a:cs typeface="Times New Roman" pitchFamily="18" charset="0"/>
              </a:rPr>
              <a:t>– </a:t>
            </a:r>
            <a:r>
              <a:rPr lang="tr-TR" sz="3000" dirty="0" smtClean="0">
                <a:latin typeface="Times New Roman" pitchFamily="18" charset="0"/>
                <a:cs typeface="Times New Roman" pitchFamily="18" charset="0"/>
              </a:rPr>
              <a:t>Abartma </a:t>
            </a:r>
            <a:r>
              <a:rPr lang="tr-TR" sz="3000" dirty="0">
                <a:latin typeface="Times New Roman" pitchFamily="18" charset="0"/>
                <a:cs typeface="Times New Roman" pitchFamily="18" charset="0"/>
              </a:rPr>
              <a:t>H</a:t>
            </a:r>
            <a:r>
              <a:rPr lang="tr-TR" sz="3000" dirty="0" smtClean="0">
                <a:latin typeface="Times New Roman" pitchFamily="18" charset="0"/>
                <a:cs typeface="Times New Roman" pitchFamily="18" charset="0"/>
              </a:rPr>
              <a:t>issinin Altında           Yatan </a:t>
            </a:r>
            <a:r>
              <a:rPr lang="tr-TR" sz="3000" dirty="0">
                <a:latin typeface="Times New Roman" pitchFamily="18" charset="0"/>
                <a:cs typeface="Times New Roman" pitchFamily="18" charset="0"/>
              </a:rPr>
              <a:t>Ü</a:t>
            </a:r>
            <a:r>
              <a:rPr lang="tr-TR" sz="3000" dirty="0" smtClean="0">
                <a:latin typeface="Times New Roman" pitchFamily="18" charset="0"/>
                <a:cs typeface="Times New Roman" pitchFamily="18" charset="0"/>
              </a:rPr>
              <a:t>ç </a:t>
            </a:r>
            <a:r>
              <a:rPr lang="tr-TR" sz="3000" dirty="0">
                <a:latin typeface="Times New Roman" pitchFamily="18" charset="0"/>
                <a:cs typeface="Times New Roman" pitchFamily="18" charset="0"/>
              </a:rPr>
              <a:t>R</a:t>
            </a:r>
            <a:r>
              <a:rPr lang="tr-TR" sz="3000" dirty="0" smtClean="0">
                <a:latin typeface="Times New Roman" pitchFamily="18" charset="0"/>
                <a:cs typeface="Times New Roman" pitchFamily="18" charset="0"/>
              </a:rPr>
              <a:t>eferans </a:t>
            </a:r>
            <a:r>
              <a:rPr lang="tr-TR" sz="3000" dirty="0">
                <a:latin typeface="Times New Roman" pitchFamily="18" charset="0"/>
                <a:cs typeface="Times New Roman" pitchFamily="18" charset="0"/>
              </a:rPr>
              <a:t>N</a:t>
            </a:r>
            <a:r>
              <a:rPr lang="tr-TR" sz="3000" dirty="0" smtClean="0">
                <a:latin typeface="Times New Roman" pitchFamily="18" charset="0"/>
                <a:cs typeface="Times New Roman" pitchFamily="18" charset="0"/>
              </a:rPr>
              <a:t>oktasının </a:t>
            </a:r>
            <a:r>
              <a:rPr lang="tr-TR" sz="3000" dirty="0">
                <a:latin typeface="Times New Roman" pitchFamily="18" charset="0"/>
                <a:cs typeface="Times New Roman" pitchFamily="18" charset="0"/>
              </a:rPr>
              <a:t>T</a:t>
            </a:r>
            <a:r>
              <a:rPr lang="tr-TR" sz="3000" dirty="0" smtClean="0">
                <a:latin typeface="Times New Roman" pitchFamily="18" charset="0"/>
                <a:cs typeface="Times New Roman" pitchFamily="18" charset="0"/>
              </a:rPr>
              <a:t>esti</a:t>
            </a:r>
            <a:endParaRPr lang="tr-TR" sz="3000" dirty="0">
              <a:latin typeface="Times New Roman" pitchFamily="18" charset="0"/>
              <a:cs typeface="Times New Roman" pitchFamily="18" charset="0"/>
            </a:endParaRPr>
          </a:p>
        </p:txBody>
      </p:sp>
      <p:sp>
        <p:nvSpPr>
          <p:cNvPr id="3" name="İçerik Yer Tutucusu 2"/>
          <p:cNvSpPr>
            <a:spLocks noGrp="1"/>
          </p:cNvSpPr>
          <p:nvPr>
            <p:ph idx="1"/>
          </p:nvPr>
        </p:nvSpPr>
        <p:spPr>
          <a:xfrm>
            <a:off x="179512" y="1772816"/>
            <a:ext cx="8352928" cy="5085184"/>
          </a:xfrm>
        </p:spPr>
        <p:txBody>
          <a:bodyPr>
            <a:normAutofit lnSpcReduction="10000"/>
          </a:bodyPr>
          <a:lstStyle/>
          <a:p>
            <a:pPr marL="114300" indent="0">
              <a:buNone/>
            </a:pPr>
            <a:r>
              <a:rPr lang="tr-TR" dirty="0">
                <a:latin typeface="Times New Roman" pitchFamily="18" charset="0"/>
                <a:cs typeface="Times New Roman" pitchFamily="18" charset="0"/>
              </a:rPr>
              <a:t>Duygusal bir ifadenin </a:t>
            </a:r>
            <a:r>
              <a:rPr lang="tr-TR" dirty="0" smtClean="0">
                <a:latin typeface="Times New Roman" pitchFamily="18" charset="0"/>
                <a:cs typeface="Times New Roman" pitchFamily="18" charset="0"/>
              </a:rPr>
              <a:t>abartılı </a:t>
            </a:r>
            <a:r>
              <a:rPr lang="tr-TR" dirty="0">
                <a:latin typeface="Times New Roman" pitchFamily="18" charset="0"/>
                <a:cs typeface="Times New Roman" pitchFamily="18" charset="0"/>
              </a:rPr>
              <a:t>olup olmadığına nasıl karar veririz? </a:t>
            </a:r>
          </a:p>
          <a:p>
            <a:pPr marL="114300" indent="0">
              <a:buNone/>
            </a:pPr>
            <a:r>
              <a:rPr lang="tr-TR" dirty="0" smtClean="0">
                <a:latin typeface="Times New Roman" pitchFamily="18" charset="0"/>
                <a:cs typeface="Times New Roman" pitchFamily="18" charset="0"/>
              </a:rPr>
              <a:t>Diğer </a:t>
            </a:r>
            <a:r>
              <a:rPr lang="tr-TR" dirty="0">
                <a:latin typeface="Times New Roman" pitchFamily="18" charset="0"/>
                <a:cs typeface="Times New Roman" pitchFamily="18" charset="0"/>
              </a:rPr>
              <a:t>sosyal yargılara benzer </a:t>
            </a:r>
            <a:r>
              <a:rPr lang="tr-TR" dirty="0" smtClean="0">
                <a:latin typeface="Times New Roman" pitchFamily="18" charset="0"/>
                <a:cs typeface="Times New Roman" pitchFamily="18" charset="0"/>
              </a:rPr>
              <a:t>şekilde, </a:t>
            </a:r>
            <a:r>
              <a:rPr lang="tr-TR" dirty="0">
                <a:latin typeface="Times New Roman" pitchFamily="18" charset="0"/>
                <a:cs typeface="Times New Roman" pitchFamily="18" charset="0"/>
              </a:rPr>
              <a:t>abartma kararı da büyük olasılıkla sosyal karşılaştırma süreçlerine </a:t>
            </a:r>
            <a:r>
              <a:rPr lang="tr-TR" dirty="0" smtClean="0">
                <a:latin typeface="Times New Roman" pitchFamily="18" charset="0"/>
                <a:cs typeface="Times New Roman" pitchFamily="18" charset="0"/>
              </a:rPr>
              <a:t>dayanmaktadır.</a:t>
            </a:r>
          </a:p>
          <a:p>
            <a:pPr marL="114300" indent="0">
              <a:buNone/>
            </a:pPr>
            <a:endParaRPr lang="tr-TR" dirty="0">
              <a:latin typeface="Times New Roman" pitchFamily="18" charset="0"/>
              <a:cs typeface="Times New Roman" pitchFamily="18" charset="0"/>
            </a:endParaRPr>
          </a:p>
          <a:p>
            <a:pPr marL="114300" indent="0">
              <a:buNone/>
            </a:pPr>
            <a:r>
              <a:rPr lang="tr-TR" u="sng" dirty="0" smtClean="0">
                <a:latin typeface="Times New Roman" pitchFamily="18" charset="0"/>
                <a:cs typeface="Times New Roman" pitchFamily="18" charset="0"/>
              </a:rPr>
              <a:t>Çalışma </a:t>
            </a:r>
            <a:r>
              <a:rPr lang="tr-TR" u="sng" dirty="0">
                <a:latin typeface="Times New Roman" pitchFamily="18" charset="0"/>
                <a:cs typeface="Times New Roman" pitchFamily="18" charset="0"/>
              </a:rPr>
              <a:t>2’nin amacı</a:t>
            </a:r>
            <a:r>
              <a:rPr lang="tr-TR" u="sng"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insanların bir tepkinin abartılı mı yoksa uygun mu olduğunu belirlemek için karşılaştırdıkları referans noktaları </a:t>
            </a:r>
            <a:r>
              <a:rPr lang="tr-TR" dirty="0" smtClean="0">
                <a:latin typeface="Times New Roman" pitchFamily="18" charset="0"/>
                <a:cs typeface="Times New Roman" pitchFamily="18" charset="0"/>
              </a:rPr>
              <a:t>incelemektir.</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Duygusal ifadelere </a:t>
            </a:r>
            <a:r>
              <a:rPr lang="tr-TR" dirty="0">
                <a:latin typeface="Times New Roman" pitchFamily="18" charset="0"/>
                <a:cs typeface="Times New Roman" pitchFamily="18" charset="0"/>
              </a:rPr>
              <a:t>ilişkin yargılamaların üç ana referans noktasına </a:t>
            </a:r>
            <a:r>
              <a:rPr lang="tr-TR" dirty="0" smtClean="0">
                <a:latin typeface="Times New Roman" pitchFamily="18" charset="0"/>
                <a:cs typeface="Times New Roman" pitchFamily="18" charset="0"/>
              </a:rPr>
              <a:t>dayandığı önerilmektedir. </a:t>
            </a:r>
          </a:p>
          <a:p>
            <a:pPr marL="114300" indent="0">
              <a:buNone/>
            </a:pPr>
            <a:r>
              <a:rPr lang="tr-TR" dirty="0" smtClean="0">
                <a:latin typeface="Times New Roman" pitchFamily="18" charset="0"/>
                <a:cs typeface="Times New Roman" pitchFamily="18" charset="0"/>
              </a:rPr>
              <a:t>  1- Benlik </a:t>
            </a:r>
          </a:p>
          <a:p>
            <a:pPr marL="114300" indent="0">
              <a:buNone/>
            </a:pPr>
            <a:r>
              <a:rPr lang="tr-TR" dirty="0" smtClean="0">
                <a:latin typeface="Times New Roman" pitchFamily="18" charset="0"/>
                <a:cs typeface="Times New Roman" pitchFamily="18" charset="0"/>
              </a:rPr>
              <a:t>  2- Başka bir kişi ve </a:t>
            </a:r>
          </a:p>
          <a:p>
            <a:pPr marL="114300" indent="0">
              <a:buNone/>
            </a:pPr>
            <a:r>
              <a:rPr lang="tr-TR" dirty="0" smtClean="0">
                <a:latin typeface="Times New Roman" pitchFamily="18" charset="0"/>
                <a:cs typeface="Times New Roman" pitchFamily="18" charset="0"/>
              </a:rPr>
              <a:t>  3- Sosyal normlar                                   </a:t>
            </a:r>
          </a:p>
          <a:p>
            <a:pPr marL="114300" indent="0">
              <a:buNone/>
            </a:pPr>
            <a:r>
              <a:rPr lang="tr-TR" dirty="0" smtClean="0">
                <a:latin typeface="Times New Roman" pitchFamily="18" charset="0"/>
                <a:cs typeface="Times New Roman" pitchFamily="18" charset="0"/>
              </a:rPr>
              <a:t>Hangi referans noktasının ağırlıklı olarak seçildiği araştırılmıştır.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966241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508104" y="332656"/>
            <a:ext cx="2808312" cy="4133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Metin kutusu 3"/>
          <p:cNvSpPr txBox="1"/>
          <p:nvPr/>
        </p:nvSpPr>
        <p:spPr>
          <a:xfrm>
            <a:off x="282916" y="194400"/>
            <a:ext cx="5197176" cy="4985980"/>
          </a:xfrm>
          <a:prstGeom prst="rect">
            <a:avLst/>
          </a:prstGeom>
          <a:noFill/>
        </p:spPr>
        <p:txBody>
          <a:bodyPr wrap="square" rtlCol="0">
            <a:spAutoFit/>
          </a:bodyPr>
          <a:lstStyle/>
          <a:p>
            <a:r>
              <a:rPr lang="tr-TR" sz="2000" dirty="0">
                <a:latin typeface="Times New Roman" pitchFamily="18" charset="0"/>
                <a:cs typeface="Times New Roman" pitchFamily="18" charset="0"/>
              </a:rPr>
              <a:t>Deney üç bölümden </a:t>
            </a:r>
            <a:r>
              <a:rPr lang="tr-TR" sz="2000" dirty="0" smtClean="0">
                <a:latin typeface="Times New Roman" pitchFamily="18" charset="0"/>
                <a:cs typeface="Times New Roman" pitchFamily="18" charset="0"/>
              </a:rPr>
              <a:t>oluşmaktadır.</a:t>
            </a:r>
          </a:p>
          <a:p>
            <a:endParaRPr lang="tr-TR" sz="2000" b="1" dirty="0" smtClean="0">
              <a:solidFill>
                <a:srgbClr val="00B050"/>
              </a:solidFill>
              <a:latin typeface="Times New Roman" pitchFamily="18" charset="0"/>
              <a:cs typeface="Times New Roman" pitchFamily="18" charset="0"/>
            </a:endParaRPr>
          </a:p>
          <a:p>
            <a:r>
              <a:rPr lang="tr-TR" sz="2000" b="1" dirty="0" smtClean="0">
                <a:solidFill>
                  <a:srgbClr val="00B050"/>
                </a:solidFill>
                <a:latin typeface="Times New Roman" pitchFamily="18" charset="0"/>
                <a:cs typeface="Times New Roman" pitchFamily="18" charset="0"/>
              </a:rPr>
              <a:t>İlk bölümde: </a:t>
            </a:r>
          </a:p>
          <a:p>
            <a:r>
              <a:rPr lang="tr-TR" sz="2000" dirty="0">
                <a:latin typeface="Times New Roman" pitchFamily="18" charset="0"/>
                <a:cs typeface="Times New Roman" pitchFamily="18" charset="0"/>
              </a:rPr>
              <a:t>K</a:t>
            </a:r>
            <a:r>
              <a:rPr lang="tr-TR" sz="2000" dirty="0" smtClean="0">
                <a:latin typeface="Times New Roman" pitchFamily="18" charset="0"/>
                <a:cs typeface="Times New Roman" pitchFamily="18" charset="0"/>
              </a:rPr>
              <a:t>atılımcılara </a:t>
            </a:r>
            <a:r>
              <a:rPr lang="tr-TR" sz="2000" dirty="0">
                <a:latin typeface="Times New Roman" pitchFamily="18" charset="0"/>
                <a:cs typeface="Times New Roman" pitchFamily="18" charset="0"/>
              </a:rPr>
              <a:t>üç dağ resmi sunuldu ve  </a:t>
            </a:r>
            <a:r>
              <a:rPr lang="tr-TR" sz="2000" dirty="0" smtClean="0">
                <a:latin typeface="Times New Roman" pitchFamily="18" charset="0"/>
                <a:cs typeface="Times New Roman" pitchFamily="18" charset="0"/>
              </a:rPr>
              <a:t>resimlerin  altına </a:t>
            </a:r>
            <a:r>
              <a:rPr lang="tr-TR" sz="2000" dirty="0">
                <a:latin typeface="Times New Roman" pitchFamily="18" charset="0"/>
                <a:cs typeface="Times New Roman" pitchFamily="18" charset="0"/>
              </a:rPr>
              <a:t>gönderilen </a:t>
            </a:r>
            <a:r>
              <a:rPr lang="tr-TR" sz="2000" dirty="0" smtClean="0">
                <a:latin typeface="Times New Roman" pitchFamily="18" charset="0"/>
                <a:cs typeface="Times New Roman" pitchFamily="18" charset="0"/>
              </a:rPr>
              <a:t>yanıtı değerlendirmeleri </a:t>
            </a:r>
            <a:r>
              <a:rPr lang="tr-TR" sz="2000" dirty="0">
                <a:latin typeface="Times New Roman" pitchFamily="18" charset="0"/>
                <a:cs typeface="Times New Roman" pitchFamily="18" charset="0"/>
              </a:rPr>
              <a:t>istendi</a:t>
            </a:r>
            <a:r>
              <a:rPr lang="tr-TR" sz="2000" dirty="0" smtClean="0">
                <a:latin typeface="Times New Roman" pitchFamily="18" charset="0"/>
                <a:cs typeface="Times New Roman" pitchFamily="18" charset="0"/>
              </a:rPr>
              <a:t>.</a:t>
            </a:r>
            <a:r>
              <a:rPr lang="tr-TR" sz="2000" dirty="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İki </a:t>
            </a:r>
            <a:r>
              <a:rPr lang="tr-TR" sz="2000" dirty="0">
                <a:latin typeface="Times New Roman" pitchFamily="18" charset="0"/>
                <a:cs typeface="Times New Roman" pitchFamily="18" charset="0"/>
              </a:rPr>
              <a:t>resme </a:t>
            </a:r>
            <a:r>
              <a:rPr lang="tr-TR" sz="2000" dirty="0" smtClean="0">
                <a:latin typeface="Times New Roman" pitchFamily="18" charset="0"/>
                <a:cs typeface="Times New Roman" pitchFamily="18" charset="0"/>
              </a:rPr>
              <a:t>mütevazı olumlu </a:t>
            </a:r>
            <a:r>
              <a:rPr lang="tr-TR" sz="2000" dirty="0">
                <a:latin typeface="Times New Roman" pitchFamily="18" charset="0"/>
                <a:cs typeface="Times New Roman" pitchFamily="18" charset="0"/>
              </a:rPr>
              <a:t>duygusal </a:t>
            </a:r>
            <a:r>
              <a:rPr lang="tr-TR" sz="2000" dirty="0" smtClean="0">
                <a:latin typeface="Times New Roman" pitchFamily="18" charset="0"/>
                <a:cs typeface="Times New Roman" pitchFamily="18" charset="0"/>
              </a:rPr>
              <a:t>bir tepki </a:t>
            </a:r>
            <a:r>
              <a:rPr lang="tr-TR" sz="2000" dirty="0">
                <a:latin typeface="Times New Roman" pitchFamily="18" charset="0"/>
                <a:cs typeface="Times New Roman" pitchFamily="18" charset="0"/>
              </a:rPr>
              <a:t>eşlik ederken </a:t>
            </a:r>
            <a:r>
              <a:rPr lang="tr-TR" sz="2000" dirty="0" smtClean="0">
                <a:latin typeface="Times New Roman" pitchFamily="18" charset="0"/>
                <a:cs typeface="Times New Roman" pitchFamily="18" charset="0"/>
              </a:rPr>
              <a:t>birine </a:t>
            </a:r>
            <a:r>
              <a:rPr lang="tr-TR" sz="2000" dirty="0">
                <a:latin typeface="Times New Roman" pitchFamily="18" charset="0"/>
                <a:cs typeface="Times New Roman" pitchFamily="18" charset="0"/>
              </a:rPr>
              <a:t>abartılı bir olumlu duygusal tepki eşlik </a:t>
            </a:r>
            <a:r>
              <a:rPr lang="tr-TR" sz="2000" dirty="0" smtClean="0">
                <a:latin typeface="Times New Roman" pitchFamily="18" charset="0"/>
                <a:cs typeface="Times New Roman" pitchFamily="18" charset="0"/>
              </a:rPr>
              <a:t>etmekteydi. </a:t>
            </a:r>
          </a:p>
          <a:p>
            <a:endParaRPr lang="tr-TR" sz="2000" dirty="0" smtClean="0">
              <a:latin typeface="Times New Roman" pitchFamily="18" charset="0"/>
              <a:cs typeface="Times New Roman" pitchFamily="18" charset="0"/>
            </a:endParaRPr>
          </a:p>
          <a:p>
            <a:r>
              <a:rPr lang="tr-TR" sz="2000" b="1" dirty="0" smtClean="0">
                <a:solidFill>
                  <a:srgbClr val="00B050"/>
                </a:solidFill>
                <a:latin typeface="Times New Roman" pitchFamily="18" charset="0"/>
                <a:cs typeface="Times New Roman" pitchFamily="18" charset="0"/>
              </a:rPr>
              <a:t>İkinci bölümde: </a:t>
            </a:r>
          </a:p>
          <a:p>
            <a:r>
              <a:rPr lang="tr-TR" sz="2000" dirty="0">
                <a:latin typeface="Times New Roman" pitchFamily="18" charset="0"/>
                <a:cs typeface="Times New Roman" pitchFamily="18" charset="0"/>
              </a:rPr>
              <a:t>K</a:t>
            </a:r>
            <a:r>
              <a:rPr lang="tr-TR" sz="2000" dirty="0" smtClean="0">
                <a:latin typeface="Times New Roman" pitchFamily="18" charset="0"/>
                <a:cs typeface="Times New Roman" pitchFamily="18" charset="0"/>
              </a:rPr>
              <a:t>atılımcılar </a:t>
            </a:r>
            <a:r>
              <a:rPr lang="tr-TR" sz="2000" dirty="0">
                <a:latin typeface="Times New Roman" pitchFamily="18" charset="0"/>
                <a:cs typeface="Times New Roman" pitchFamily="18" charset="0"/>
              </a:rPr>
              <a:t>çevrimiçi ağların farklı özelliklerini (örneğin </a:t>
            </a:r>
            <a:r>
              <a:rPr lang="tr-TR" sz="2000" dirty="0" smtClean="0">
                <a:latin typeface="Times New Roman" pitchFamily="18" charset="0"/>
                <a:cs typeface="Times New Roman" pitchFamily="18" charset="0"/>
              </a:rPr>
              <a:t>paylaşma sembolü</a:t>
            </a:r>
            <a:r>
              <a:rPr lang="tr-TR" sz="2000" dirty="0">
                <a:latin typeface="Times New Roman" pitchFamily="18" charset="0"/>
                <a:cs typeface="Times New Roman" pitchFamily="18" charset="0"/>
              </a:rPr>
              <a:t>, yazı tipi türleri) çift olarak gördüler ve daha çok beğendikleri alternatifi seçmeleri istendi. </a:t>
            </a:r>
            <a:endParaRPr lang="tr-TR" sz="2000" dirty="0" smtClean="0">
              <a:latin typeface="Times New Roman" pitchFamily="18" charset="0"/>
              <a:cs typeface="Times New Roman" pitchFamily="18" charset="0"/>
            </a:endParaRPr>
          </a:p>
          <a:p>
            <a:endParaRPr lang="tr-TR" dirty="0"/>
          </a:p>
        </p:txBody>
      </p:sp>
      <p:sp>
        <p:nvSpPr>
          <p:cNvPr id="5" name="Sağ Ok 4"/>
          <p:cNvSpPr/>
          <p:nvPr/>
        </p:nvSpPr>
        <p:spPr>
          <a:xfrm>
            <a:off x="4877748" y="1276390"/>
            <a:ext cx="568056" cy="1734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323528" y="4725144"/>
            <a:ext cx="7560839" cy="1908215"/>
          </a:xfrm>
          <a:prstGeom prst="rect">
            <a:avLst/>
          </a:prstGeom>
          <a:noFill/>
        </p:spPr>
        <p:txBody>
          <a:bodyPr wrap="square" rtlCol="0">
            <a:spAutoFit/>
          </a:bodyPr>
          <a:lstStyle/>
          <a:p>
            <a:endParaRPr lang="tr-TR" dirty="0"/>
          </a:p>
          <a:p>
            <a:r>
              <a:rPr lang="tr-TR" sz="2000" b="1" dirty="0">
                <a:solidFill>
                  <a:srgbClr val="00B050"/>
                </a:solidFill>
                <a:latin typeface="Times New Roman" pitchFamily="18" charset="0"/>
                <a:cs typeface="Times New Roman" pitchFamily="18" charset="0"/>
              </a:rPr>
              <a:t>Üçüncü bölümde: </a:t>
            </a:r>
          </a:p>
          <a:p>
            <a:r>
              <a:rPr lang="tr-TR" sz="2000" dirty="0">
                <a:latin typeface="Times New Roman" pitchFamily="18" charset="0"/>
                <a:cs typeface="Times New Roman" pitchFamily="18" charset="0"/>
              </a:rPr>
              <a:t>Katılımcılara biri ilk bölümde sunulan  ve diğeri daha önce görmedikleri yeni bir resim olmak üzere iki resim sunuldu. Katılımcılardan resmin altındaki yanıtın (a) kendi varsayılan yanıtlarına ( kendine referans noktası) göre abartılı olup olmadığına karar vermeleri istendi</a:t>
            </a:r>
          </a:p>
        </p:txBody>
      </p:sp>
    </p:spTree>
    <p:extLst>
      <p:ext uri="{BB962C8B-B14F-4D97-AF65-F5344CB8AC3E}">
        <p14:creationId xmlns:p14="http://schemas.microsoft.com/office/powerpoint/2010/main" val="1627544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0"/>
            <a:ext cx="7620000" cy="1143000"/>
          </a:xfrm>
        </p:spPr>
        <p:txBody>
          <a:bodyPr/>
          <a:lstStyle/>
          <a:p>
            <a:r>
              <a:rPr lang="tr-TR" sz="4000" dirty="0" smtClean="0"/>
              <a:t>SONUÇ: </a:t>
            </a:r>
            <a:endParaRPr lang="tr-TR" sz="4000" dirty="0"/>
          </a:p>
        </p:txBody>
      </p:sp>
      <p:sp>
        <p:nvSpPr>
          <p:cNvPr id="3" name="İçerik Yer Tutucusu 2"/>
          <p:cNvSpPr>
            <a:spLocks noGrp="1"/>
          </p:cNvSpPr>
          <p:nvPr>
            <p:ph idx="1"/>
          </p:nvPr>
        </p:nvSpPr>
        <p:spPr>
          <a:xfrm>
            <a:off x="179512" y="980728"/>
            <a:ext cx="8185720" cy="5877272"/>
          </a:xfrm>
        </p:spPr>
        <p:txBody>
          <a:bodyPr>
            <a:noAutofit/>
          </a:bodyPr>
          <a:lstStyle/>
          <a:p>
            <a:pPr marL="114300" indent="0">
              <a:buNone/>
            </a:pPr>
            <a:endParaRPr lang="tr-TR" sz="2400" dirty="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Bir referans noktası olarak kendine ve normlara güvenmek anlamlı bir sonuç olarak bulunmuştur.  Fakat diğer referans noktası ve platform arasında anlamlı bir etkileşim bulunamamıştır.</a:t>
            </a:r>
          </a:p>
          <a:p>
            <a:pPr marL="114300" indent="0">
              <a:buNone/>
            </a:pPr>
            <a:r>
              <a:rPr lang="tr-TR" sz="2400" dirty="0" smtClean="0">
                <a:latin typeface="Times New Roman" pitchFamily="18" charset="0"/>
                <a:cs typeface="Times New Roman" pitchFamily="18" charset="0"/>
              </a:rPr>
              <a:t> </a:t>
            </a:r>
          </a:p>
          <a:p>
            <a:pPr marL="114300" indent="0">
              <a:buNone/>
            </a:pPr>
            <a:r>
              <a:rPr lang="tr-TR" sz="2400" dirty="0" smtClean="0">
                <a:latin typeface="Times New Roman" pitchFamily="18" charset="0"/>
                <a:cs typeface="Times New Roman" pitchFamily="18" charset="0"/>
              </a:rPr>
              <a:t>Abartılı </a:t>
            </a:r>
            <a:r>
              <a:rPr lang="tr-TR" sz="2400" dirty="0">
                <a:latin typeface="Times New Roman" pitchFamily="18" charset="0"/>
                <a:cs typeface="Times New Roman" pitchFamily="18" charset="0"/>
              </a:rPr>
              <a:t>duygusal tepki kararının iki kaynağa dayandığı gösterilmiştir.</a:t>
            </a:r>
          </a:p>
          <a:p>
            <a:pPr marL="114300" indent="0">
              <a:buNone/>
            </a:pPr>
            <a:endParaRPr lang="tr-TR" sz="2400" dirty="0" smtClean="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Bir </a:t>
            </a:r>
            <a:r>
              <a:rPr lang="tr-TR" sz="2400" dirty="0">
                <a:latin typeface="Times New Roman" pitchFamily="18" charset="0"/>
                <a:cs typeface="Times New Roman" pitchFamily="18" charset="0"/>
              </a:rPr>
              <a:t>yanıtın abartılı olup olmadığını belirlemek için insanlar, gönderecekleri yanıtlarla kendi yanıtlarını ve aynı zamanda her platformda ortak olan yanıtlarla karşılaştırmaktadır. </a:t>
            </a:r>
          </a:p>
          <a:p>
            <a:pPr marL="114300" indent="0">
              <a:buNone/>
            </a:pPr>
            <a:r>
              <a:rPr lang="tr-TR" sz="2400" dirty="0" smtClean="0"/>
              <a:t> </a:t>
            </a:r>
          </a:p>
        </p:txBody>
      </p:sp>
    </p:spTree>
    <p:extLst>
      <p:ext uri="{BB962C8B-B14F-4D97-AF65-F5344CB8AC3E}">
        <p14:creationId xmlns:p14="http://schemas.microsoft.com/office/powerpoint/2010/main" val="341565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lstStyle/>
          <a:p>
            <a:pPr marL="114300" indent="0">
              <a:buNone/>
            </a:pPr>
            <a:r>
              <a:rPr lang="tr-TR" sz="2400" dirty="0">
                <a:latin typeface="Times New Roman" pitchFamily="18" charset="0"/>
                <a:cs typeface="Times New Roman" pitchFamily="18" charset="0"/>
              </a:rPr>
              <a:t>Çalışma 2'nin iki önemli bulgusu vardır. </a:t>
            </a:r>
          </a:p>
          <a:p>
            <a:pPr marL="114300" indent="0">
              <a:buNone/>
            </a:pPr>
            <a:endParaRPr lang="tr-TR" dirty="0" smtClean="0"/>
          </a:p>
          <a:p>
            <a:pPr marL="114300" indent="0">
              <a:buNone/>
            </a:pPr>
            <a:r>
              <a:rPr lang="tr-TR" dirty="0" smtClean="0"/>
              <a:t> </a:t>
            </a:r>
            <a:r>
              <a:rPr lang="tr-TR" sz="3200" b="1" dirty="0">
                <a:latin typeface="Times New Roman" pitchFamily="18" charset="0"/>
                <a:cs typeface="Times New Roman" pitchFamily="18" charset="0"/>
              </a:rPr>
              <a:t>1 </a:t>
            </a:r>
            <a:r>
              <a:rPr lang="tr-TR" dirty="0">
                <a:latin typeface="Times New Roman" pitchFamily="18" charset="0"/>
                <a:cs typeface="Times New Roman" pitchFamily="18" charset="0"/>
              </a:rPr>
              <a:t>Katılımcıların tüm platformlarda kendilerine aynı derecede güvendikleri ve yerleşik iletişim normlarını da dikkate aldıkları gösterilmiştir.</a:t>
            </a:r>
          </a:p>
          <a:p>
            <a:pPr marL="114300" indent="0">
              <a:buNone/>
            </a:pPr>
            <a:endParaRPr lang="tr-TR" sz="3200" b="1" dirty="0" smtClean="0">
              <a:latin typeface="Times New Roman" pitchFamily="18" charset="0"/>
              <a:cs typeface="Times New Roman" pitchFamily="18" charset="0"/>
            </a:endParaRPr>
          </a:p>
          <a:p>
            <a:pPr marL="114300" indent="0">
              <a:buNone/>
            </a:pPr>
            <a:r>
              <a:rPr lang="tr-TR" sz="3200" b="1" dirty="0" smtClean="0">
                <a:latin typeface="Times New Roman" pitchFamily="18" charset="0"/>
                <a:cs typeface="Times New Roman" pitchFamily="18" charset="0"/>
              </a:rPr>
              <a:t>2 </a:t>
            </a:r>
            <a:r>
              <a:rPr lang="tr-TR" dirty="0">
                <a:latin typeface="Times New Roman" pitchFamily="18" charset="0"/>
                <a:cs typeface="Times New Roman" pitchFamily="18" charset="0"/>
              </a:rPr>
              <a:t>Diğer platformlardaki normlara göre e-postadaki yanıtların iletişim normlarına göre daha abartılı olarak değerlendirildiği bulunmuştur.</a:t>
            </a:r>
          </a:p>
          <a:p>
            <a:pPr marL="114300" indent="0">
              <a:buNone/>
            </a:pPr>
            <a:r>
              <a:rPr lang="tr-TR" dirty="0">
                <a:latin typeface="Times New Roman" pitchFamily="18" charset="0"/>
                <a:cs typeface="Times New Roman" pitchFamily="18" charset="0"/>
              </a:rPr>
              <a:t>Neden?</a:t>
            </a:r>
          </a:p>
          <a:p>
            <a:pPr marL="114300" indent="0">
              <a:buNone/>
            </a:pPr>
            <a:r>
              <a:rPr lang="tr-TR" dirty="0">
                <a:latin typeface="Times New Roman" pitchFamily="18" charset="0"/>
                <a:cs typeface="Times New Roman" pitchFamily="18" charset="0"/>
              </a:rPr>
              <a:t>Ortamdaki iletişimin çoğu grup içinde değil şahsen yapıldığından ve grup iletişimi öncelikle işle ilgili olduğundan, duygusal iletişimin abartılmasının e-postada bir konuşma normu haline </a:t>
            </a:r>
            <a:r>
              <a:rPr lang="tr-TR" dirty="0" smtClean="0">
                <a:latin typeface="Times New Roman" pitchFamily="18" charset="0"/>
                <a:cs typeface="Times New Roman" pitchFamily="18" charset="0"/>
              </a:rPr>
              <a:t>gelmediği söylenebilir.</a:t>
            </a:r>
            <a:endParaRPr lang="tr-TR" dirty="0">
              <a:latin typeface="Times New Roman" pitchFamily="18" charset="0"/>
              <a:cs typeface="Times New Roman" pitchFamily="18" charset="0"/>
            </a:endParaRPr>
          </a:p>
          <a:p>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851096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76672"/>
            <a:ext cx="7620000" cy="6264696"/>
          </a:xfrm>
        </p:spPr>
        <p:txBody>
          <a:bodyPr>
            <a:normAutofit/>
          </a:bodyPr>
          <a:lstStyle/>
          <a:p>
            <a:pPr marL="114300" indent="0">
              <a:buNone/>
            </a:pPr>
            <a:r>
              <a:rPr lang="tr-TR" dirty="0">
                <a:latin typeface="Times New Roman" pitchFamily="18" charset="0"/>
                <a:cs typeface="Times New Roman" pitchFamily="18" charset="0"/>
              </a:rPr>
              <a:t>Özetle, çevrimiçi iletişimde abartılı tepkiler yaygındır ve çeşitli platformların kullanıcıları tarafından </a:t>
            </a:r>
            <a:r>
              <a:rPr lang="tr-TR" dirty="0" smtClean="0">
                <a:latin typeface="Times New Roman" pitchFamily="18" charset="0"/>
                <a:cs typeface="Times New Roman" pitchFamily="18" charset="0"/>
              </a:rPr>
              <a:t>norm olarak </a:t>
            </a:r>
            <a:r>
              <a:rPr lang="tr-TR" dirty="0">
                <a:latin typeface="Times New Roman" pitchFamily="18" charset="0"/>
                <a:cs typeface="Times New Roman" pitchFamily="18" charset="0"/>
              </a:rPr>
              <a:t>kabul edilmektedir. </a:t>
            </a:r>
            <a:endParaRPr lang="tr-TR" dirty="0" smtClean="0">
              <a:latin typeface="Times New Roman" pitchFamily="18" charset="0"/>
              <a:cs typeface="Times New Roman" pitchFamily="18" charset="0"/>
            </a:endParaRPr>
          </a:p>
          <a:p>
            <a:pPr marL="114300" indent="0">
              <a:buNone/>
            </a:pPr>
            <a:r>
              <a:rPr lang="tr-TR" dirty="0">
                <a:latin typeface="Times New Roman" pitchFamily="18" charset="0"/>
                <a:cs typeface="Times New Roman" pitchFamily="18" charset="0"/>
              </a:rPr>
              <a:t>B</a:t>
            </a:r>
            <a:r>
              <a:rPr lang="tr-TR" dirty="0" smtClean="0">
                <a:latin typeface="Times New Roman" pitchFamily="18" charset="0"/>
                <a:cs typeface="Times New Roman" pitchFamily="18" charset="0"/>
              </a:rPr>
              <a:t>u </a:t>
            </a:r>
            <a:r>
              <a:rPr lang="tr-TR" dirty="0">
                <a:latin typeface="Times New Roman" pitchFamily="18" charset="0"/>
                <a:cs typeface="Times New Roman" pitchFamily="18" charset="0"/>
              </a:rPr>
              <a:t>tür iletişim normları çevrimdışı iletişimi de etkileyebilir, günlük konuşmada kabul </a:t>
            </a:r>
            <a:r>
              <a:rPr lang="tr-TR" dirty="0" smtClean="0">
                <a:latin typeface="Times New Roman" pitchFamily="18" charset="0"/>
                <a:cs typeface="Times New Roman" pitchFamily="18" charset="0"/>
              </a:rPr>
              <a:t>edilen </a:t>
            </a:r>
            <a:r>
              <a:rPr lang="tr-TR" dirty="0">
                <a:latin typeface="Times New Roman" pitchFamily="18" charset="0"/>
                <a:cs typeface="Times New Roman" pitchFamily="18" charset="0"/>
              </a:rPr>
              <a:t>uygun duygusal </a:t>
            </a:r>
            <a:r>
              <a:rPr lang="tr-TR" dirty="0" smtClean="0">
                <a:latin typeface="Times New Roman" pitchFamily="18" charset="0"/>
                <a:cs typeface="Times New Roman" pitchFamily="18" charset="0"/>
              </a:rPr>
              <a:t>ifadeleri  </a:t>
            </a:r>
            <a:r>
              <a:rPr lang="tr-TR" dirty="0">
                <a:latin typeface="Times New Roman" pitchFamily="18" charset="0"/>
                <a:cs typeface="Times New Roman" pitchFamily="18" charset="0"/>
              </a:rPr>
              <a:t>ve </a:t>
            </a:r>
            <a:r>
              <a:rPr lang="tr-TR" dirty="0" smtClean="0">
                <a:latin typeface="Times New Roman" pitchFamily="18" charset="0"/>
                <a:cs typeface="Times New Roman" pitchFamily="18" charset="0"/>
              </a:rPr>
              <a:t>konuşma </a:t>
            </a:r>
            <a:r>
              <a:rPr lang="tr-TR" dirty="0">
                <a:latin typeface="Times New Roman" pitchFamily="18" charset="0"/>
                <a:cs typeface="Times New Roman" pitchFamily="18" charset="0"/>
              </a:rPr>
              <a:t>normlarını değiştirebilir. </a:t>
            </a: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tür süreçler meydana geldiğinde iletişimde farklılıklara tanık olabiliriz, dolayısıyla çevrimiçi konuşmalar “çevrimiçi dili” öğrenmeyi ve ona uyum </a:t>
            </a:r>
            <a:r>
              <a:rPr lang="tr-TR" dirty="0" smtClean="0">
                <a:latin typeface="Times New Roman" pitchFamily="18" charset="0"/>
                <a:cs typeface="Times New Roman" pitchFamily="18" charset="0"/>
              </a:rPr>
              <a:t>sağlamayı gerektirecektir</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marL="114300" indent="0">
              <a:buNone/>
            </a:pPr>
            <a:r>
              <a:rPr lang="tr-TR" dirty="0">
                <a:solidFill>
                  <a:srgbClr val="FF0000"/>
                </a:solidFill>
                <a:latin typeface="Times New Roman" pitchFamily="18" charset="0"/>
                <a:cs typeface="Times New Roman" pitchFamily="18" charset="0"/>
              </a:rPr>
              <a:t>Bu tür iletişim uygulamalarının yakınlaşması, insanların sürekli olarak duygularını abarttığı ve gerçek duygularından koptuğu bir toplum </a:t>
            </a:r>
            <a:r>
              <a:rPr lang="tr-TR" dirty="0" smtClean="0">
                <a:solidFill>
                  <a:srgbClr val="FF0000"/>
                </a:solidFill>
                <a:latin typeface="Times New Roman" pitchFamily="18" charset="0"/>
                <a:cs typeface="Times New Roman" pitchFamily="18" charset="0"/>
              </a:rPr>
              <a:t>geliştirebilir.</a:t>
            </a:r>
          </a:p>
          <a:p>
            <a:pPr marL="114300" indent="0">
              <a:buNone/>
            </a:pPr>
            <a:endParaRPr lang="tr-TR" u="sng" dirty="0" smtClean="0">
              <a:latin typeface="Times New Roman" pitchFamily="18" charset="0"/>
              <a:cs typeface="Times New Roman" pitchFamily="18" charset="0"/>
            </a:endParaRPr>
          </a:p>
          <a:p>
            <a:pPr marL="114300" indent="0">
              <a:buNone/>
            </a:pPr>
            <a:r>
              <a:rPr lang="tr-TR" u="sng" dirty="0" smtClean="0">
                <a:latin typeface="Times New Roman" pitchFamily="18" charset="0"/>
                <a:cs typeface="Times New Roman" pitchFamily="18" charset="0"/>
              </a:rPr>
              <a:t>Biz Ne Yapabiliriz?</a:t>
            </a:r>
          </a:p>
          <a:p>
            <a:pPr marL="114300" indent="0">
              <a:buNone/>
            </a:pPr>
            <a:r>
              <a:rPr lang="tr-TR" dirty="0" smtClean="0">
                <a:latin typeface="Times New Roman" pitchFamily="18" charset="0"/>
                <a:cs typeface="Times New Roman" pitchFamily="18" charset="0"/>
              </a:rPr>
              <a:t>Çevrimiçi </a:t>
            </a:r>
            <a:r>
              <a:rPr lang="tr-TR" dirty="0">
                <a:latin typeface="Times New Roman" pitchFamily="18" charset="0"/>
                <a:cs typeface="Times New Roman" pitchFamily="18" charset="0"/>
              </a:rPr>
              <a:t>iletişimde abartı düzeyinin farkında </a:t>
            </a:r>
            <a:r>
              <a:rPr lang="tr-TR" dirty="0" smtClean="0">
                <a:latin typeface="Times New Roman" pitchFamily="18" charset="0"/>
                <a:cs typeface="Times New Roman" pitchFamily="18" charset="0"/>
              </a:rPr>
              <a:t>olabilir ve  </a:t>
            </a:r>
            <a:r>
              <a:rPr lang="tr-TR" dirty="0">
                <a:latin typeface="Times New Roman" pitchFamily="18" charset="0"/>
                <a:cs typeface="Times New Roman" pitchFamily="18" charset="0"/>
              </a:rPr>
              <a:t>abartılı duygusal ifadeyi artıran kısır döngüyü durdurmaya yardımcı </a:t>
            </a:r>
            <a:r>
              <a:rPr lang="tr-TR" dirty="0" smtClean="0">
                <a:latin typeface="Times New Roman" pitchFamily="18" charset="0"/>
                <a:cs typeface="Times New Roman" pitchFamily="18" charset="0"/>
              </a:rPr>
              <a:t>olabiliriz. </a:t>
            </a:r>
            <a:endParaRPr lang="tr-TR" dirty="0">
              <a:latin typeface="Times New Roman" pitchFamily="18" charset="0"/>
              <a:cs typeface="Times New Roman" pitchFamily="18" charset="0"/>
            </a:endParaRPr>
          </a:p>
          <a:p>
            <a:pPr marL="114300" indent="0">
              <a:buNone/>
            </a:pPr>
            <a:endParaRPr lang="tr-TR" dirty="0">
              <a:solidFill>
                <a:srgbClr val="FF0000"/>
              </a:solidFill>
            </a:endParaRPr>
          </a:p>
        </p:txBody>
      </p:sp>
    </p:spTree>
    <p:extLst>
      <p:ext uri="{BB962C8B-B14F-4D97-AF65-F5344CB8AC3E}">
        <p14:creationId xmlns:p14="http://schemas.microsoft.com/office/powerpoint/2010/main" val="1800381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solidFill>
                  <a:schemeClr val="accent1">
                    <a:lumMod val="75000"/>
                  </a:schemeClr>
                </a:solidFill>
              </a:rPr>
              <a:t>Aşağıdakilerden hangisi çevrimiçi iletişimde abartılı duyguların artmasının olumsuz sonuçlarındandır?</a:t>
            </a:r>
            <a:endParaRPr lang="tr-TR" sz="2800" dirty="0">
              <a:solidFill>
                <a:schemeClr val="accent1">
                  <a:lumMod val="75000"/>
                </a:schemeClr>
              </a:solidFill>
            </a:endParaRPr>
          </a:p>
        </p:txBody>
      </p:sp>
      <p:sp>
        <p:nvSpPr>
          <p:cNvPr id="3" name="İçerik Yer Tutucusu 2"/>
          <p:cNvSpPr>
            <a:spLocks noGrp="1"/>
          </p:cNvSpPr>
          <p:nvPr>
            <p:ph idx="1"/>
          </p:nvPr>
        </p:nvSpPr>
        <p:spPr/>
        <p:txBody>
          <a:bodyPr/>
          <a:lstStyle/>
          <a:p>
            <a:pPr marL="114300" indent="0">
              <a:buNone/>
            </a:pPr>
            <a:r>
              <a:rPr lang="tr-TR" dirty="0" smtClean="0">
                <a:latin typeface="Times New Roman" pitchFamily="18" charset="0"/>
                <a:cs typeface="Times New Roman" pitchFamily="18" charset="0"/>
              </a:rPr>
              <a:t>A) İnsanların daha samimi iletişim kurabilmesini sağlar.</a:t>
            </a:r>
          </a:p>
          <a:p>
            <a:pPr marL="114300" indent="0">
              <a:buNone/>
            </a:pPr>
            <a:r>
              <a:rPr lang="tr-TR" dirty="0" smtClean="0">
                <a:latin typeface="Times New Roman" pitchFamily="18" charset="0"/>
                <a:cs typeface="Times New Roman" pitchFamily="18" charset="0"/>
              </a:rPr>
              <a:t>B)</a:t>
            </a:r>
            <a:r>
              <a:rPr lang="tr-TR" dirty="0">
                <a:latin typeface="Times New Roman" pitchFamily="18" charset="0"/>
                <a:cs typeface="Times New Roman" pitchFamily="18" charset="0"/>
              </a:rPr>
              <a:t> İ</a:t>
            </a:r>
            <a:r>
              <a:rPr lang="tr-TR" dirty="0" smtClean="0">
                <a:latin typeface="Times New Roman" pitchFamily="18" charset="0"/>
                <a:cs typeface="Times New Roman" pitchFamily="18" charset="0"/>
              </a:rPr>
              <a:t>nsanların </a:t>
            </a:r>
            <a:r>
              <a:rPr lang="tr-TR" dirty="0">
                <a:latin typeface="Times New Roman" pitchFamily="18" charset="0"/>
                <a:cs typeface="Times New Roman" pitchFamily="18" charset="0"/>
              </a:rPr>
              <a:t>sürekli olarak duygularını abarttığı ve gerçek duygularından koptuğu bir toplum geliştirebilir.</a:t>
            </a:r>
          </a:p>
          <a:p>
            <a:pPr marL="114300" indent="0">
              <a:buNone/>
            </a:pPr>
            <a:r>
              <a:rPr lang="tr-TR" dirty="0" smtClean="0">
                <a:latin typeface="Times New Roman" pitchFamily="18" charset="0"/>
                <a:cs typeface="Times New Roman" pitchFamily="18" charset="0"/>
              </a:rPr>
              <a:t>C) İnsanların birbirini anlamasını kolaylaştırır.</a:t>
            </a:r>
          </a:p>
          <a:p>
            <a:pPr marL="114300" indent="0">
              <a:buNone/>
            </a:pPr>
            <a:r>
              <a:rPr lang="tr-TR" dirty="0" smtClean="0">
                <a:latin typeface="Times New Roman" pitchFamily="18" charset="0"/>
                <a:cs typeface="Times New Roman" pitchFamily="18" charset="0"/>
              </a:rPr>
              <a:t>D) İnsanların empati kurma yeteneklerini arttırabilir.</a:t>
            </a:r>
          </a:p>
          <a:p>
            <a:pPr marL="114300" indent="0">
              <a:buNone/>
            </a:pPr>
            <a:r>
              <a:rPr lang="tr-TR" dirty="0" smtClean="0">
                <a:latin typeface="Times New Roman" pitchFamily="18" charset="0"/>
                <a:cs typeface="Times New Roman" pitchFamily="18" charset="0"/>
              </a:rPr>
              <a:t>E) İnsanların daha az iletişim kurmalarına sebep olur.</a:t>
            </a:r>
          </a:p>
          <a:p>
            <a:pPr marL="114300" indent="0">
              <a:buNone/>
            </a:pPr>
            <a:endParaRPr lang="tr-TR" dirty="0">
              <a:latin typeface="Times New Roman" pitchFamily="18" charset="0"/>
              <a:cs typeface="Times New Roman" pitchFamily="18" charset="0"/>
            </a:endParaRPr>
          </a:p>
          <a:p>
            <a:pPr marL="114300" indent="0">
              <a:buNone/>
            </a:pPr>
            <a:endParaRPr lang="tr-TR" dirty="0" smtClean="0">
              <a:latin typeface="Times New Roman" pitchFamily="18" charset="0"/>
              <a:cs typeface="Times New Roman" pitchFamily="18" charset="0"/>
            </a:endParaRPr>
          </a:p>
          <a:p>
            <a:pPr marL="114300" indent="0">
              <a:buNone/>
            </a:pPr>
            <a:endParaRPr lang="tr-TR" dirty="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CEVAP:B</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266905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764704"/>
            <a:ext cx="7620000" cy="1143000"/>
          </a:xfrm>
        </p:spPr>
        <p:txBody>
          <a:bodyPr/>
          <a:lstStyle/>
          <a:p>
            <a:pPr marL="114300" indent="0"/>
            <a:r>
              <a:rPr lang="tr-TR" sz="2800" dirty="0">
                <a:solidFill>
                  <a:schemeClr val="accent1">
                    <a:lumMod val="75000"/>
                  </a:schemeClr>
                </a:solidFill>
                <a:latin typeface="Times New Roman" pitchFamily="18" charset="0"/>
                <a:cs typeface="Times New Roman" pitchFamily="18" charset="0"/>
              </a:rPr>
              <a:t>Uygun duygusal ifadeler </a:t>
            </a:r>
            <a:r>
              <a:rPr lang="tr-TR" sz="2800" dirty="0" smtClean="0">
                <a:solidFill>
                  <a:schemeClr val="accent1">
                    <a:lumMod val="75000"/>
                  </a:schemeClr>
                </a:solidFill>
                <a:latin typeface="Times New Roman" pitchFamily="18" charset="0"/>
                <a:cs typeface="Times New Roman" pitchFamily="18" charset="0"/>
              </a:rPr>
              <a:t>kullanarak aşağıdakilerden hangisini yapmış olmayız?</a:t>
            </a:r>
            <a:r>
              <a:rPr lang="tr-TR" sz="2800" dirty="0">
                <a:latin typeface="Times New Roman" pitchFamily="18" charset="0"/>
                <a:cs typeface="Times New Roman" pitchFamily="18" charset="0"/>
              </a:rPr>
              <a:t/>
            </a:r>
            <a:br>
              <a:rPr lang="tr-TR" sz="2800" dirty="0">
                <a:latin typeface="Times New Roman" pitchFamily="18" charset="0"/>
                <a:cs typeface="Times New Roman" pitchFamily="18" charset="0"/>
              </a:rPr>
            </a:br>
            <a:endParaRPr lang="tr-TR" sz="2800" dirty="0"/>
          </a:p>
        </p:txBody>
      </p:sp>
      <p:sp>
        <p:nvSpPr>
          <p:cNvPr id="3" name="İçerik Yer Tutucusu 2"/>
          <p:cNvSpPr>
            <a:spLocks noGrp="1"/>
          </p:cNvSpPr>
          <p:nvPr>
            <p:ph idx="1"/>
          </p:nvPr>
        </p:nvSpPr>
        <p:spPr>
          <a:xfrm>
            <a:off x="323528" y="2057400"/>
            <a:ext cx="7620000" cy="4800600"/>
          </a:xfrm>
        </p:spPr>
        <p:txBody>
          <a:bodyPr>
            <a:normAutofit/>
          </a:bodyPr>
          <a:lstStyle/>
          <a:p>
            <a:pPr marL="114300" indent="0">
              <a:buNone/>
            </a:pPr>
            <a:r>
              <a:rPr lang="tr-TR" sz="2400" dirty="0">
                <a:latin typeface="Times New Roman" pitchFamily="18" charset="0"/>
                <a:cs typeface="Times New Roman" pitchFamily="18" charset="0"/>
              </a:rPr>
              <a:t>A-İletişim kurduğumuz kişinin anlattıklarını onaylayabiliriz.</a:t>
            </a:r>
            <a:br>
              <a:rPr lang="tr-TR" sz="2400" dirty="0">
                <a:latin typeface="Times New Roman" pitchFamily="18" charset="0"/>
                <a:cs typeface="Times New Roman" pitchFamily="18" charset="0"/>
              </a:rPr>
            </a:br>
            <a:r>
              <a:rPr lang="tr-TR" sz="2400" dirty="0" smtClean="0">
                <a:latin typeface="Times New Roman" pitchFamily="18" charset="0"/>
                <a:cs typeface="Times New Roman" pitchFamily="18" charset="0"/>
              </a:rPr>
              <a:t>B- Karşıdaki </a:t>
            </a:r>
            <a:r>
              <a:rPr lang="tr-TR" sz="2400" dirty="0">
                <a:latin typeface="Times New Roman" pitchFamily="18" charset="0"/>
                <a:cs typeface="Times New Roman" pitchFamily="18" charset="0"/>
              </a:rPr>
              <a:t>k</a:t>
            </a:r>
            <a:r>
              <a:rPr lang="tr-TR" sz="2400" dirty="0" smtClean="0">
                <a:latin typeface="Times New Roman" pitchFamily="18" charset="0"/>
                <a:cs typeface="Times New Roman" pitchFamily="18" charset="0"/>
              </a:rPr>
              <a:t>işinin </a:t>
            </a:r>
            <a:r>
              <a:rPr lang="tr-TR" sz="2400" dirty="0">
                <a:latin typeface="Times New Roman" pitchFamily="18" charset="0"/>
                <a:cs typeface="Times New Roman" pitchFamily="18" charset="0"/>
              </a:rPr>
              <a:t>deneyimlerine güven duymasını sağlayabiliriz.</a:t>
            </a:r>
            <a:br>
              <a:rPr lang="tr-TR" sz="2400" dirty="0">
                <a:latin typeface="Times New Roman" pitchFamily="18" charset="0"/>
                <a:cs typeface="Times New Roman" pitchFamily="18" charset="0"/>
              </a:rPr>
            </a:br>
            <a:r>
              <a:rPr lang="tr-TR" sz="2400" dirty="0" smtClean="0">
                <a:latin typeface="Times New Roman" pitchFamily="18" charset="0"/>
                <a:cs typeface="Times New Roman" pitchFamily="18" charset="0"/>
              </a:rPr>
              <a:t>C- </a:t>
            </a:r>
            <a:r>
              <a:rPr lang="tr-TR" sz="2400" dirty="0">
                <a:latin typeface="Times New Roman" pitchFamily="18" charset="0"/>
                <a:cs typeface="Times New Roman" pitchFamily="18" charset="0"/>
              </a:rPr>
              <a:t>Kurulan karşılıklı bağı güçlendirebiliriz.</a:t>
            </a:r>
            <a:endParaRPr lang="tr-TR" sz="2400" dirty="0" smtClean="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D- İletişim kurduğumuz kişinin kendini kötü hissetmesini sağlayabiliriz.</a:t>
            </a:r>
          </a:p>
          <a:p>
            <a:pPr marL="114300" indent="0">
              <a:buNone/>
            </a:pPr>
            <a:r>
              <a:rPr lang="tr-TR" sz="2400" dirty="0" smtClean="0">
                <a:latin typeface="Times New Roman" pitchFamily="18" charset="0"/>
                <a:cs typeface="Times New Roman" pitchFamily="18" charset="0"/>
              </a:rPr>
              <a:t>E- </a:t>
            </a:r>
            <a:r>
              <a:rPr lang="tr-TR" sz="2400" dirty="0">
                <a:latin typeface="Times New Roman" pitchFamily="18" charset="0"/>
                <a:cs typeface="Times New Roman" pitchFamily="18" charset="0"/>
              </a:rPr>
              <a:t>İ</a:t>
            </a:r>
            <a:r>
              <a:rPr lang="tr-TR" sz="2400" dirty="0" smtClean="0">
                <a:latin typeface="Times New Roman" pitchFamily="18" charset="0"/>
                <a:cs typeface="Times New Roman" pitchFamily="18" charset="0"/>
              </a:rPr>
              <a:t>letişim kurduğumuz kişinin anlattıklarına karşı empati kurabiliriz.</a:t>
            </a:r>
            <a:endParaRPr lang="tr-TR" sz="2400" dirty="0">
              <a:latin typeface="Times New Roman" pitchFamily="18" charset="0"/>
              <a:cs typeface="Times New Roman" pitchFamily="18" charset="0"/>
            </a:endParaRPr>
          </a:p>
          <a:p>
            <a:endParaRPr lang="tr-TR" dirty="0" smtClean="0"/>
          </a:p>
          <a:p>
            <a:pPr marL="114300" indent="0">
              <a:buNone/>
            </a:pPr>
            <a:r>
              <a:rPr lang="tr-TR" dirty="0" smtClean="0"/>
              <a:t>CEVAP:D</a:t>
            </a:r>
            <a:endParaRPr lang="tr-TR" dirty="0"/>
          </a:p>
        </p:txBody>
      </p:sp>
    </p:spTree>
    <p:extLst>
      <p:ext uri="{BB962C8B-B14F-4D97-AF65-F5344CB8AC3E}">
        <p14:creationId xmlns:p14="http://schemas.microsoft.com/office/powerpoint/2010/main" val="2368596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532440" cy="6400800"/>
          </a:xfrm>
        </p:spPr>
        <p:txBody>
          <a:bodyPr/>
          <a:lstStyle/>
          <a:p>
            <a:pPr marL="114300" indent="0">
              <a:buNone/>
            </a:pPr>
            <a:r>
              <a:rPr lang="tr-TR" sz="2800" dirty="0" smtClean="0">
                <a:latin typeface="Times New Roman" pitchFamily="18" charset="0"/>
                <a:cs typeface="Times New Roman" pitchFamily="18" charset="0"/>
              </a:rPr>
              <a:t>Kendimizi nasıl ifade ederiz?</a:t>
            </a:r>
          </a:p>
          <a:p>
            <a:pPr marL="114300" indent="0">
              <a:buNone/>
            </a:pPr>
            <a:r>
              <a:rPr lang="tr-TR" dirty="0" smtClean="0">
                <a:latin typeface="Times New Roman" pitchFamily="18" charset="0"/>
                <a:cs typeface="Times New Roman" pitchFamily="18" charset="0"/>
              </a:rPr>
              <a:t>İnsanlar </a:t>
            </a:r>
            <a:r>
              <a:rPr lang="tr-TR" dirty="0">
                <a:latin typeface="Times New Roman" pitchFamily="18" charset="0"/>
                <a:cs typeface="Times New Roman" pitchFamily="18" charset="0"/>
              </a:rPr>
              <a:t>içsel durumlarını başkalarına iletmek için duygusal ifadeler </a:t>
            </a:r>
            <a:r>
              <a:rPr lang="tr-TR" dirty="0" smtClean="0">
                <a:latin typeface="Times New Roman" pitchFamily="18" charset="0"/>
                <a:cs typeface="Times New Roman" pitchFamily="18" charset="0"/>
              </a:rPr>
              <a:t>kullanırlar.</a:t>
            </a:r>
          </a:p>
          <a:p>
            <a:pPr marL="114300" indent="0">
              <a:buNone/>
            </a:pPr>
            <a:r>
              <a:rPr lang="tr-TR" dirty="0" smtClean="0">
                <a:latin typeface="Times New Roman" pitchFamily="18" charset="0"/>
                <a:cs typeface="Times New Roman" pitchFamily="18" charset="0"/>
              </a:rPr>
              <a:t>Uygun duygusal ifadeler kullanarak</a:t>
            </a:r>
          </a:p>
          <a:p>
            <a:pPr>
              <a:buFontTx/>
              <a:buChar char="-"/>
            </a:pPr>
            <a:r>
              <a:rPr lang="tr-TR" dirty="0" smtClean="0">
                <a:latin typeface="Times New Roman" pitchFamily="18" charset="0"/>
                <a:cs typeface="Times New Roman" pitchFamily="18" charset="0"/>
              </a:rPr>
              <a:t>İletişim kurduğumuz kişinin anlattıklarını onaylayabiliriz.</a:t>
            </a:r>
          </a:p>
          <a:p>
            <a:pPr>
              <a:buFontTx/>
              <a:buChar char="-"/>
            </a:pPr>
            <a:r>
              <a:rPr lang="tr-TR" dirty="0" smtClean="0">
                <a:latin typeface="Times New Roman" pitchFamily="18" charset="0"/>
                <a:cs typeface="Times New Roman" pitchFamily="18" charset="0"/>
              </a:rPr>
              <a:t>Kişinin deneyimlerine güven duymasını sağlayabiliriz.</a:t>
            </a:r>
          </a:p>
          <a:p>
            <a:pPr>
              <a:buFontTx/>
              <a:buChar char="-"/>
            </a:pPr>
            <a:r>
              <a:rPr lang="tr-TR" dirty="0" smtClean="0">
                <a:latin typeface="Times New Roman" pitchFamily="18" charset="0"/>
                <a:cs typeface="Times New Roman" pitchFamily="18" charset="0"/>
              </a:rPr>
              <a:t>Kurulan karşılıklı bağı güçlendirebiliriz.</a:t>
            </a:r>
          </a:p>
          <a:p>
            <a:pPr marL="114300" indent="0">
              <a:buNone/>
            </a:pPr>
            <a:endParaRPr lang="tr-TR" dirty="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Duygusal ifadelerin uygunluğu ve kabul edilebilirliği ‘görgü kuralları’ olarak bilinmektedir. </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Bu kurallar kimin hangi duyguyu hangi durumda gösterebileceğine dair kültürel anlaşmayı yansıtmaktadır. </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Sosyal normları ihlal eden bir duygusal ifade olumsuz yanıtlarla karşı karşıya kalabilir.</a:t>
            </a:r>
          </a:p>
          <a:p>
            <a:pPr>
              <a:buFontTx/>
              <a:buChar char="-"/>
            </a:pPr>
            <a:endParaRPr lang="tr-TR" dirty="0" smtClean="0">
              <a:latin typeface="Times New Roman" pitchFamily="18" charset="0"/>
              <a:cs typeface="Times New Roman" pitchFamily="18" charset="0"/>
            </a:endParaRPr>
          </a:p>
          <a:p>
            <a:pPr>
              <a:buFontTx/>
              <a:buChar char="-"/>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066631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908720"/>
            <a:ext cx="7620000" cy="1143000"/>
          </a:xfrm>
        </p:spPr>
        <p:txBody>
          <a:bodyPr/>
          <a:lstStyle/>
          <a:p>
            <a:r>
              <a:rPr lang="tr-TR" sz="2800" dirty="0">
                <a:solidFill>
                  <a:schemeClr val="accent1">
                    <a:lumMod val="50000"/>
                  </a:schemeClr>
                </a:solidFill>
                <a:latin typeface="Times New Roman" pitchFamily="18" charset="0"/>
                <a:cs typeface="Times New Roman" pitchFamily="18" charset="0"/>
              </a:rPr>
              <a:t>Aşağıdakilerden hangisi duygusal ifadelere ilişkin yargılamaların üç ana referans noktasından biri değildir</a:t>
            </a:r>
            <a:r>
              <a:rPr lang="tr-TR" sz="2800" dirty="0">
                <a:latin typeface="Times New Roman" pitchFamily="18" charset="0"/>
                <a:cs typeface="Times New Roman" pitchFamily="18" charset="0"/>
              </a:rPr>
              <a:t>? </a:t>
            </a: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endParaRPr lang="tr-TR" dirty="0"/>
          </a:p>
        </p:txBody>
      </p:sp>
      <p:sp>
        <p:nvSpPr>
          <p:cNvPr id="3" name="İçerik Yer Tutucusu 2"/>
          <p:cNvSpPr>
            <a:spLocks noGrp="1"/>
          </p:cNvSpPr>
          <p:nvPr>
            <p:ph idx="1"/>
          </p:nvPr>
        </p:nvSpPr>
        <p:spPr>
          <a:xfrm>
            <a:off x="323528" y="1700808"/>
            <a:ext cx="7620000" cy="4800600"/>
          </a:xfrm>
        </p:spPr>
        <p:txBody>
          <a:bodyPr>
            <a:normAutofit fontScale="92500" lnSpcReduction="10000"/>
          </a:bodyPr>
          <a:lstStyle/>
          <a:p>
            <a:pPr marL="114300" indent="0">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tr-TR" sz="2400" dirty="0" smtClean="0">
                <a:solidFill>
                  <a:schemeClr val="accent1">
                    <a:lumMod val="50000"/>
                  </a:schemeClr>
                </a:solidFill>
                <a:latin typeface="Times New Roman" pitchFamily="18" charset="0"/>
                <a:cs typeface="Times New Roman" pitchFamily="18" charset="0"/>
              </a:rPr>
              <a:t>1-Benlik </a:t>
            </a:r>
            <a:endParaRPr lang="tr-TR" sz="2400" dirty="0">
              <a:solidFill>
                <a:schemeClr val="accent1">
                  <a:lumMod val="50000"/>
                </a:schemeClr>
              </a:solidFill>
              <a:latin typeface="Times New Roman" pitchFamily="18" charset="0"/>
              <a:cs typeface="Times New Roman" pitchFamily="18" charset="0"/>
            </a:endParaRPr>
          </a:p>
          <a:p>
            <a:pPr marL="114300" indent="0">
              <a:buNone/>
            </a:pPr>
            <a:r>
              <a:rPr lang="tr-TR" sz="2400" dirty="0">
                <a:solidFill>
                  <a:schemeClr val="accent1">
                    <a:lumMod val="50000"/>
                  </a:schemeClr>
                </a:solidFill>
                <a:latin typeface="Times New Roman" pitchFamily="18" charset="0"/>
                <a:cs typeface="Times New Roman" pitchFamily="18" charset="0"/>
              </a:rPr>
              <a:t>  2- Başka bir kişi </a:t>
            </a:r>
            <a:r>
              <a:rPr lang="tr-TR" sz="2400" dirty="0" smtClean="0">
                <a:solidFill>
                  <a:schemeClr val="accent1">
                    <a:lumMod val="50000"/>
                  </a:schemeClr>
                </a:solidFill>
                <a:latin typeface="Times New Roman" pitchFamily="18" charset="0"/>
                <a:cs typeface="Times New Roman" pitchFamily="18" charset="0"/>
              </a:rPr>
              <a:t> </a:t>
            </a:r>
            <a:endParaRPr lang="tr-TR" sz="2400" dirty="0">
              <a:solidFill>
                <a:schemeClr val="accent1">
                  <a:lumMod val="50000"/>
                </a:schemeClr>
              </a:solidFill>
              <a:latin typeface="Times New Roman" pitchFamily="18" charset="0"/>
              <a:cs typeface="Times New Roman" pitchFamily="18" charset="0"/>
            </a:endParaRPr>
          </a:p>
          <a:p>
            <a:pPr marL="114300" indent="0">
              <a:buNone/>
            </a:pPr>
            <a:r>
              <a:rPr lang="tr-TR" sz="2400" dirty="0">
                <a:solidFill>
                  <a:schemeClr val="accent1">
                    <a:lumMod val="50000"/>
                  </a:schemeClr>
                </a:solidFill>
                <a:latin typeface="Times New Roman" pitchFamily="18" charset="0"/>
                <a:cs typeface="Times New Roman" pitchFamily="18" charset="0"/>
              </a:rPr>
              <a:t>  3- Sosyal normlar                                   </a:t>
            </a:r>
          </a:p>
          <a:p>
            <a:pPr marL="114300" indent="0">
              <a:buNone/>
            </a:pPr>
            <a:r>
              <a:rPr lang="tr-TR" sz="2400" dirty="0">
                <a:solidFill>
                  <a:schemeClr val="accent1">
                    <a:lumMod val="50000"/>
                  </a:schemeClr>
                </a:solidFill>
                <a:latin typeface="Times New Roman" pitchFamily="18" charset="0"/>
                <a:cs typeface="Times New Roman" pitchFamily="18" charset="0"/>
              </a:rPr>
              <a:t> </a:t>
            </a:r>
            <a:r>
              <a:rPr lang="tr-TR" sz="2400" dirty="0" smtClean="0">
                <a:solidFill>
                  <a:schemeClr val="accent1">
                    <a:lumMod val="50000"/>
                  </a:schemeClr>
                </a:solidFill>
                <a:latin typeface="Times New Roman" pitchFamily="18" charset="0"/>
                <a:cs typeface="Times New Roman" pitchFamily="18" charset="0"/>
              </a:rPr>
              <a:t> 4- Kitaplar </a:t>
            </a:r>
          </a:p>
          <a:p>
            <a:pPr marL="114300" indent="0">
              <a:buNone/>
            </a:pPr>
            <a:endParaRPr lang="tr-TR" sz="2400" dirty="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A- 1 ve 2</a:t>
            </a:r>
          </a:p>
          <a:p>
            <a:pPr marL="114300" indent="0">
              <a:buNone/>
            </a:pPr>
            <a:r>
              <a:rPr lang="tr-TR" sz="2400" dirty="0" smtClean="0">
                <a:latin typeface="Times New Roman" pitchFamily="18" charset="0"/>
                <a:cs typeface="Times New Roman" pitchFamily="18" charset="0"/>
              </a:rPr>
              <a:t>B- yalnız 2</a:t>
            </a:r>
          </a:p>
          <a:p>
            <a:pPr marL="114300" indent="0">
              <a:buNone/>
            </a:pPr>
            <a:r>
              <a:rPr lang="tr-TR" sz="2400" dirty="0" smtClean="0">
                <a:latin typeface="Times New Roman" pitchFamily="18" charset="0"/>
                <a:cs typeface="Times New Roman" pitchFamily="18" charset="0"/>
              </a:rPr>
              <a:t>C- yalnız 4</a:t>
            </a:r>
          </a:p>
          <a:p>
            <a:pPr marL="114300" indent="0">
              <a:buNone/>
            </a:pPr>
            <a:r>
              <a:rPr lang="tr-TR" sz="2400" dirty="0" smtClean="0">
                <a:latin typeface="Times New Roman" pitchFamily="18" charset="0"/>
                <a:cs typeface="Times New Roman" pitchFamily="18" charset="0"/>
              </a:rPr>
              <a:t>D- 1 ve 4 </a:t>
            </a:r>
          </a:p>
          <a:p>
            <a:pPr marL="114300" indent="0">
              <a:buNone/>
            </a:pPr>
            <a:r>
              <a:rPr lang="tr-TR" sz="2400" dirty="0" smtClean="0">
                <a:latin typeface="Times New Roman" pitchFamily="18" charset="0"/>
                <a:cs typeface="Times New Roman" pitchFamily="18" charset="0"/>
              </a:rPr>
              <a:t>E- 1,2,3 ve 4</a:t>
            </a:r>
          </a:p>
          <a:p>
            <a:pPr marL="114300" indent="0">
              <a:buNone/>
            </a:pPr>
            <a:r>
              <a:rPr lang="tr-TR" sz="2400" dirty="0">
                <a:latin typeface="Times New Roman" pitchFamily="18" charset="0"/>
                <a:cs typeface="Times New Roman" pitchFamily="18" charset="0"/>
              </a:rPr>
              <a:t> </a:t>
            </a:r>
            <a:endParaRPr lang="tr-TR" sz="2400" dirty="0" smtClean="0">
              <a:latin typeface="Times New Roman" pitchFamily="18" charset="0"/>
              <a:cs typeface="Times New Roman" pitchFamily="18" charset="0"/>
            </a:endParaRPr>
          </a:p>
          <a:p>
            <a:pPr marL="114300" indent="0">
              <a:buNone/>
            </a:pPr>
            <a:r>
              <a:rPr lang="tr-TR" sz="2400" dirty="0" smtClean="0">
                <a:latin typeface="Times New Roman" pitchFamily="18" charset="0"/>
                <a:cs typeface="Times New Roman" pitchFamily="18" charset="0"/>
              </a:rPr>
              <a:t>CEVAP:C</a:t>
            </a:r>
          </a:p>
          <a:p>
            <a:pPr marL="114300" indent="0">
              <a:buNone/>
            </a:pPr>
            <a:endParaRPr lang="tr-TR" sz="2400" dirty="0">
              <a:latin typeface="Times New Roman" pitchFamily="18" charset="0"/>
              <a:cs typeface="Times New Roman" pitchFamily="18" charset="0"/>
            </a:endParaRPr>
          </a:p>
          <a:p>
            <a:pPr marL="11430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35052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114300" indent="0">
              <a:buNone/>
            </a:pPr>
            <a:r>
              <a:rPr lang="en-US" dirty="0" err="1"/>
              <a:t>Caspi</a:t>
            </a:r>
            <a:r>
              <a:rPr lang="en-US" dirty="0"/>
              <a:t>, A., &amp; </a:t>
            </a:r>
            <a:r>
              <a:rPr lang="en-US" dirty="0" err="1"/>
              <a:t>Etgar</a:t>
            </a:r>
            <a:r>
              <a:rPr lang="en-US" dirty="0"/>
              <a:t>, S. (2023). Exaggeration of emotional responses in online communication. </a:t>
            </a:r>
            <a:r>
              <a:rPr lang="en-US" i="1" dirty="0"/>
              <a:t>Computers in Human Behavior</a:t>
            </a:r>
            <a:r>
              <a:rPr lang="en-US" dirty="0"/>
              <a:t>, </a:t>
            </a:r>
            <a:r>
              <a:rPr lang="en-US" i="1" dirty="0"/>
              <a:t>146</a:t>
            </a:r>
            <a:r>
              <a:rPr lang="en-US" dirty="0"/>
              <a:t>, 107818</a:t>
            </a:r>
            <a:r>
              <a:rPr lang="en-US" dirty="0" smtClean="0"/>
              <a:t>.</a:t>
            </a:r>
            <a:endParaRPr lang="tr-TR" dirty="0" smtClean="0"/>
          </a:p>
          <a:p>
            <a:pPr marL="114300" indent="0">
              <a:buNone/>
            </a:pPr>
            <a:r>
              <a:rPr lang="tr-TR" dirty="0" smtClean="0"/>
              <a:t>(</a:t>
            </a:r>
            <a:r>
              <a:rPr lang="tr-TR" dirty="0" smtClean="0">
                <a:hlinkClick r:id="rId2"/>
              </a:rPr>
              <a:t>https</a:t>
            </a:r>
            <a:r>
              <a:rPr lang="tr-TR" dirty="0">
                <a:hlinkClick r:id="rId2"/>
              </a:rPr>
              <a:t>://</a:t>
            </a:r>
            <a:r>
              <a:rPr lang="tr-TR" dirty="0" smtClean="0">
                <a:hlinkClick r:id="rId2"/>
              </a:rPr>
              <a:t>www.sciencedirect.com/science/article/pii/S0747563223001693</a:t>
            </a:r>
            <a:r>
              <a:rPr lang="tr-TR" dirty="0" smtClean="0"/>
              <a:t>)</a:t>
            </a:r>
          </a:p>
          <a:p>
            <a:pPr marL="114300" indent="0">
              <a:buNone/>
            </a:pPr>
            <a:endParaRPr lang="tr-TR" dirty="0"/>
          </a:p>
        </p:txBody>
      </p:sp>
    </p:spTree>
    <p:extLst>
      <p:ext uri="{BB962C8B-B14F-4D97-AF65-F5344CB8AC3E}">
        <p14:creationId xmlns:p14="http://schemas.microsoft.com/office/powerpoint/2010/main" val="1349159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ÇALIŞMANIN AMACI: </a:t>
            </a:r>
            <a:endParaRPr lang="tr-TR" b="1" dirty="0"/>
          </a:p>
        </p:txBody>
      </p:sp>
      <p:sp>
        <p:nvSpPr>
          <p:cNvPr id="3" name="İçerik Yer Tutucusu 2"/>
          <p:cNvSpPr>
            <a:spLocks noGrp="1"/>
          </p:cNvSpPr>
          <p:nvPr>
            <p:ph idx="1"/>
          </p:nvPr>
        </p:nvSpPr>
        <p:spPr/>
        <p:txBody>
          <a:bodyPr/>
          <a:lstStyle/>
          <a:p>
            <a:pPr marL="114300" indent="0">
              <a:buNone/>
            </a:pPr>
            <a:r>
              <a:rPr lang="tr-TR" dirty="0">
                <a:latin typeface="Times New Roman" pitchFamily="18" charset="0"/>
                <a:cs typeface="Times New Roman" pitchFamily="18" charset="0"/>
              </a:rPr>
              <a:t>Ç</a:t>
            </a:r>
            <a:r>
              <a:rPr lang="tr-TR" dirty="0" smtClean="0">
                <a:latin typeface="Times New Roman" pitchFamily="18" charset="0"/>
                <a:cs typeface="Times New Roman" pitchFamily="18" charset="0"/>
              </a:rPr>
              <a:t>eşitli </a:t>
            </a:r>
            <a:r>
              <a:rPr lang="tr-TR" dirty="0">
                <a:latin typeface="Times New Roman" pitchFamily="18" charset="0"/>
                <a:cs typeface="Times New Roman" pitchFamily="18" charset="0"/>
              </a:rPr>
              <a:t>çevrimiçi ortamlarda ve çeşitli yönlendirmelerle ilişkili olarak iletişim normlarındaki farklılıkları incelemektir. </a:t>
            </a: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makaledeki çalışmalar, </a:t>
            </a:r>
            <a:r>
              <a:rPr lang="tr-TR" dirty="0" err="1">
                <a:latin typeface="Times New Roman" pitchFamily="18" charset="0"/>
                <a:cs typeface="Times New Roman" pitchFamily="18" charset="0"/>
              </a:rPr>
              <a:t>SNA'lar</a:t>
            </a:r>
            <a:r>
              <a:rPr lang="tr-TR" dirty="0">
                <a:latin typeface="Times New Roman" pitchFamily="18" charset="0"/>
                <a:cs typeface="Times New Roman" pitchFamily="18" charset="0"/>
              </a:rPr>
              <a:t> üzerindeki etkileşimlerin çoğu olumlu olduğundan, </a:t>
            </a:r>
            <a:r>
              <a:rPr lang="tr-TR" u="sng" dirty="0">
                <a:latin typeface="Times New Roman" pitchFamily="18" charset="0"/>
                <a:cs typeface="Times New Roman" pitchFamily="18" charset="0"/>
              </a:rPr>
              <a:t>duruma uygun pozitif abartmayı </a:t>
            </a:r>
            <a:r>
              <a:rPr lang="tr-TR" dirty="0">
                <a:latin typeface="Times New Roman" pitchFamily="18" charset="0"/>
                <a:cs typeface="Times New Roman" pitchFamily="18" charset="0"/>
              </a:rPr>
              <a:t>araştırmak üzere </a:t>
            </a:r>
            <a:r>
              <a:rPr lang="tr-TR" dirty="0" smtClean="0">
                <a:latin typeface="Times New Roman" pitchFamily="18" charset="0"/>
                <a:cs typeface="Times New Roman" pitchFamily="18" charset="0"/>
              </a:rPr>
              <a:t>tasarlanmıştır.</a:t>
            </a:r>
          </a:p>
          <a:p>
            <a:pPr marL="114300" indent="0">
              <a:buNone/>
            </a:pPr>
            <a:r>
              <a:rPr lang="tr-TR" dirty="0" smtClean="0">
                <a:solidFill>
                  <a:srgbClr val="00B0F0"/>
                </a:solidFill>
                <a:latin typeface="Times New Roman" pitchFamily="18" charset="0"/>
                <a:cs typeface="Times New Roman" pitchFamily="18" charset="0"/>
              </a:rPr>
              <a:t>SNA: Sosyal ağ uygulamaları</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Bu</a:t>
            </a:r>
            <a:r>
              <a:rPr lang="tr-TR" dirty="0" smtClean="0">
                <a:solidFill>
                  <a:srgbClr val="00B0F0"/>
                </a:solidFill>
                <a:latin typeface="Times New Roman" pitchFamily="18" charset="0"/>
                <a:cs typeface="Times New Roman" pitchFamily="18" charset="0"/>
              </a:rPr>
              <a:t> </a:t>
            </a:r>
            <a:r>
              <a:rPr lang="tr-TR" dirty="0">
                <a:latin typeface="Times New Roman" pitchFamily="18" charset="0"/>
                <a:cs typeface="Times New Roman" pitchFamily="18" charset="0"/>
              </a:rPr>
              <a:t>araştırma duygusal abartmayı ve bunun altında yatan mekanizmaları </a:t>
            </a:r>
            <a:r>
              <a:rPr lang="tr-TR" dirty="0" smtClean="0">
                <a:latin typeface="Times New Roman" pitchFamily="18" charset="0"/>
                <a:cs typeface="Times New Roman" pitchFamily="18" charset="0"/>
              </a:rPr>
              <a:t>araştırmaktadır.</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Abartılı tepkilerin ne zaman ve neden normları ihlal ettiğini araştırmaktadır.</a:t>
            </a:r>
          </a:p>
          <a:p>
            <a:pPr marL="114300" indent="0">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315866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ÇALIŞMANIN İŞLEYİŞİ  </a:t>
            </a:r>
            <a:endParaRPr lang="tr-TR" dirty="0"/>
          </a:p>
        </p:txBody>
      </p:sp>
      <p:sp>
        <p:nvSpPr>
          <p:cNvPr id="6" name="Metin kutusu 5"/>
          <p:cNvSpPr txBox="1"/>
          <p:nvPr/>
        </p:nvSpPr>
        <p:spPr>
          <a:xfrm>
            <a:off x="2267744" y="1412776"/>
            <a:ext cx="3563861" cy="369332"/>
          </a:xfrm>
          <a:prstGeom prst="rect">
            <a:avLst/>
          </a:prstGeom>
          <a:noFill/>
        </p:spPr>
        <p:txBody>
          <a:bodyPr wrap="none" rtlCol="0">
            <a:spAutoFit/>
          </a:bodyPr>
          <a:lstStyle/>
          <a:p>
            <a:r>
              <a:rPr lang="tr-TR" dirty="0" smtClean="0">
                <a:latin typeface="Times New Roman" pitchFamily="18" charset="0"/>
                <a:cs typeface="Times New Roman" pitchFamily="18" charset="0"/>
              </a:rPr>
              <a:t>2 farklı çalışma grubu kullanılmıştır.</a:t>
            </a:r>
            <a:endParaRPr lang="tr-TR" dirty="0">
              <a:latin typeface="Times New Roman" pitchFamily="18" charset="0"/>
              <a:cs typeface="Times New Roman" pitchFamily="18" charset="0"/>
            </a:endParaRPr>
          </a:p>
        </p:txBody>
      </p:sp>
      <p:cxnSp>
        <p:nvCxnSpPr>
          <p:cNvPr id="8" name="Düz Ok Bağlayıcısı 7"/>
          <p:cNvCxnSpPr/>
          <p:nvPr/>
        </p:nvCxnSpPr>
        <p:spPr>
          <a:xfrm flipH="1">
            <a:off x="3153026" y="1783628"/>
            <a:ext cx="338854" cy="4610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4788024" y="1783628"/>
            <a:ext cx="443458" cy="4610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Metin kutusu 21"/>
          <p:cNvSpPr txBox="1"/>
          <p:nvPr/>
        </p:nvSpPr>
        <p:spPr>
          <a:xfrm>
            <a:off x="2234754" y="2331975"/>
            <a:ext cx="1814920" cy="369332"/>
          </a:xfrm>
          <a:prstGeom prst="rect">
            <a:avLst/>
          </a:prstGeom>
          <a:noFill/>
        </p:spPr>
        <p:txBody>
          <a:bodyPr wrap="none" rtlCol="0">
            <a:spAutoFit/>
          </a:bodyPr>
          <a:lstStyle/>
          <a:p>
            <a:r>
              <a:rPr lang="tr-TR" dirty="0" smtClean="0">
                <a:latin typeface="Times New Roman" pitchFamily="18" charset="0"/>
                <a:cs typeface="Times New Roman" pitchFamily="18" charset="0"/>
              </a:rPr>
              <a:t>Çalışma1 N=197 </a:t>
            </a:r>
            <a:endParaRPr lang="tr-TR" dirty="0">
              <a:latin typeface="Times New Roman" pitchFamily="18" charset="0"/>
              <a:cs typeface="Times New Roman" pitchFamily="18" charset="0"/>
            </a:endParaRPr>
          </a:p>
        </p:txBody>
      </p:sp>
      <p:sp>
        <p:nvSpPr>
          <p:cNvPr id="23" name="Metin kutusu 22"/>
          <p:cNvSpPr txBox="1"/>
          <p:nvPr/>
        </p:nvSpPr>
        <p:spPr>
          <a:xfrm>
            <a:off x="4788024" y="2338846"/>
            <a:ext cx="1747594" cy="369332"/>
          </a:xfrm>
          <a:prstGeom prst="rect">
            <a:avLst/>
          </a:prstGeom>
          <a:noFill/>
        </p:spPr>
        <p:txBody>
          <a:bodyPr wrap="none" rtlCol="0">
            <a:spAutoFit/>
          </a:bodyPr>
          <a:lstStyle/>
          <a:p>
            <a:r>
              <a:rPr lang="tr-TR" dirty="0" smtClean="0">
                <a:latin typeface="Times New Roman" pitchFamily="18" charset="0"/>
                <a:cs typeface="Times New Roman" pitchFamily="18" charset="0"/>
              </a:rPr>
              <a:t>Çalışma2 N=875</a:t>
            </a:r>
            <a:endParaRPr lang="tr-TR" dirty="0">
              <a:latin typeface="Times New Roman" pitchFamily="18" charset="0"/>
              <a:cs typeface="Times New Roman" pitchFamily="18" charset="0"/>
            </a:endParaRPr>
          </a:p>
        </p:txBody>
      </p:sp>
      <p:sp>
        <p:nvSpPr>
          <p:cNvPr id="25" name="Metin kutusu 24"/>
          <p:cNvSpPr txBox="1"/>
          <p:nvPr/>
        </p:nvSpPr>
        <p:spPr>
          <a:xfrm>
            <a:off x="657820" y="4265066"/>
            <a:ext cx="7669792" cy="1477328"/>
          </a:xfrm>
          <a:prstGeom prst="rect">
            <a:avLst/>
          </a:prstGeom>
          <a:noFill/>
        </p:spPr>
        <p:txBody>
          <a:bodyPr wrap="none" rtlCol="0">
            <a:spAutoFit/>
          </a:bodyPr>
          <a:lstStyle/>
          <a:p>
            <a:r>
              <a:rPr lang="tr-TR" dirty="0" smtClean="0">
                <a:latin typeface="Times New Roman" pitchFamily="18" charset="0"/>
                <a:cs typeface="Times New Roman" pitchFamily="18" charset="0"/>
              </a:rPr>
              <a:t>Facebook, </a:t>
            </a:r>
            <a:r>
              <a:rPr lang="tr-TR" dirty="0" err="1" smtClean="0">
                <a:latin typeface="Times New Roman" pitchFamily="18" charset="0"/>
                <a:cs typeface="Times New Roman" pitchFamily="18" charset="0"/>
              </a:rPr>
              <a:t>Whatsapp</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Instagram</a:t>
            </a:r>
            <a:r>
              <a:rPr lang="tr-TR" dirty="0" smtClean="0">
                <a:latin typeface="Times New Roman" pitchFamily="18" charset="0"/>
                <a:cs typeface="Times New Roman" pitchFamily="18" charset="0"/>
              </a:rPr>
              <a:t> ve e-posta olmak üzere 4 çevrimiçi platform</a:t>
            </a:r>
          </a:p>
          <a:p>
            <a:r>
              <a:rPr lang="tr-TR" dirty="0" smtClean="0">
                <a:latin typeface="Times New Roman" pitchFamily="18" charset="0"/>
                <a:cs typeface="Times New Roman" pitchFamily="18" charset="0"/>
              </a:rPr>
              <a:t>kullanılmıştır.</a:t>
            </a:r>
          </a:p>
          <a:p>
            <a:r>
              <a:rPr lang="tr-TR" dirty="0">
                <a:latin typeface="Times New Roman" pitchFamily="18" charset="0"/>
                <a:cs typeface="Times New Roman" pitchFamily="18" charset="0"/>
              </a:rPr>
              <a:t>Bu yüzden katılımcıların çalışmada test edilen platformlardan en az </a:t>
            </a:r>
            <a:r>
              <a:rPr lang="tr-TR" dirty="0" smtClean="0">
                <a:latin typeface="Times New Roman" pitchFamily="18" charset="0"/>
                <a:cs typeface="Times New Roman" pitchFamily="18" charset="0"/>
              </a:rPr>
              <a:t>birini</a:t>
            </a:r>
          </a:p>
          <a:p>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Facebook, </a:t>
            </a:r>
            <a:r>
              <a:rPr lang="tr-TR" dirty="0" err="1">
                <a:latin typeface="Times New Roman" pitchFamily="18" charset="0"/>
                <a:cs typeface="Times New Roman" pitchFamily="18" charset="0"/>
              </a:rPr>
              <a:t>WhatsApp</a:t>
            </a:r>
            <a:r>
              <a:rPr lang="tr-TR" dirty="0">
                <a:latin typeface="Times New Roman" pitchFamily="18" charset="0"/>
                <a:cs typeface="Times New Roman" pitchFamily="18" charset="0"/>
              </a:rPr>
              <a:t>, e-posta veya </a:t>
            </a:r>
            <a:r>
              <a:rPr lang="tr-TR" dirty="0" err="1">
                <a:latin typeface="Times New Roman" pitchFamily="18" charset="0"/>
                <a:cs typeface="Times New Roman" pitchFamily="18" charset="0"/>
              </a:rPr>
              <a:t>Instagram</a:t>
            </a:r>
            <a:r>
              <a:rPr lang="tr-TR" dirty="0">
                <a:latin typeface="Times New Roman" pitchFamily="18" charset="0"/>
                <a:cs typeface="Times New Roman" pitchFamily="18" charset="0"/>
              </a:rPr>
              <a:t>) kullanmış olması </a:t>
            </a:r>
            <a:r>
              <a:rPr lang="tr-TR" dirty="0" smtClean="0">
                <a:latin typeface="Times New Roman" pitchFamily="18" charset="0"/>
                <a:cs typeface="Times New Roman" pitchFamily="18" charset="0"/>
              </a:rPr>
              <a:t>gerekmektedir.</a:t>
            </a:r>
            <a:endParaRPr lang="tr-TR" dirty="0">
              <a:latin typeface="Times New Roman" pitchFamily="18" charset="0"/>
              <a:cs typeface="Times New Roman" pitchFamily="18" charset="0"/>
            </a:endParaRPr>
          </a:p>
          <a:p>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
        <p:nvSpPr>
          <p:cNvPr id="9" name="Metin kutusu 8"/>
          <p:cNvSpPr txBox="1"/>
          <p:nvPr/>
        </p:nvSpPr>
        <p:spPr>
          <a:xfrm>
            <a:off x="2098098" y="2852936"/>
            <a:ext cx="2088232" cy="923330"/>
          </a:xfrm>
          <a:prstGeom prst="rect">
            <a:avLst/>
          </a:prstGeom>
          <a:noFill/>
        </p:spPr>
        <p:txBody>
          <a:bodyPr wrap="square" rtlCol="0">
            <a:spAutoFit/>
          </a:bodyPr>
          <a:lstStyle/>
          <a:p>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83 kadın, </a:t>
            </a:r>
            <a:endParaRPr lang="tr-TR"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yaş aralığı 19-84</a:t>
            </a:r>
          </a:p>
          <a:p>
            <a:r>
              <a:rPr lang="tr-TR" dirty="0" smtClean="0">
                <a:latin typeface="Times New Roman" pitchFamily="18" charset="0"/>
                <a:cs typeface="Times New Roman" pitchFamily="18" charset="0"/>
              </a:rPr>
              <a:t>ortalama </a:t>
            </a:r>
            <a:r>
              <a:rPr lang="tr-TR" dirty="0">
                <a:latin typeface="Times New Roman" pitchFamily="18" charset="0"/>
                <a:cs typeface="Times New Roman" pitchFamily="18" charset="0"/>
              </a:rPr>
              <a:t>yaş = </a:t>
            </a:r>
            <a:r>
              <a:rPr lang="tr-TR" dirty="0" smtClean="0">
                <a:latin typeface="Times New Roman" pitchFamily="18" charset="0"/>
                <a:cs typeface="Times New Roman" pitchFamily="18" charset="0"/>
              </a:rPr>
              <a:t>29,4</a:t>
            </a:r>
            <a:endParaRPr lang="tr-TR" dirty="0">
              <a:latin typeface="Times New Roman" pitchFamily="18" charset="0"/>
              <a:cs typeface="Times New Roman" pitchFamily="18" charset="0"/>
            </a:endParaRPr>
          </a:p>
        </p:txBody>
      </p:sp>
      <p:sp>
        <p:nvSpPr>
          <p:cNvPr id="3" name="Metin kutusu 2"/>
          <p:cNvSpPr txBox="1"/>
          <p:nvPr/>
        </p:nvSpPr>
        <p:spPr>
          <a:xfrm>
            <a:off x="4923279" y="2866656"/>
            <a:ext cx="1816651" cy="923330"/>
          </a:xfrm>
          <a:prstGeom prst="rect">
            <a:avLst/>
          </a:prstGeom>
          <a:noFill/>
        </p:spPr>
        <p:txBody>
          <a:bodyPr wrap="none" rtlCol="0">
            <a:spAutoFit/>
          </a:bodyPr>
          <a:lstStyle/>
          <a:p>
            <a:r>
              <a:rPr lang="tr-TR" dirty="0" smtClean="0">
                <a:latin typeface="Times New Roman" pitchFamily="18" charset="0"/>
                <a:cs typeface="Times New Roman" pitchFamily="18" charset="0"/>
              </a:rPr>
              <a:t>%68 kadın </a:t>
            </a:r>
          </a:p>
          <a:p>
            <a:r>
              <a:rPr lang="tr-TR" dirty="0" smtClean="0">
                <a:latin typeface="Times New Roman" pitchFamily="18" charset="0"/>
                <a:cs typeface="Times New Roman" pitchFamily="18" charset="0"/>
              </a:rPr>
              <a:t>Yaş aralığı 17-64</a:t>
            </a:r>
          </a:p>
          <a:p>
            <a:r>
              <a:rPr lang="tr-TR" dirty="0" smtClean="0">
                <a:latin typeface="Times New Roman" pitchFamily="18" charset="0"/>
                <a:cs typeface="Times New Roman" pitchFamily="18" charset="0"/>
              </a:rPr>
              <a:t>Ortalama yaş =30</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883222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2656"/>
            <a:ext cx="7620000" cy="1503040"/>
          </a:xfrm>
        </p:spPr>
        <p:txBody>
          <a:bodyPr/>
          <a:lstStyle/>
          <a:p>
            <a:r>
              <a:rPr lang="tr-TR" sz="4400" dirty="0" smtClean="0">
                <a:latin typeface="Times New Roman" pitchFamily="18" charset="0"/>
                <a:cs typeface="Times New Roman" pitchFamily="18" charset="0"/>
              </a:rPr>
              <a:t>                 ÇALIŞMA 1:</a:t>
            </a:r>
            <a:br>
              <a:rPr lang="tr-TR" sz="4400" dirty="0" smtClean="0">
                <a:latin typeface="Times New Roman" pitchFamily="18" charset="0"/>
                <a:cs typeface="Times New Roman" pitchFamily="18" charset="0"/>
              </a:rPr>
            </a:br>
            <a:r>
              <a:rPr lang="tr-TR" sz="3600" dirty="0" err="1" smtClean="0">
                <a:latin typeface="Times New Roman" pitchFamily="18" charset="0"/>
                <a:cs typeface="Times New Roman" pitchFamily="18" charset="0"/>
              </a:rPr>
              <a:t>SNA’da</a:t>
            </a:r>
            <a:r>
              <a:rPr lang="tr-TR" sz="3600" dirty="0" smtClean="0">
                <a:latin typeface="Times New Roman" pitchFamily="18" charset="0"/>
                <a:cs typeface="Times New Roman" pitchFamily="18" charset="0"/>
              </a:rPr>
              <a:t> Abartı-Yanıtlar ne zaman abartılır?</a:t>
            </a:r>
            <a:endParaRPr lang="tr-TR" sz="3600" dirty="0">
              <a:latin typeface="Times New Roman" pitchFamily="18" charset="0"/>
              <a:cs typeface="Times New Roman" pitchFamily="18" charset="0"/>
            </a:endParaRPr>
          </a:p>
        </p:txBody>
      </p:sp>
      <p:sp>
        <p:nvSpPr>
          <p:cNvPr id="3" name="İçerik Yer Tutucusu 2"/>
          <p:cNvSpPr>
            <a:spLocks noGrp="1"/>
          </p:cNvSpPr>
          <p:nvPr>
            <p:ph idx="1"/>
          </p:nvPr>
        </p:nvSpPr>
        <p:spPr>
          <a:xfrm>
            <a:off x="395536" y="1844824"/>
            <a:ext cx="7620000" cy="4800600"/>
          </a:xfrm>
        </p:spPr>
        <p:txBody>
          <a:bodyPr/>
          <a:lstStyle/>
          <a:p>
            <a:pPr marL="114300" indent="0">
              <a:buNone/>
            </a:pPr>
            <a:r>
              <a:rPr lang="tr-TR" u="sng" dirty="0">
                <a:latin typeface="Times New Roman" pitchFamily="18" charset="0"/>
                <a:cs typeface="Times New Roman" pitchFamily="18" charset="0"/>
              </a:rPr>
              <a:t>Çalışma 1'in temel amacı </a:t>
            </a:r>
            <a:r>
              <a:rPr lang="tr-TR" dirty="0">
                <a:latin typeface="Times New Roman" pitchFamily="18" charset="0"/>
                <a:cs typeface="Times New Roman" pitchFamily="18" charset="0"/>
              </a:rPr>
              <a:t>farklı platformlarda abartılı duygusal tepkilerin düzeyini </a:t>
            </a:r>
            <a:r>
              <a:rPr lang="tr-TR" dirty="0" smtClean="0">
                <a:latin typeface="Times New Roman" pitchFamily="18" charset="0"/>
                <a:cs typeface="Times New Roman" pitchFamily="18" charset="0"/>
              </a:rPr>
              <a:t>incelemek.</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Çalışma 1 , sosyal ağ uygulamalarındaki abartılı yanıtların tanımlanmasındaki boşlukları doldurmak ve derinlemesine bir tanım yapabilmek için abartma seviyesini etkileyebilecek faktörleri işin içine katmıştır. </a:t>
            </a:r>
          </a:p>
          <a:p>
            <a:pPr marL="114300" indent="0">
              <a:buNone/>
            </a:pPr>
            <a:endParaRPr lang="tr-TR" dirty="0" smtClean="0">
              <a:latin typeface="Times New Roman" pitchFamily="18" charset="0"/>
              <a:cs typeface="Times New Roman" pitchFamily="18" charset="0"/>
            </a:endParaRPr>
          </a:p>
          <a:p>
            <a:pPr marL="114300" indent="0">
              <a:buNone/>
            </a:pPr>
            <a:r>
              <a:rPr lang="tr-TR" dirty="0" smtClean="0">
                <a:latin typeface="Times New Roman" pitchFamily="18" charset="0"/>
                <a:cs typeface="Times New Roman" pitchFamily="18" charset="0"/>
              </a:rPr>
              <a:t>Bu faktörler  </a:t>
            </a:r>
            <a:r>
              <a:rPr lang="tr-TR" dirty="0" smtClean="0">
                <a:solidFill>
                  <a:srgbClr val="0070C0"/>
                </a:solidFill>
                <a:latin typeface="Times New Roman" pitchFamily="18" charset="0"/>
                <a:cs typeface="Times New Roman" pitchFamily="18" charset="0"/>
              </a:rPr>
              <a:t>içerik formatı </a:t>
            </a:r>
            <a:r>
              <a:rPr lang="tr-TR" dirty="0" smtClean="0">
                <a:latin typeface="Times New Roman" pitchFamily="18" charset="0"/>
                <a:cs typeface="Times New Roman" pitchFamily="18" charset="0"/>
              </a:rPr>
              <a:t>ve </a:t>
            </a:r>
            <a:r>
              <a:rPr lang="tr-TR" dirty="0" smtClean="0">
                <a:solidFill>
                  <a:srgbClr val="0070C0"/>
                </a:solidFill>
                <a:latin typeface="Times New Roman" pitchFamily="18" charset="0"/>
                <a:cs typeface="Times New Roman" pitchFamily="18" charset="0"/>
              </a:rPr>
              <a:t>gizlilik( mahremiyet) düzeyleri</a:t>
            </a:r>
            <a:r>
              <a:rPr lang="tr-TR" dirty="0" smtClean="0">
                <a:latin typeface="Times New Roman" pitchFamily="18" charset="0"/>
                <a:cs typeface="Times New Roman" pitchFamily="18" charset="0"/>
              </a:rPr>
              <a:t>dir.</a:t>
            </a:r>
          </a:p>
          <a:p>
            <a:pPr marL="114300" indent="0">
              <a:buNone/>
            </a:pPr>
            <a:endParaRPr lang="tr-TR" dirty="0"/>
          </a:p>
          <a:p>
            <a:pPr marL="114300" indent="0">
              <a:buNone/>
            </a:pPr>
            <a:r>
              <a:rPr lang="tr-TR" dirty="0">
                <a:latin typeface="Times New Roman" pitchFamily="18" charset="0"/>
                <a:cs typeface="Times New Roman" pitchFamily="18" charset="0"/>
              </a:rPr>
              <a:t>Çevrimiçi ortamlar farklı iletişim kanallarına olanak </a:t>
            </a:r>
            <a:r>
              <a:rPr lang="tr-TR" dirty="0" smtClean="0">
                <a:latin typeface="Times New Roman" pitchFamily="18" charset="0"/>
                <a:cs typeface="Times New Roman" pitchFamily="18" charset="0"/>
              </a:rPr>
              <a:t>sağlar. Bu olanaklar farklı iletişim normlarını beraberinde getirir. </a:t>
            </a:r>
            <a:endParaRPr lang="tr-TR" dirty="0"/>
          </a:p>
        </p:txBody>
      </p:sp>
    </p:spTree>
    <p:extLst>
      <p:ext uri="{BB962C8B-B14F-4D97-AF65-F5344CB8AC3E}">
        <p14:creationId xmlns:p14="http://schemas.microsoft.com/office/powerpoint/2010/main" val="3326303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332656"/>
            <a:ext cx="8352928" cy="1143000"/>
          </a:xfrm>
        </p:spPr>
        <p:txBody>
          <a:bodyPr/>
          <a:lstStyle/>
          <a:p>
            <a:r>
              <a:rPr lang="tr-TR" sz="2000" dirty="0" smtClean="0">
                <a:solidFill>
                  <a:schemeClr val="tx1"/>
                </a:solidFill>
                <a:latin typeface="Times New Roman" pitchFamily="18" charset="0"/>
                <a:cs typeface="Times New Roman" pitchFamily="18" charset="0"/>
              </a:rPr>
              <a:t>Çalışmada, </a:t>
            </a:r>
            <a:r>
              <a:rPr lang="tr-TR" sz="2000" dirty="0">
                <a:solidFill>
                  <a:schemeClr val="tx1"/>
                </a:solidFill>
                <a:latin typeface="Times New Roman" pitchFamily="18" charset="0"/>
                <a:cs typeface="Times New Roman" pitchFamily="18" charset="0"/>
              </a:rPr>
              <a:t>katılımcılara dört çevrimiçi platforma </a:t>
            </a:r>
            <a:r>
              <a:rPr lang="tr-TR" sz="2000" dirty="0" smtClean="0">
                <a:solidFill>
                  <a:schemeClr val="tx1"/>
                </a:solidFill>
                <a:latin typeface="Times New Roman" pitchFamily="18" charset="0"/>
                <a:cs typeface="Times New Roman" pitchFamily="18" charset="0"/>
              </a:rPr>
              <a:t>resim, metin, video gibi  farklı formatlarda </a:t>
            </a:r>
            <a:r>
              <a:rPr lang="tr-TR" sz="2000" dirty="0">
                <a:solidFill>
                  <a:schemeClr val="tx1"/>
                </a:solidFill>
                <a:latin typeface="Times New Roman" pitchFamily="18" charset="0"/>
                <a:cs typeface="Times New Roman" pitchFamily="18" charset="0"/>
              </a:rPr>
              <a:t>yüklenen içeriğe yanıt verirken kendilerinin ve tanıdık </a:t>
            </a:r>
            <a:r>
              <a:rPr lang="tr-TR" sz="2000" dirty="0" smtClean="0">
                <a:solidFill>
                  <a:schemeClr val="tx1"/>
                </a:solidFill>
                <a:latin typeface="Times New Roman" pitchFamily="18" charset="0"/>
                <a:cs typeface="Times New Roman" pitchFamily="18" charset="0"/>
              </a:rPr>
              <a:t>bir kişinin </a:t>
            </a:r>
            <a:r>
              <a:rPr lang="tr-TR" sz="2000" dirty="0">
                <a:solidFill>
                  <a:schemeClr val="tx1"/>
                </a:solidFill>
                <a:latin typeface="Times New Roman" pitchFamily="18" charset="0"/>
                <a:cs typeface="Times New Roman" pitchFamily="18" charset="0"/>
              </a:rPr>
              <a:t>abartma düzeyinin </a:t>
            </a:r>
            <a:r>
              <a:rPr lang="tr-TR" sz="2000" dirty="0" smtClean="0">
                <a:solidFill>
                  <a:schemeClr val="tx1"/>
                </a:solidFill>
                <a:latin typeface="Times New Roman" pitchFamily="18" charset="0"/>
                <a:cs typeface="Times New Roman" pitchFamily="18" charset="0"/>
              </a:rPr>
              <a:t>sorulduğu bir </a:t>
            </a:r>
            <a:r>
              <a:rPr lang="tr-TR" sz="2000" dirty="0">
                <a:solidFill>
                  <a:schemeClr val="tx1"/>
                </a:solidFill>
                <a:latin typeface="Times New Roman" pitchFamily="18" charset="0"/>
                <a:cs typeface="Times New Roman" pitchFamily="18" charset="0"/>
              </a:rPr>
              <a:t>tasarım </a:t>
            </a:r>
            <a:r>
              <a:rPr lang="tr-TR" sz="2000" dirty="0" smtClean="0">
                <a:solidFill>
                  <a:schemeClr val="tx1"/>
                </a:solidFill>
                <a:latin typeface="Times New Roman" pitchFamily="18" charset="0"/>
                <a:cs typeface="Times New Roman" pitchFamily="18" charset="0"/>
              </a:rPr>
              <a:t>kullandı. Aynı zamanda </a:t>
            </a:r>
            <a:r>
              <a:rPr lang="tr-TR" sz="2000" dirty="0">
                <a:solidFill>
                  <a:schemeClr val="tx1"/>
                </a:solidFill>
                <a:latin typeface="Times New Roman" pitchFamily="18" charset="0"/>
                <a:cs typeface="Times New Roman" pitchFamily="18" charset="0"/>
              </a:rPr>
              <a:t>ö</a:t>
            </a:r>
            <a:r>
              <a:rPr lang="tr-TR" sz="2000" dirty="0" smtClean="0">
                <a:solidFill>
                  <a:schemeClr val="tx1"/>
                </a:solidFill>
                <a:latin typeface="Times New Roman" pitchFamily="18" charset="0"/>
                <a:cs typeface="Times New Roman" pitchFamily="18" charset="0"/>
              </a:rPr>
              <a:t>zel ve grup  konuşmaları yapılması sağlandı. </a:t>
            </a:r>
            <a:r>
              <a:rPr lang="tr-TR" sz="1800" dirty="0"/>
              <a:t/>
            </a:r>
            <a:br>
              <a:rPr lang="tr-TR" sz="1800" dirty="0"/>
            </a:br>
            <a:endParaRPr lang="tr-TR" sz="1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1556792"/>
            <a:ext cx="8352928" cy="3813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107504" y="5469324"/>
            <a:ext cx="8208912" cy="1323439"/>
          </a:xfrm>
          <a:prstGeom prst="rect">
            <a:avLst/>
          </a:prstGeom>
        </p:spPr>
        <p:txBody>
          <a:bodyPr wrap="square">
            <a:spAutoFit/>
          </a:bodyPr>
          <a:lstStyle/>
          <a:p>
            <a:r>
              <a:rPr lang="tr-TR" sz="2000" spc="-100" dirty="0">
                <a:latin typeface="Times New Roman" pitchFamily="18" charset="0"/>
                <a:ea typeface="+mj-ea"/>
                <a:cs typeface="Times New Roman" pitchFamily="18" charset="0"/>
              </a:rPr>
              <a:t>Görüldüğü gibi katılımcılar </a:t>
            </a:r>
            <a:r>
              <a:rPr lang="tr-TR" sz="2000" spc="-100" dirty="0" err="1">
                <a:latin typeface="Times New Roman" pitchFamily="18" charset="0"/>
                <a:ea typeface="+mj-ea"/>
                <a:cs typeface="Times New Roman" pitchFamily="18" charset="0"/>
              </a:rPr>
              <a:t>WhatsApp</a:t>
            </a:r>
            <a:r>
              <a:rPr lang="tr-TR" sz="2000" spc="-100" dirty="0">
                <a:latin typeface="Times New Roman" pitchFamily="18" charset="0"/>
                <a:ea typeface="+mj-ea"/>
                <a:cs typeface="Times New Roman" pitchFamily="18" charset="0"/>
              </a:rPr>
              <a:t>, Facebook ve e-posta mesajlarını çok sık okuyor, </a:t>
            </a:r>
            <a:r>
              <a:rPr lang="tr-TR" sz="2000" spc="-100" dirty="0" err="1">
                <a:latin typeface="Times New Roman" pitchFamily="18" charset="0"/>
                <a:ea typeface="+mj-ea"/>
                <a:cs typeface="Times New Roman" pitchFamily="18" charset="0"/>
              </a:rPr>
              <a:t>Instagram'daki</a:t>
            </a:r>
            <a:r>
              <a:rPr lang="tr-TR" sz="2000" spc="-100" dirty="0">
                <a:latin typeface="Times New Roman" pitchFamily="18" charset="0"/>
                <a:ea typeface="+mj-ea"/>
                <a:cs typeface="Times New Roman" pitchFamily="18" charset="0"/>
              </a:rPr>
              <a:t> gönderileri ise çok sık kontrol etme eğiliminde değiller. </a:t>
            </a:r>
            <a:r>
              <a:rPr lang="tr-TR" sz="2000" spc="-100" dirty="0" err="1">
                <a:latin typeface="Times New Roman" pitchFamily="18" charset="0"/>
                <a:ea typeface="+mj-ea"/>
                <a:cs typeface="Times New Roman" pitchFamily="18" charset="0"/>
              </a:rPr>
              <a:t>WhatsApp'ta</a:t>
            </a:r>
            <a:r>
              <a:rPr lang="tr-TR" sz="2000" spc="-100" dirty="0">
                <a:latin typeface="Times New Roman" pitchFamily="18" charset="0"/>
                <a:ea typeface="+mj-ea"/>
                <a:cs typeface="Times New Roman" pitchFamily="18" charset="0"/>
              </a:rPr>
              <a:t> katılımcılar çok </a:t>
            </a:r>
            <a:r>
              <a:rPr lang="tr-TR" sz="2000" spc="-100" dirty="0" smtClean="0">
                <a:latin typeface="Times New Roman" pitchFamily="18" charset="0"/>
                <a:ea typeface="+mj-ea"/>
                <a:cs typeface="Times New Roman" pitchFamily="18" charset="0"/>
              </a:rPr>
              <a:t>duyarlı ve diğer </a:t>
            </a:r>
            <a:r>
              <a:rPr lang="tr-TR" sz="2000" spc="-100" dirty="0">
                <a:latin typeface="Times New Roman" pitchFamily="18" charset="0"/>
                <a:ea typeface="+mj-ea"/>
                <a:cs typeface="Times New Roman" pitchFamily="18" charset="0"/>
              </a:rPr>
              <a:t>platformlarda ise yanıt oranlarının nispeten düşük olduğu </a:t>
            </a:r>
            <a:r>
              <a:rPr lang="tr-TR" sz="2000" spc="-100" dirty="0" smtClean="0">
                <a:latin typeface="Times New Roman" pitchFamily="18" charset="0"/>
                <a:ea typeface="+mj-ea"/>
                <a:cs typeface="Times New Roman" pitchFamily="18" charset="0"/>
              </a:rPr>
              <a:t>sonucuna varıldı.</a:t>
            </a:r>
          </a:p>
        </p:txBody>
      </p:sp>
      <p:sp>
        <p:nvSpPr>
          <p:cNvPr id="5" name="Dikdörtgen 4"/>
          <p:cNvSpPr/>
          <p:nvPr/>
        </p:nvSpPr>
        <p:spPr>
          <a:xfrm>
            <a:off x="1043608" y="1556792"/>
            <a:ext cx="6336704" cy="369332"/>
          </a:xfrm>
          <a:prstGeom prst="rect">
            <a:avLst/>
          </a:prstGeom>
        </p:spPr>
        <p:txBody>
          <a:bodyPr wrap="square">
            <a:spAutoFit/>
          </a:bodyPr>
          <a:lstStyle/>
          <a:p>
            <a:r>
              <a:rPr lang="tr-TR" b="1" i="1" dirty="0">
                <a:solidFill>
                  <a:srgbClr val="00B0F0"/>
                </a:solidFill>
                <a:latin typeface="Times New Roman" pitchFamily="18" charset="0"/>
                <a:cs typeface="Times New Roman" pitchFamily="18" charset="0"/>
              </a:rPr>
              <a:t>Tablo 1 . Platform başına okuma ve yanıt verme sıklıkları (%).</a:t>
            </a:r>
          </a:p>
        </p:txBody>
      </p:sp>
    </p:spTree>
    <p:extLst>
      <p:ext uri="{BB962C8B-B14F-4D97-AF65-F5344CB8AC3E}">
        <p14:creationId xmlns:p14="http://schemas.microsoft.com/office/powerpoint/2010/main" val="3729448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03648" y="404928"/>
            <a:ext cx="4968551" cy="2448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179512" y="2852936"/>
            <a:ext cx="8208912" cy="3970318"/>
          </a:xfrm>
          <a:prstGeom prst="rect">
            <a:avLst/>
          </a:prstGeom>
        </p:spPr>
        <p:txBody>
          <a:bodyPr wrap="square">
            <a:spAutoFit/>
          </a:bodyPr>
          <a:lstStyle/>
          <a:p>
            <a:r>
              <a:rPr lang="tr-TR" dirty="0" smtClean="0">
                <a:solidFill>
                  <a:schemeClr val="tx1">
                    <a:lumMod val="95000"/>
                    <a:lumOff val="5000"/>
                  </a:schemeClr>
                </a:solidFill>
                <a:latin typeface="Times New Roman" pitchFamily="18" charset="0"/>
                <a:cs typeface="Times New Roman" pitchFamily="18" charset="0"/>
              </a:rPr>
              <a:t>Çoklu karşılaştırmalar için </a:t>
            </a:r>
            <a:r>
              <a:rPr lang="tr-TR" dirty="0" err="1" smtClean="0">
                <a:solidFill>
                  <a:schemeClr val="tx1">
                    <a:lumMod val="95000"/>
                    <a:lumOff val="5000"/>
                  </a:schemeClr>
                </a:solidFill>
                <a:latin typeface="Times New Roman" pitchFamily="18" charset="0"/>
                <a:cs typeface="Times New Roman" pitchFamily="18" charset="0"/>
              </a:rPr>
              <a:t>Bonferroni</a:t>
            </a:r>
            <a:r>
              <a:rPr lang="tr-TR" dirty="0" smtClean="0">
                <a:solidFill>
                  <a:schemeClr val="tx1">
                    <a:lumMod val="95000"/>
                    <a:lumOff val="5000"/>
                  </a:schemeClr>
                </a:solidFill>
                <a:latin typeface="Times New Roman" pitchFamily="18" charset="0"/>
                <a:cs typeface="Times New Roman" pitchFamily="18" charset="0"/>
              </a:rPr>
              <a:t> ayarlamasıyla post-hoc testi yapılmıştır. Bu testin ortaya koyduğu sonuçlar: </a:t>
            </a:r>
          </a:p>
          <a:p>
            <a:endParaRPr lang="tr-TR" dirty="0" smtClean="0">
              <a:solidFill>
                <a:schemeClr val="tx1">
                  <a:lumMod val="95000"/>
                  <a:lumOff val="5000"/>
                </a:schemeClr>
              </a:solidFill>
              <a:latin typeface="Times New Roman" pitchFamily="18" charset="0"/>
              <a:cs typeface="Times New Roman" pitchFamily="18" charset="0"/>
            </a:endParaRPr>
          </a:p>
          <a:p>
            <a:r>
              <a:rPr lang="tr-TR" dirty="0" smtClean="0">
                <a:solidFill>
                  <a:schemeClr val="tx1">
                    <a:lumMod val="95000"/>
                    <a:lumOff val="5000"/>
                  </a:schemeClr>
                </a:solidFill>
                <a:latin typeface="Times New Roman" pitchFamily="18" charset="0"/>
                <a:cs typeface="Times New Roman" pitchFamily="18" charset="0"/>
              </a:rPr>
              <a:t>-Katılımcılar </a:t>
            </a:r>
            <a:r>
              <a:rPr lang="tr-TR" dirty="0">
                <a:solidFill>
                  <a:schemeClr val="tx1">
                    <a:lumMod val="95000"/>
                    <a:lumOff val="5000"/>
                  </a:schemeClr>
                </a:solidFill>
                <a:latin typeface="Times New Roman" pitchFamily="18" charset="0"/>
                <a:cs typeface="Times New Roman" pitchFamily="18" charset="0"/>
              </a:rPr>
              <a:t>Facebook'ta e-postaya göre daha fazla </a:t>
            </a:r>
            <a:r>
              <a:rPr lang="tr-TR" dirty="0" smtClean="0">
                <a:solidFill>
                  <a:schemeClr val="tx1">
                    <a:lumMod val="95000"/>
                    <a:lumOff val="5000"/>
                  </a:schemeClr>
                </a:solidFill>
                <a:latin typeface="Times New Roman" pitchFamily="18" charset="0"/>
                <a:cs typeface="Times New Roman" pitchFamily="18" charset="0"/>
              </a:rPr>
              <a:t>abartı </a:t>
            </a:r>
            <a:r>
              <a:rPr lang="tr-TR" dirty="0">
                <a:solidFill>
                  <a:schemeClr val="tx1">
                    <a:lumMod val="95000"/>
                    <a:lumOff val="5000"/>
                  </a:schemeClr>
                </a:solidFill>
                <a:latin typeface="Times New Roman" pitchFamily="18" charset="0"/>
                <a:cs typeface="Times New Roman" pitchFamily="18" charset="0"/>
              </a:rPr>
              <a:t>ve </a:t>
            </a:r>
            <a:r>
              <a:rPr lang="tr-TR" dirty="0" err="1">
                <a:solidFill>
                  <a:schemeClr val="tx1">
                    <a:lumMod val="95000"/>
                    <a:lumOff val="5000"/>
                  </a:schemeClr>
                </a:solidFill>
                <a:latin typeface="Times New Roman" pitchFamily="18" charset="0"/>
                <a:cs typeface="Times New Roman" pitchFamily="18" charset="0"/>
              </a:rPr>
              <a:t>WhatsApp'ta</a:t>
            </a:r>
            <a:r>
              <a:rPr lang="tr-TR" dirty="0">
                <a:solidFill>
                  <a:schemeClr val="tx1">
                    <a:lumMod val="95000"/>
                    <a:lumOff val="5000"/>
                  </a:schemeClr>
                </a:solidFill>
                <a:latin typeface="Times New Roman" pitchFamily="18" charset="0"/>
                <a:cs typeface="Times New Roman" pitchFamily="18" charset="0"/>
              </a:rPr>
              <a:t> e-postaya göre daha fazla abartı </a:t>
            </a:r>
            <a:r>
              <a:rPr lang="tr-TR" dirty="0" smtClean="0">
                <a:solidFill>
                  <a:schemeClr val="tx1">
                    <a:lumMod val="95000"/>
                    <a:lumOff val="5000"/>
                  </a:schemeClr>
                </a:solidFill>
                <a:latin typeface="Times New Roman" pitchFamily="18" charset="0"/>
                <a:cs typeface="Times New Roman" pitchFamily="18" charset="0"/>
              </a:rPr>
              <a:t>bildirdiler.</a:t>
            </a:r>
          </a:p>
          <a:p>
            <a:endParaRPr lang="tr-TR" dirty="0" smtClean="0">
              <a:latin typeface="Times New Roman" pitchFamily="18" charset="0"/>
              <a:cs typeface="Times New Roman" pitchFamily="18" charset="0"/>
            </a:endParaRPr>
          </a:p>
          <a:p>
            <a:r>
              <a:rPr lang="tr-TR" dirty="0">
                <a:latin typeface="Times New Roman" pitchFamily="18" charset="0"/>
                <a:cs typeface="Times New Roman" pitchFamily="18" charset="0"/>
              </a:rPr>
              <a:t>-</a:t>
            </a:r>
            <a:r>
              <a:rPr lang="tr-TR" dirty="0" smtClean="0">
                <a:latin typeface="Times New Roman" pitchFamily="18" charset="0"/>
                <a:cs typeface="Times New Roman" pitchFamily="18" charset="0"/>
              </a:rPr>
              <a:t>Kendi-öteki </a:t>
            </a:r>
            <a:r>
              <a:rPr lang="tr-TR" dirty="0">
                <a:latin typeface="Times New Roman" pitchFamily="18" charset="0"/>
                <a:cs typeface="Times New Roman" pitchFamily="18" charset="0"/>
              </a:rPr>
              <a:t>önyargısının öngördüğü gibi </a:t>
            </a:r>
            <a:r>
              <a:rPr lang="tr-TR" dirty="0" smtClean="0">
                <a:latin typeface="Times New Roman" pitchFamily="18" charset="0"/>
                <a:cs typeface="Times New Roman" pitchFamily="18" charset="0"/>
              </a:rPr>
              <a:t>katılımcıların kendilerini </a:t>
            </a:r>
            <a:r>
              <a:rPr lang="tr-TR" dirty="0">
                <a:latin typeface="Times New Roman" pitchFamily="18" charset="0"/>
                <a:cs typeface="Times New Roman" pitchFamily="18" charset="0"/>
              </a:rPr>
              <a:t>başkalarına göre daha az abartı </a:t>
            </a:r>
            <a:r>
              <a:rPr lang="tr-TR" dirty="0" smtClean="0">
                <a:latin typeface="Times New Roman" pitchFamily="18" charset="0"/>
                <a:cs typeface="Times New Roman" pitchFamily="18" charset="0"/>
              </a:rPr>
              <a:t>gösterdiği bildirilmiştir.</a:t>
            </a:r>
          </a:p>
          <a:p>
            <a:endParaRPr lang="tr-TR" dirty="0">
              <a:solidFill>
                <a:schemeClr val="tx1">
                  <a:lumMod val="95000"/>
                  <a:lumOff val="5000"/>
                </a:schemeClr>
              </a:solidFill>
              <a:latin typeface="Times New Roman" pitchFamily="18" charset="0"/>
              <a:cs typeface="Times New Roman" pitchFamily="18" charset="0"/>
            </a:endParaRPr>
          </a:p>
          <a:p>
            <a:r>
              <a:rPr lang="tr-TR" dirty="0" smtClean="0">
                <a:latin typeface="Times New Roman" pitchFamily="18" charset="0"/>
                <a:cs typeface="Times New Roman" pitchFamily="18" charset="0"/>
              </a:rPr>
              <a:t>- Katılımcıların  resimlere oranla metne daha </a:t>
            </a:r>
            <a:r>
              <a:rPr lang="tr-TR" dirty="0">
                <a:latin typeface="Times New Roman" pitchFamily="18" charset="0"/>
                <a:cs typeface="Times New Roman" pitchFamily="18" charset="0"/>
              </a:rPr>
              <a:t>az abartı </a:t>
            </a:r>
            <a:r>
              <a:rPr lang="tr-TR" dirty="0" smtClean="0">
                <a:latin typeface="Times New Roman" pitchFamily="18" charset="0"/>
                <a:cs typeface="Times New Roman" pitchFamily="18" charset="0"/>
              </a:rPr>
              <a:t>gösterdikleri bildirilmiştir. </a:t>
            </a:r>
          </a:p>
          <a:p>
            <a:endParaRPr lang="tr-TR" dirty="0" smtClean="0">
              <a:solidFill>
                <a:schemeClr val="tx1">
                  <a:lumMod val="95000"/>
                  <a:lumOff val="5000"/>
                </a:schemeClr>
              </a:solidFill>
              <a:latin typeface="Times New Roman" pitchFamily="18" charset="0"/>
              <a:cs typeface="Times New Roman" pitchFamily="18" charset="0"/>
            </a:endParaRPr>
          </a:p>
          <a:p>
            <a:r>
              <a:rPr lang="tr-TR" dirty="0" smtClean="0">
                <a:solidFill>
                  <a:schemeClr val="tx1">
                    <a:lumMod val="95000"/>
                    <a:lumOff val="5000"/>
                  </a:schemeClr>
                </a:solidFill>
                <a:latin typeface="Times New Roman" pitchFamily="18" charset="0"/>
                <a:cs typeface="Times New Roman" pitchFamily="18" charset="0"/>
              </a:rPr>
              <a:t>-</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Katılımcıların herkese </a:t>
            </a:r>
            <a:r>
              <a:rPr lang="tr-TR" dirty="0">
                <a:latin typeface="Times New Roman" pitchFamily="18" charset="0"/>
                <a:cs typeface="Times New Roman" pitchFamily="18" charset="0"/>
              </a:rPr>
              <a:t>açık bir içeriğe </a:t>
            </a:r>
            <a:r>
              <a:rPr lang="tr-TR" dirty="0" smtClean="0">
                <a:latin typeface="Times New Roman" pitchFamily="18" charset="0"/>
                <a:cs typeface="Times New Roman" pitchFamily="18" charset="0"/>
              </a:rPr>
              <a:t>örneğin gruptaki </a:t>
            </a:r>
            <a:r>
              <a:rPr lang="tr-TR" dirty="0">
                <a:latin typeface="Times New Roman" pitchFamily="18" charset="0"/>
                <a:cs typeface="Times New Roman" pitchFamily="18" charset="0"/>
              </a:rPr>
              <a:t>bir </a:t>
            </a:r>
            <a:r>
              <a:rPr lang="tr-TR" dirty="0" smtClean="0">
                <a:latin typeface="Times New Roman" pitchFamily="18" charset="0"/>
                <a:cs typeface="Times New Roman" pitchFamily="18" charset="0"/>
              </a:rPr>
              <a:t>mesaja yanıt vermesine kıyasla</a:t>
            </a:r>
            <a:r>
              <a:rPr lang="tr-TR" dirty="0">
                <a:latin typeface="Times New Roman" pitchFamily="18" charset="0"/>
                <a:cs typeface="Times New Roman" pitchFamily="18" charset="0"/>
              </a:rPr>
              <a:t> daha özel bir </a:t>
            </a:r>
            <a:r>
              <a:rPr lang="tr-TR" dirty="0" err="1">
                <a:latin typeface="Times New Roman" pitchFamily="18" charset="0"/>
                <a:cs typeface="Times New Roman" pitchFamily="18" charset="0"/>
              </a:rPr>
              <a:t>bir</a:t>
            </a:r>
            <a:r>
              <a:rPr lang="tr-TR" dirty="0">
                <a:latin typeface="Times New Roman" pitchFamily="18" charset="0"/>
                <a:cs typeface="Times New Roman" pitchFamily="18" charset="0"/>
              </a:rPr>
              <a:t> durumda örneğin  bir arkadaşının mesajına yanıt vermesine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daha fazla abartı </a:t>
            </a:r>
            <a:r>
              <a:rPr lang="tr-TR" dirty="0" smtClean="0">
                <a:latin typeface="Times New Roman" pitchFamily="18" charset="0"/>
                <a:cs typeface="Times New Roman" pitchFamily="18" charset="0"/>
              </a:rPr>
              <a:t>gösterdikleri bildirilmiştir.</a:t>
            </a:r>
            <a:endParaRPr lang="tr-TR" dirty="0">
              <a:solidFill>
                <a:schemeClr val="tx1">
                  <a:lumMod val="95000"/>
                  <a:lumOff val="5000"/>
                </a:schemeClr>
              </a:solidFill>
              <a:latin typeface="Times New Roman" pitchFamily="18" charset="0"/>
              <a:cs typeface="Times New Roman" pitchFamily="18" charset="0"/>
            </a:endParaRPr>
          </a:p>
        </p:txBody>
      </p:sp>
      <p:sp>
        <p:nvSpPr>
          <p:cNvPr id="6" name="Dikdörtgen 5"/>
          <p:cNvSpPr/>
          <p:nvPr/>
        </p:nvSpPr>
        <p:spPr>
          <a:xfrm>
            <a:off x="130423" y="33040"/>
            <a:ext cx="8474026" cy="307777"/>
          </a:xfrm>
          <a:prstGeom prst="rect">
            <a:avLst/>
          </a:prstGeom>
        </p:spPr>
        <p:txBody>
          <a:bodyPr wrap="square">
            <a:spAutoFit/>
          </a:bodyPr>
          <a:lstStyle/>
          <a:p>
            <a:r>
              <a:rPr lang="tr-TR" sz="1400" dirty="0" smtClean="0">
                <a:solidFill>
                  <a:srgbClr val="0070C0"/>
                </a:solidFill>
                <a:latin typeface="Times New Roman" pitchFamily="18" charset="0"/>
                <a:cs typeface="Times New Roman" pitchFamily="18" charset="0"/>
              </a:rPr>
              <a:t>Tablo 2. </a:t>
            </a:r>
            <a:r>
              <a:rPr lang="tr-TR" sz="1400" dirty="0">
                <a:solidFill>
                  <a:srgbClr val="0070C0"/>
                </a:solidFill>
                <a:latin typeface="Times New Roman" pitchFamily="18" charset="0"/>
                <a:cs typeface="Times New Roman" pitchFamily="18" charset="0"/>
              </a:rPr>
              <a:t>Platform, yanıt veren, içerik biçimi ve gizlilik düzeyi başına rapor edilen abartma </a:t>
            </a:r>
            <a:r>
              <a:rPr lang="tr-TR" sz="1400" dirty="0" smtClean="0">
                <a:solidFill>
                  <a:srgbClr val="0070C0"/>
                </a:solidFill>
                <a:latin typeface="Times New Roman" pitchFamily="18" charset="0"/>
                <a:cs typeface="Times New Roman" pitchFamily="18" charset="0"/>
              </a:rPr>
              <a:t>düzeylerinin ortalaması</a:t>
            </a:r>
            <a:endParaRPr lang="tr-TR" sz="14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858977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358042" y="1628800"/>
            <a:ext cx="5366219"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323528" y="5013176"/>
            <a:ext cx="7776864" cy="1477328"/>
          </a:xfrm>
          <a:prstGeom prst="rect">
            <a:avLst/>
          </a:prstGeom>
        </p:spPr>
        <p:txBody>
          <a:bodyPr wrap="square">
            <a:spAutoFit/>
          </a:bodyPr>
          <a:lstStyle/>
          <a:p>
            <a:r>
              <a:rPr lang="tr-TR" dirty="0" err="1" smtClean="0">
                <a:latin typeface="Times New Roman" pitchFamily="18" charset="0"/>
                <a:cs typeface="Times New Roman" pitchFamily="18" charset="0"/>
              </a:rPr>
              <a:t>WhatsApp</a:t>
            </a:r>
            <a:r>
              <a:rPr lang="tr-TR" dirty="0" smtClean="0">
                <a:latin typeface="Times New Roman" pitchFamily="18" charset="0"/>
                <a:cs typeface="Times New Roman" pitchFamily="18" charset="0"/>
              </a:rPr>
              <a:t>, Facebook ve özellikle </a:t>
            </a:r>
            <a:r>
              <a:rPr lang="tr-TR" dirty="0" err="1" smtClean="0">
                <a:latin typeface="Times New Roman" pitchFamily="18" charset="0"/>
                <a:cs typeface="Times New Roman" pitchFamily="18" charset="0"/>
              </a:rPr>
              <a:t>Instagramda</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resme verilen yanıtlarda videoya göre abartının önemli ölçüde daha yüksek olduğu rapor </a:t>
            </a:r>
            <a:r>
              <a:rPr lang="tr-TR" dirty="0" smtClean="0">
                <a:latin typeface="Times New Roman" pitchFamily="18" charset="0"/>
                <a:cs typeface="Times New Roman" pitchFamily="18" charset="0"/>
              </a:rPr>
              <a:t>edilmiştir. </a:t>
            </a:r>
          </a:p>
          <a:p>
            <a:r>
              <a:rPr lang="tr-TR" dirty="0" smtClean="0">
                <a:latin typeface="Times New Roman" pitchFamily="18" charset="0"/>
                <a:cs typeface="Times New Roman" pitchFamily="18" charset="0"/>
              </a:rPr>
              <a:t> E-mailde </a:t>
            </a:r>
            <a:r>
              <a:rPr lang="tr-TR" dirty="0">
                <a:latin typeface="Times New Roman" pitchFamily="18" charset="0"/>
                <a:cs typeface="Times New Roman" pitchFamily="18" charset="0"/>
              </a:rPr>
              <a:t>en az abartılı yanıt metne verildi ve bu, resme </a:t>
            </a:r>
            <a:r>
              <a:rPr lang="tr-TR" dirty="0" smtClean="0">
                <a:latin typeface="Times New Roman" pitchFamily="18" charset="0"/>
                <a:cs typeface="Times New Roman" pitchFamily="18" charset="0"/>
              </a:rPr>
              <a:t>ve videoya</a:t>
            </a:r>
            <a:r>
              <a:rPr lang="tr-TR" dirty="0">
                <a:latin typeface="Times New Roman" pitchFamily="18" charset="0"/>
                <a:cs typeface="Times New Roman" pitchFamily="18" charset="0"/>
              </a:rPr>
              <a:t> verilen yanıttan önemli ölçüde daha düşüktü</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E-postada resim ve video arasında hiçbir fark bulunamadı</a:t>
            </a:r>
            <a:r>
              <a:rPr lang="tr-TR" dirty="0"/>
              <a:t>. </a:t>
            </a:r>
          </a:p>
        </p:txBody>
      </p:sp>
      <p:sp>
        <p:nvSpPr>
          <p:cNvPr id="5" name="Metin kutusu 4"/>
          <p:cNvSpPr txBox="1"/>
          <p:nvPr/>
        </p:nvSpPr>
        <p:spPr>
          <a:xfrm rot="16200000">
            <a:off x="547224" y="2773256"/>
            <a:ext cx="1619354" cy="338554"/>
          </a:xfrm>
          <a:prstGeom prst="rect">
            <a:avLst/>
          </a:prstGeom>
          <a:noFill/>
        </p:spPr>
        <p:txBody>
          <a:bodyPr wrap="none" rtlCol="0">
            <a:spAutoFit/>
          </a:bodyPr>
          <a:lstStyle/>
          <a:p>
            <a:r>
              <a:rPr lang="tr-TR" sz="1600" i="1" dirty="0" smtClean="0">
                <a:solidFill>
                  <a:schemeClr val="tx2">
                    <a:lumMod val="50000"/>
                  </a:schemeClr>
                </a:solidFill>
                <a:latin typeface="Times New Roman" pitchFamily="18" charset="0"/>
                <a:cs typeface="Times New Roman" pitchFamily="18" charset="0"/>
              </a:rPr>
              <a:t>Abartma seviyesi</a:t>
            </a:r>
            <a:endParaRPr lang="tr-TR" sz="1600" i="1" dirty="0">
              <a:solidFill>
                <a:schemeClr val="tx2">
                  <a:lumMod val="50000"/>
                </a:schemeClr>
              </a:solidFill>
              <a:latin typeface="Times New Roman" pitchFamily="18" charset="0"/>
              <a:cs typeface="Times New Roman" pitchFamily="18" charset="0"/>
            </a:endParaRPr>
          </a:p>
        </p:txBody>
      </p:sp>
      <p:sp>
        <p:nvSpPr>
          <p:cNvPr id="6" name="Metin kutusu 5"/>
          <p:cNvSpPr txBox="1"/>
          <p:nvPr/>
        </p:nvSpPr>
        <p:spPr>
          <a:xfrm>
            <a:off x="1161331" y="628242"/>
            <a:ext cx="5976664" cy="646331"/>
          </a:xfrm>
          <a:prstGeom prst="rect">
            <a:avLst/>
          </a:prstGeom>
          <a:noFill/>
        </p:spPr>
        <p:txBody>
          <a:bodyPr wrap="square" rtlCol="0">
            <a:spAutoFit/>
          </a:bodyPr>
          <a:lstStyle/>
          <a:p>
            <a:r>
              <a:rPr lang="tr-TR" sz="3600" dirty="0" smtClean="0">
                <a:solidFill>
                  <a:srgbClr val="0070C0"/>
                </a:solidFill>
                <a:latin typeface="Times New Roman" pitchFamily="18" charset="0"/>
                <a:cs typeface="Times New Roman" pitchFamily="18" charset="0"/>
              </a:rPr>
              <a:t>Platform etkisi- İçerik formatı </a:t>
            </a:r>
            <a:endParaRPr lang="tr-TR" sz="36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095807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7620000" cy="1143000"/>
          </a:xfrm>
        </p:spPr>
        <p:txBody>
          <a:bodyPr/>
          <a:lstStyle/>
          <a:p>
            <a:r>
              <a:rPr lang="tr-TR" sz="3600" dirty="0" smtClean="0">
                <a:solidFill>
                  <a:srgbClr val="0070C0"/>
                </a:solidFill>
              </a:rPr>
              <a:t>Platform etkisi- Algılanan gizlilik düzeyi</a:t>
            </a:r>
            <a:endParaRPr lang="tr-TR" sz="3600" dirty="0">
              <a:solidFill>
                <a:srgbClr val="0070C0"/>
              </a:solidFill>
            </a:endParaRPr>
          </a:p>
        </p:txBody>
      </p:sp>
      <p:sp>
        <p:nvSpPr>
          <p:cNvPr id="3" name="İçerik Yer Tutucusu 2"/>
          <p:cNvSpPr>
            <a:spLocks noGrp="1"/>
          </p:cNvSpPr>
          <p:nvPr>
            <p:ph idx="1"/>
          </p:nvPr>
        </p:nvSpPr>
        <p:spPr>
          <a:xfrm>
            <a:off x="251520" y="4403612"/>
            <a:ext cx="8112918" cy="2386508"/>
          </a:xfrm>
        </p:spPr>
        <p:txBody>
          <a:bodyPr>
            <a:normAutofit fontScale="92500"/>
          </a:bodyPr>
          <a:lstStyle/>
          <a:p>
            <a:pPr marL="114300" indent="0">
              <a:buNone/>
            </a:pPr>
            <a:r>
              <a:rPr lang="tr-TR" sz="2000" dirty="0" smtClean="0">
                <a:latin typeface="Times New Roman" pitchFamily="18" charset="0"/>
                <a:cs typeface="Times New Roman" pitchFamily="18" charset="0"/>
              </a:rPr>
              <a:t>Facebook’ta katılımcıların </a:t>
            </a:r>
            <a:r>
              <a:rPr lang="tr-TR" sz="2000" dirty="0">
                <a:latin typeface="Times New Roman" pitchFamily="18" charset="0"/>
                <a:cs typeface="Times New Roman" pitchFamily="18" charset="0"/>
              </a:rPr>
              <a:t>bir arkadaşının mesajına yanıt verirken, </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grupta yayınlanan bir mesaja yanıt </a:t>
            </a:r>
            <a:r>
              <a:rPr lang="tr-TR" sz="2000" dirty="0" smtClean="0">
                <a:latin typeface="Times New Roman" pitchFamily="18" charset="0"/>
                <a:cs typeface="Times New Roman" pitchFamily="18" charset="0"/>
              </a:rPr>
              <a:t>verdiğinden daha </a:t>
            </a:r>
            <a:r>
              <a:rPr lang="tr-TR" sz="2000" dirty="0">
                <a:latin typeface="Times New Roman" pitchFamily="18" charset="0"/>
                <a:cs typeface="Times New Roman" pitchFamily="18" charset="0"/>
              </a:rPr>
              <a:t>fazla </a:t>
            </a:r>
            <a:r>
              <a:rPr lang="tr-TR" sz="2000" dirty="0" smtClean="0">
                <a:latin typeface="Times New Roman" pitchFamily="18" charset="0"/>
                <a:cs typeface="Times New Roman" pitchFamily="18" charset="0"/>
              </a:rPr>
              <a:t>abartı  gösterdiği ortaya çıktı.</a:t>
            </a:r>
          </a:p>
          <a:p>
            <a:pPr marL="114300" indent="0">
              <a:buNone/>
            </a:pPr>
            <a:r>
              <a:rPr lang="tr-TR" sz="2000" dirty="0" err="1" smtClean="0">
                <a:latin typeface="Times New Roman" pitchFamily="18" charset="0"/>
                <a:cs typeface="Times New Roman" pitchFamily="18" charset="0"/>
              </a:rPr>
              <a:t>Instagram’da</a:t>
            </a:r>
            <a:r>
              <a:rPr lang="tr-TR" sz="2000" dirty="0" smtClean="0">
                <a:latin typeface="Times New Roman" pitchFamily="18" charset="0"/>
                <a:cs typeface="Times New Roman" pitchFamily="18" charset="0"/>
              </a:rPr>
              <a:t> ise katılımcıların  şahsen tanıdığı bir kişinin gönderisine verdiği yanıtta ; herkese açık bir kişinin, ünlünün ya da kurumun gönderisine verdiği yanıttan daha fazla abartı gösterdiği ortaya çıkmıştır. </a:t>
            </a:r>
          </a:p>
          <a:p>
            <a:pPr marL="114300" indent="0">
              <a:buNone/>
            </a:pPr>
            <a:r>
              <a:rPr lang="tr-TR" sz="2000" dirty="0" smtClean="0">
                <a:latin typeface="Times New Roman" pitchFamily="18" charset="0"/>
                <a:cs typeface="Times New Roman" pitchFamily="18" charset="0"/>
              </a:rPr>
              <a:t>Yabancılardan </a:t>
            </a:r>
            <a:r>
              <a:rPr lang="tr-TR" sz="2000" dirty="0">
                <a:latin typeface="Times New Roman" pitchFamily="18" charset="0"/>
                <a:cs typeface="Times New Roman" pitchFamily="18" charset="0"/>
              </a:rPr>
              <a:t>oluşan bir </a:t>
            </a:r>
            <a:r>
              <a:rPr lang="tr-TR" sz="2000" dirty="0" smtClean="0">
                <a:latin typeface="Times New Roman" pitchFamily="18" charset="0"/>
                <a:cs typeface="Times New Roman" pitchFamily="18" charset="0"/>
              </a:rPr>
              <a:t>platformun varlığı duyguları </a:t>
            </a:r>
            <a:r>
              <a:rPr lang="tr-TR" sz="2000" dirty="0">
                <a:latin typeface="Times New Roman" pitchFamily="18" charset="0"/>
                <a:cs typeface="Times New Roman" pitchFamily="18" charset="0"/>
              </a:rPr>
              <a:t>abartma eğilimini </a:t>
            </a:r>
            <a:r>
              <a:rPr lang="tr-TR" sz="2000" dirty="0" smtClean="0">
                <a:latin typeface="Times New Roman" pitchFamily="18" charset="0"/>
                <a:cs typeface="Times New Roman" pitchFamily="18" charset="0"/>
              </a:rPr>
              <a:t>azaltmaktadır.</a:t>
            </a:r>
            <a:endParaRPr lang="tr-TR" sz="20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1268760"/>
            <a:ext cx="5112568" cy="3022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ağ Ok 3"/>
          <p:cNvSpPr/>
          <p:nvPr/>
        </p:nvSpPr>
        <p:spPr>
          <a:xfrm>
            <a:off x="0" y="6021288"/>
            <a:ext cx="46754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12277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1869</TotalTime>
  <Words>1544</Words>
  <Application>Microsoft Office PowerPoint</Application>
  <PresentationFormat>Ekran Gösterisi (4:3)</PresentationFormat>
  <Paragraphs>168</Paragraphs>
  <Slides>21</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Cambria</vt:lpstr>
      <vt:lpstr>Times New Roman</vt:lpstr>
      <vt:lpstr>Bitişiklik</vt:lpstr>
      <vt:lpstr>Exaggeration of Emotional Responses in Online Communication Avner Caspi , Shir Etgar</vt:lpstr>
      <vt:lpstr>PowerPoint Sunusu</vt:lpstr>
      <vt:lpstr>ÇALIŞMANIN AMACI: </vt:lpstr>
      <vt:lpstr>        ÇALIŞMANIN İŞLEYİŞİ  </vt:lpstr>
      <vt:lpstr>                 ÇALIŞMA 1: SNA’da Abartı-Yanıtlar ne zaman abartılır?</vt:lpstr>
      <vt:lpstr>Çalışmada, katılımcılara dört çevrimiçi platforma resim, metin, video gibi  farklı formatlarda yüklenen içeriğe yanıt verirken kendilerinin ve tanıdık bir kişinin abartma düzeyinin sorulduğu bir tasarım kullandı. Aynı zamanda özel ve grup  konuşmaları yapılması sağlandı.  </vt:lpstr>
      <vt:lpstr>PowerPoint Sunusu</vt:lpstr>
      <vt:lpstr>PowerPoint Sunusu</vt:lpstr>
      <vt:lpstr>Platform etkisi- Algılanan gizlilik düzeyi</vt:lpstr>
      <vt:lpstr>TARTIŞMA: </vt:lpstr>
      <vt:lpstr>PowerPoint Sunusu</vt:lpstr>
      <vt:lpstr>SONUÇ:</vt:lpstr>
      <vt:lpstr>                   ÇALIŞMA 2:  SNA'da Abartıyı Yargılamak – Abartma Hissinin Altında           Yatan Üç Referans Noktasının Testi</vt:lpstr>
      <vt:lpstr>PowerPoint Sunusu</vt:lpstr>
      <vt:lpstr>SONUÇ: </vt:lpstr>
      <vt:lpstr>PowerPoint Sunusu</vt:lpstr>
      <vt:lpstr>PowerPoint Sunusu</vt:lpstr>
      <vt:lpstr>Aşağıdakilerden hangisi çevrimiçi iletişimde abartılı duyguların artmasının olumsuz sonuçlarındandır?</vt:lpstr>
      <vt:lpstr>Uygun duygusal ifadeler kullanarak aşağıdakilerden hangisini yapmış olmayız? </vt:lpstr>
      <vt:lpstr>Aşağıdakilerden hangisi duygusal ifadelere ilişkin yargılamaların üç ana referans noktasından biri değildir?  </vt:lpstr>
      <vt:lpstr>KAYNAKÇA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Exaggeration of Emotional Responses in Online Communication</dc:title>
  <dc:creator>Dilaratoslak</dc:creator>
  <cp:lastModifiedBy>gülbin özçelikay</cp:lastModifiedBy>
  <cp:revision>55</cp:revision>
  <dcterms:created xsi:type="dcterms:W3CDTF">2023-10-18T11:43:08Z</dcterms:created>
  <dcterms:modified xsi:type="dcterms:W3CDTF">2023-12-19T14:17:37Z</dcterms:modified>
</cp:coreProperties>
</file>