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6" r:id="rId1"/>
  </p:sldMasterIdLst>
  <p:notesMasterIdLst>
    <p:notesMasterId r:id="rId15"/>
  </p:notesMasterIdLst>
  <p:sldIdLst>
    <p:sldId id="265" r:id="rId2"/>
    <p:sldId id="279" r:id="rId3"/>
    <p:sldId id="304" r:id="rId4"/>
    <p:sldId id="286" r:id="rId5"/>
    <p:sldId id="285" r:id="rId6"/>
    <p:sldId id="287" r:id="rId7"/>
    <p:sldId id="288" r:id="rId8"/>
    <p:sldId id="283" r:id="rId9"/>
    <p:sldId id="269" r:id="rId10"/>
    <p:sldId id="305" r:id="rId11"/>
    <p:sldId id="306" r:id="rId12"/>
    <p:sldId id="307" r:id="rId13"/>
    <p:sldId id="282" r:id="rId14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ED619-F600-40B9-82F7-9D4F83925872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72B86-8360-468F-BD2A-BDDA27ABC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0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14CBB-AAEC-4E75-83EB-2353D8E34647}" type="slidenum">
              <a:rPr lang="tr-T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508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 eaLnBrk="1" hangingPunct="1"/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14CBB-AAEC-4E75-83EB-2353D8E34647}" type="slidenum">
              <a:rPr lang="tr-T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88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17F6EF66-A57F-420C-8CC5-CB3A0D7867F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28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14.06.2016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Ülkücan Kaplan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9474C-DE9C-4523-BD04-007C921E05FF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714257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14.06.2016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Ülkücan Kaplan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9474C-DE9C-4523-BD04-007C921E05FF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850061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14.06.2016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Ülkücan Kaplan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9474C-DE9C-4523-BD04-007C921E05FF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527061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14.06.2016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Ülkücan Kaplan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9474C-DE9C-4523-BD04-007C921E05FF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1977256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14.06.2016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Ülkücan Kaplan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9474C-DE9C-4523-BD04-007C921E05FF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489865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3C93A6-350B-4277-9895-07ADF81D8E3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412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DD617-49FE-48CB-B9F5-1B032B8C58D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02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61497-C325-4503-9BC8-57633843669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97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99E42E8-6C0E-47D6-AA84-0F66634D28B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48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0B54610C-AF33-4C54-A840-9B6BF16200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11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7E6280A2-94C4-437F-A49C-3DD3F2EC1D7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87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055A3F-4986-427B-BE51-14D07D2E8B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66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E6BE8-6421-4BD1-A629-9D96710BEA5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06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08C10-0DBE-4C84-BD5A-0CFF2A4E006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761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F7CDC3E-41A9-4D12-A203-6FC2FAE119D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34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14.06.2016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Ülkücan Kaplan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69474C-DE9C-4523-BD04-007C921E05FF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0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  <p:sldLayoutId id="2147483968" r:id="rId12"/>
    <p:sldLayoutId id="2147483969" r:id="rId13"/>
    <p:sldLayoutId id="2147483970" r:id="rId14"/>
    <p:sldLayoutId id="2147483971" r:id="rId15"/>
    <p:sldLayoutId id="2147483972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dergiler.ankara.edu.tr/dergiler/19/2139/22147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827584" y="2780928"/>
            <a:ext cx="7128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/>
              <a:t>ARAŞTIRMA-NİTEL </a:t>
            </a:r>
            <a:r>
              <a:rPr lang="en-US" sz="4000" dirty="0" smtClean="0"/>
              <a:t>ARAŞTIRMA </a:t>
            </a:r>
            <a:endParaRPr lang="tr-TR" sz="4000" dirty="0" smtClean="0"/>
          </a:p>
          <a:p>
            <a:pPr algn="ctr"/>
            <a:r>
              <a:rPr lang="en-US" sz="4000" dirty="0" smtClean="0"/>
              <a:t>HAYRİYE </a:t>
            </a:r>
            <a:r>
              <a:rPr lang="en-US" sz="4000" dirty="0"/>
              <a:t>ERBAŞ</a:t>
            </a:r>
          </a:p>
        </p:txBody>
      </p:sp>
    </p:spTree>
    <p:extLst>
      <p:ext uri="{BB962C8B-B14F-4D97-AF65-F5344CB8AC3E}">
        <p14:creationId xmlns:p14="http://schemas.microsoft.com/office/powerpoint/2010/main" val="78967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Projesi/Önerisi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1.Giriş: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Ana bölümlerden ilki giriştir. Bu bölümde sıra ile, problem, amaç, önem, yaklaşım ve </a:t>
            </a:r>
            <a:r>
              <a:rPr lang="tr-TR" sz="1800" dirty="0" err="1" smtClean="0"/>
              <a:t>sayıltılar</a:t>
            </a:r>
            <a:r>
              <a:rPr lang="tr-TR" sz="1800" dirty="0" smtClean="0"/>
              <a:t>, sınırlılıklar, tanımlar, yöntem başlıkları yer alır. Ancak bu başlıklara geçmeden önce bu başlık altında, problem ile ilgili kullanılacak/kullanılan temel kavramlar ele alınır.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1.1.Problem: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Bireyi, fiziksel ya da düşünsel yönden rahatsız eden, kararsızlık ve birden çok çözüm yolu olasılığı görülen her durum problemdir. Araştırma, problem çözmeye yönelik bir süreçtir.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Araştırma probleminin, açık seçik olarak tanımlanması gerekmektedir. Problemler üç aşamalı bir yaklaşımla tanımlanabilir: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Bütünleştirme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Sınırlama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Tanımlama</a:t>
            </a:r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507120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 Projesi/Önerisi Yazma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1800" dirty="0" smtClean="0"/>
              <a:t>1.2.Amaç</a:t>
            </a:r>
          </a:p>
          <a:p>
            <a:r>
              <a:rPr lang="tr-TR" sz="1800" dirty="0" smtClean="0"/>
              <a:t>Araştırmanın amacı, iyi tanımlanmış bir problem ifadesinde saklı olmakla birlikte, her çeşit yanlış anlamaları önleyecek açıklıkta ve maddeler halinde ayrı bir alt bölümde verilir. </a:t>
            </a:r>
          </a:p>
          <a:p>
            <a:r>
              <a:rPr lang="tr-TR" sz="1800" dirty="0" smtClean="0"/>
              <a:t>Amaçlar iki şekilde belirtilebilir:</a:t>
            </a:r>
          </a:p>
          <a:p>
            <a:r>
              <a:rPr lang="tr-TR" sz="1800" dirty="0" smtClean="0"/>
              <a:t>Soru cümleleri</a:t>
            </a:r>
          </a:p>
          <a:p>
            <a:r>
              <a:rPr lang="tr-TR" sz="1800" dirty="0" err="1" smtClean="0"/>
              <a:t>Denenceler</a:t>
            </a:r>
            <a:r>
              <a:rPr lang="tr-TR" sz="1800" dirty="0" smtClean="0"/>
              <a:t>(hipotezler)</a:t>
            </a:r>
          </a:p>
          <a:p>
            <a:r>
              <a:rPr lang="tr-TR" sz="1800" dirty="0" smtClean="0"/>
              <a:t>Bu derste sadece soru cümleleri (</a:t>
            </a:r>
            <a:r>
              <a:rPr lang="tr-TR" sz="1800" dirty="0" err="1" smtClean="0"/>
              <a:t>research</a:t>
            </a:r>
            <a:r>
              <a:rPr lang="tr-TR" sz="1800" dirty="0" smtClean="0"/>
              <a:t> </a:t>
            </a:r>
            <a:r>
              <a:rPr lang="tr-TR" sz="1800" dirty="0" err="1" smtClean="0"/>
              <a:t>questions</a:t>
            </a:r>
            <a:r>
              <a:rPr lang="tr-TR" sz="1800" dirty="0" smtClean="0"/>
              <a:t>)yazılacaktır. </a:t>
            </a:r>
          </a:p>
          <a:p>
            <a:r>
              <a:rPr lang="tr-TR" sz="1800" dirty="0" smtClean="0"/>
              <a:t>1.3. Önem</a:t>
            </a:r>
          </a:p>
          <a:p>
            <a:r>
              <a:rPr lang="tr-TR" sz="1800" dirty="0" smtClean="0"/>
              <a:t>Araştırma amaçlarında belirlenip toplanan bilgilerin hangi kuramsal ya da pratik sorunun çözümünde ve nasıl kullanılabileceğinin açıklanması, araştırmanın önemini vurgular.</a:t>
            </a:r>
          </a:p>
          <a:p>
            <a:r>
              <a:rPr lang="tr-TR" sz="1800" dirty="0" smtClean="0"/>
              <a:t>Araştırmanın amacı ile araştırmacının amacı farklıdır. Birincisi, toplanacak verileri;  ikincisi ise bunların hangi amaçla toplandığını anlatır.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410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 Projesi/Önerisi Yazma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1800" dirty="0" smtClean="0"/>
              <a:t>1.4.  Yaklaşım ve </a:t>
            </a:r>
            <a:r>
              <a:rPr lang="tr-TR" sz="1800" dirty="0" err="1" smtClean="0"/>
              <a:t>Sayıltılar</a:t>
            </a:r>
            <a:endParaRPr lang="tr-TR" sz="1800" dirty="0" smtClean="0"/>
          </a:p>
          <a:p>
            <a:r>
              <a:rPr lang="tr-TR" sz="1800" dirty="0" smtClean="0"/>
              <a:t>Yaklaşım, araştırmanın hangi teorik çerçeve (bu ders için sosyolojik) içinde gerçekleşeceğini/gerçekleştiğini ifade eder.</a:t>
            </a:r>
          </a:p>
          <a:p>
            <a:r>
              <a:rPr lang="tr-TR" sz="1800" dirty="0" err="1" smtClean="0"/>
              <a:t>Sayıltı</a:t>
            </a:r>
            <a:r>
              <a:rPr lang="tr-TR" sz="1800" dirty="0" smtClean="0"/>
              <a:t>, denenmeyen yargıdır. Bu nedenle denenmek üzere      geliştirilen yargı olan denence(</a:t>
            </a:r>
            <a:r>
              <a:rPr lang="tr-TR" sz="1800" dirty="0" err="1" smtClean="0"/>
              <a:t>hypothhesis</a:t>
            </a:r>
            <a:r>
              <a:rPr lang="tr-TR" sz="1800" dirty="0" smtClean="0"/>
              <a:t>) ile karşılaştırılmamalıdır</a:t>
            </a:r>
          </a:p>
          <a:p>
            <a:r>
              <a:rPr lang="tr-TR" sz="1800" dirty="0" smtClean="0"/>
              <a:t>1.5. Sınırlılıklar</a:t>
            </a:r>
          </a:p>
          <a:p>
            <a:r>
              <a:rPr lang="tr-TR" sz="1800" dirty="0" smtClean="0"/>
              <a:t>Araştırmacının, araştırması ile ilgili olarak yapmak istediği ancak çeşitli nedenlerden dolayı yapamayacağı/yapamadığı her şey araştırmanın sınırlılıklarıdır. </a:t>
            </a:r>
          </a:p>
          <a:p>
            <a:r>
              <a:rPr lang="tr-TR" sz="1800" dirty="0" smtClean="0"/>
              <a:t>1.6. Tanımlar</a:t>
            </a:r>
          </a:p>
          <a:p>
            <a:r>
              <a:rPr lang="tr-TR" sz="1800" dirty="0" smtClean="0"/>
              <a:t>Giriş bölümümde kullanılan temel kavramlara ek olarak, kullanılan diğer terimlerin tanımı da bu bölümde belirtilmektedir.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50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/>
              <a:t>Urry</a:t>
            </a:r>
            <a:r>
              <a:rPr lang="tr-TR" dirty="0"/>
              <a:t>, John , </a:t>
            </a:r>
            <a:r>
              <a:rPr lang="tr-TR" dirty="0" err="1"/>
              <a:t>Keat</a:t>
            </a:r>
            <a:r>
              <a:rPr lang="tr-TR" dirty="0"/>
              <a:t>, </a:t>
            </a:r>
            <a:r>
              <a:rPr lang="tr-TR" dirty="0" err="1"/>
              <a:t>Russel</a:t>
            </a:r>
            <a:r>
              <a:rPr lang="tr-TR" dirty="0"/>
              <a:t> (1994/2001) Bilim Olarak Sosyal Teori, Ankara: İmge Kitabevi Yayınları, Çev. Nilgün Çelebi. Sayfa 1-77 arası ve 116-154 arası.</a:t>
            </a:r>
          </a:p>
          <a:p>
            <a:r>
              <a:rPr lang="tr-TR" dirty="0"/>
              <a:t>Erbaş, Mehmet (2011) Dincilik ve </a:t>
            </a:r>
            <a:r>
              <a:rPr lang="tr-TR" dirty="0" err="1"/>
              <a:t>Bilimcilik</a:t>
            </a:r>
            <a:r>
              <a:rPr lang="tr-TR" dirty="0"/>
              <a:t>: Türkiye Üniversitelerinde Temel Çelişkiler ve Bir Gelecek Öngörüsü, </a:t>
            </a:r>
            <a:r>
              <a:rPr lang="tr-TR" i="1" dirty="0"/>
              <a:t>Eğitim Bilim Toplum</a:t>
            </a:r>
            <a:r>
              <a:rPr lang="tr-TR" dirty="0"/>
              <a:t>, Cilt. 9, Sayı 34: 11-41.</a:t>
            </a:r>
          </a:p>
          <a:p>
            <a:r>
              <a:rPr lang="tr-TR" dirty="0" smtClean="0"/>
              <a:t>2008</a:t>
            </a:r>
            <a:r>
              <a:rPr lang="tr-TR" dirty="0"/>
              <a:t>	“Üniversite-Toplum İlişkileri Bağlamında DTCF ve Sosyoloji”, </a:t>
            </a:r>
            <a:r>
              <a:rPr lang="tr-TR" i="1" dirty="0"/>
              <a:t>Cumhuriyet ve Dil ve Tarih-Coğrafya Fakültesi Uluslararası Sempozyumu Bildirileri</a:t>
            </a:r>
            <a:r>
              <a:rPr lang="tr-TR" dirty="0"/>
              <a:t>, içinde (Der.) Demir, Remzi ve Atılgan Doğan</a:t>
            </a:r>
            <a:r>
              <a:rPr lang="tr-TR" i="1" dirty="0"/>
              <a:t>, </a:t>
            </a:r>
            <a:r>
              <a:rPr lang="tr-TR" dirty="0"/>
              <a:t>Ankara: Ankara Üniversitesi Yayınları, </a:t>
            </a:r>
            <a:r>
              <a:rPr lang="tr-TR" dirty="0" err="1"/>
              <a:t>ss</a:t>
            </a:r>
            <a:r>
              <a:rPr lang="tr-TR" dirty="0"/>
              <a:t>. 191-207.   </a:t>
            </a:r>
          </a:p>
          <a:p>
            <a:r>
              <a:rPr lang="tr-TR" dirty="0"/>
              <a:t>2016	“Modernden Anti-Moderne Bilim: Türkiye Örneğinde ‘Sosyal Bilimlerin Krizi’ ve Sonrası”, iç. </a:t>
            </a:r>
            <a:r>
              <a:rPr lang="tr-TR" dirty="0" err="1"/>
              <a:t>Mücen</a:t>
            </a:r>
            <a:r>
              <a:rPr lang="tr-TR" dirty="0"/>
              <a:t> B, Topal Ç. Ve Yıldırım E. (Der.) </a:t>
            </a:r>
            <a:r>
              <a:rPr lang="tr-TR" i="1" dirty="0"/>
              <a:t>Paylaşımlar: Üniversite, Bilgi, Üretim</a:t>
            </a:r>
            <a:r>
              <a:rPr lang="tr-TR" dirty="0"/>
              <a:t>, İstanbul: İletişim Yayınları, </a:t>
            </a:r>
            <a:r>
              <a:rPr lang="tr-TR" dirty="0" err="1"/>
              <a:t>ss</a:t>
            </a:r>
            <a:r>
              <a:rPr lang="tr-TR" dirty="0"/>
              <a:t>. 95-139. </a:t>
            </a:r>
          </a:p>
          <a:p>
            <a:r>
              <a:rPr lang="tr-TR" dirty="0"/>
              <a:t>2016	“Bilime Adanmış Bir Yaşam: Efsane Tarihçi Halil İnalcık’ın Bir Söyleşide Önemsedikleri ve Hatırlattıkları”, </a:t>
            </a:r>
            <a:r>
              <a:rPr lang="tr-TR" i="1" dirty="0"/>
              <a:t>OTAM</a:t>
            </a:r>
            <a:r>
              <a:rPr lang="tr-TR" dirty="0"/>
              <a:t>, 40/Güz, </a:t>
            </a:r>
            <a:r>
              <a:rPr lang="tr-TR" dirty="0" err="1"/>
              <a:t>ss</a:t>
            </a:r>
            <a:r>
              <a:rPr lang="tr-TR" dirty="0"/>
              <a:t>. 9-26.</a:t>
            </a:r>
          </a:p>
          <a:p>
            <a:r>
              <a:rPr lang="tr-TR" u="sng" dirty="0">
                <a:hlinkClick r:id="rId2"/>
              </a:rPr>
              <a:t>http://dergiler.ankara.edu.tr/dergiler/19/2139/22147.pdf</a:t>
            </a:r>
            <a:endParaRPr lang="tr-TR" dirty="0" smtClean="0"/>
          </a:p>
          <a:p>
            <a:r>
              <a:rPr lang="tr-TR" dirty="0" smtClean="0"/>
              <a:t>2018 </a:t>
            </a:r>
            <a:r>
              <a:rPr lang="tr-TR" dirty="0"/>
              <a:t>	Kitap Bölümü: Tarihsiz </a:t>
            </a:r>
            <a:r>
              <a:rPr lang="tr-TR" dirty="0" err="1"/>
              <a:t>Toplumsuz</a:t>
            </a:r>
            <a:r>
              <a:rPr lang="tr-TR" dirty="0"/>
              <a:t> Sosyoloji: Sosyoloji/Toplumbilim Toplumu Anlamanın Neresinde? İç. Tülay </a:t>
            </a:r>
            <a:r>
              <a:rPr lang="tr-TR" dirty="0" err="1"/>
              <a:t>Uğuzman</a:t>
            </a:r>
            <a:r>
              <a:rPr lang="tr-TR" dirty="0"/>
              <a:t> (Der.) Dünyaya ve Türkiye’ye Sosyolojik Bakış, Paneller Dizisi: I-II Başkent Üniversitesi Geliştirme Vakfı İktisadi İşletmesi, </a:t>
            </a:r>
            <a:r>
              <a:rPr lang="tr-TR" dirty="0" err="1"/>
              <a:t>ss</a:t>
            </a:r>
            <a:r>
              <a:rPr lang="tr-TR" dirty="0"/>
              <a:t>. 7-29. 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2981-0EF0-4103-8C9F-60E934B5AB80}" type="datetime1">
              <a:rPr lang="tr-TR" smtClean="0"/>
              <a:t>01.08.2018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9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Bilimlerde Temel Yaklaşımlar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Pozitivist Yaklaşım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Humanistik</a:t>
            </a:r>
            <a:r>
              <a:rPr lang="tr-TR" dirty="0" smtClean="0"/>
              <a:t>/Yorumlayıcı Yaklaşım</a:t>
            </a:r>
          </a:p>
          <a:p>
            <a:r>
              <a:rPr lang="tr-TR" dirty="0" smtClean="0"/>
              <a:t>3. Eleştirel/Reflektif Yaklaşım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325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 Projesi/Önerisi Yazma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1.7.Yöntem/metot</a:t>
            </a:r>
          </a:p>
          <a:p>
            <a:r>
              <a:rPr lang="tr-TR" dirty="0" smtClean="0"/>
              <a:t>	1.7.1. araştırma tipi</a:t>
            </a:r>
          </a:p>
          <a:p>
            <a:r>
              <a:rPr lang="tr-TR" dirty="0" smtClean="0"/>
              <a:t>	1.7.2. araştırma tekniği</a:t>
            </a:r>
          </a:p>
          <a:p>
            <a:r>
              <a:rPr lang="tr-TR" dirty="0" smtClean="0"/>
              <a:t>	1.7.3. evren ve örneklem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781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Yaklaşım Benimsemede Temel Ölçütler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Araştırmaya/bilime yüklenen anlam</a:t>
            </a:r>
          </a:p>
          <a:p>
            <a:r>
              <a:rPr lang="tr-TR" dirty="0" smtClean="0"/>
              <a:t>2. Toplumsal gerçekliğin doğasına bakış</a:t>
            </a:r>
          </a:p>
          <a:p>
            <a:r>
              <a:rPr lang="tr-TR" dirty="0" smtClean="0"/>
              <a:t>3. İnsanın doğasına bakış</a:t>
            </a:r>
          </a:p>
          <a:p>
            <a:r>
              <a:rPr lang="tr-TR" dirty="0" smtClean="0"/>
              <a:t>4. Sağduyuya bakış</a:t>
            </a:r>
          </a:p>
          <a:p>
            <a:r>
              <a:rPr lang="tr-TR" dirty="0" smtClean="0"/>
              <a:t>5. Bilime bakış</a:t>
            </a:r>
          </a:p>
          <a:p>
            <a:r>
              <a:rPr lang="tr-TR" dirty="0" smtClean="0"/>
              <a:t>6. Sosyal bilime bakış</a:t>
            </a:r>
          </a:p>
          <a:p>
            <a:r>
              <a:rPr lang="tr-TR" dirty="0" smtClean="0"/>
              <a:t>7. Kurama, kanıtlamaya bakış</a:t>
            </a:r>
          </a:p>
          <a:p>
            <a:r>
              <a:rPr lang="tr-TR" dirty="0" smtClean="0"/>
              <a:t>8. Eleştirel olabilme (değer)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042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defRPr/>
            </a:pPr>
            <a:fld id="{FE6F1211-13D1-496C-9608-4E09964E6B20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 algn="ctr">
                <a:defRPr/>
              </a:pPr>
              <a:t>5</a:t>
            </a:fld>
            <a:endParaRPr lang="tr-TR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467544" y="1268760"/>
            <a:ext cx="410445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Pozitivist Yaklaşım</a:t>
            </a:r>
            <a:endParaRPr lang="tr-TR" sz="1400" b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Varsayımlar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Sosyal olgular nesnel bir gerçekliğe sahiptir.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Değişkenler tanımlanabilir ve ilişkiler ölçülebilir.</a:t>
            </a:r>
            <a:endParaRPr lang="tr-TR" sz="1400" b="1" dirty="0" smtClean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Araştırma amaçları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prstClr val="black"/>
                </a:solidFill>
              </a:rPr>
              <a:t>Genellenebilirlik</a:t>
            </a:r>
            <a:endParaRPr lang="tr-TR" sz="1400" dirty="0" smtClean="0">
              <a:solidFill>
                <a:prstClr val="black"/>
              </a:solidFill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prstClr val="black"/>
                </a:solidFill>
              </a:rPr>
              <a:t>Nedensel</a:t>
            </a:r>
            <a:r>
              <a:rPr lang="tr-TR" sz="1400" dirty="0" smtClean="0">
                <a:solidFill>
                  <a:prstClr val="black"/>
                </a:solidFill>
              </a:rPr>
              <a:t> açıklamalar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Tahmin</a:t>
            </a:r>
            <a:endParaRPr lang="tr-TR" sz="1400" b="1" dirty="0" smtClean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Araştırma yaklaşımı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Varsayım ve kuram ile başlar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prstClr val="black"/>
                </a:solidFill>
              </a:rPr>
              <a:t>Formal</a:t>
            </a:r>
            <a:r>
              <a:rPr lang="tr-TR" sz="1400" dirty="0" smtClean="0">
                <a:solidFill>
                  <a:prstClr val="black"/>
                </a:solidFill>
              </a:rPr>
              <a:t> ölçme araçları kullanılır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Deneysel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Tümdengelim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Bileşen analizi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Normu arar/araştırır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Veriler sayısal göstergelere indirgenir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Rapor kısa ve öz yazılır</a:t>
            </a:r>
            <a:endParaRPr lang="tr-TR" sz="1400" b="1" dirty="0" smtClean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Araştırmacının rolü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prstClr val="black"/>
                </a:solidFill>
              </a:rPr>
              <a:t>T</a:t>
            </a:r>
            <a:r>
              <a:rPr lang="tr-TR" sz="1400" dirty="0" smtClean="0">
                <a:solidFill>
                  <a:prstClr val="black"/>
                </a:solidFill>
              </a:rPr>
              <a:t>arafsız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Nesnel betimleme 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4982423" y="1268761"/>
            <a:ext cx="369403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Yorumlayıcı Yaklaşım</a:t>
            </a:r>
            <a:endParaRPr lang="tr-TR" sz="1400" b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Varsayımlar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Gerçeklik sosyal olarak oluşturulur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Değişkenler karmaşık, bağlantılı ve zor ölçülebilir</a:t>
            </a:r>
            <a:endParaRPr lang="tr-TR" sz="1400" b="1" dirty="0" smtClean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Araştırma amaçları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prstClr val="black"/>
                </a:solidFill>
              </a:rPr>
              <a:t>Bağlamlaştırma</a:t>
            </a:r>
            <a:endParaRPr lang="tr-TR" sz="1400" dirty="0" smtClean="0">
              <a:solidFill>
                <a:prstClr val="black"/>
              </a:solidFill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Anlama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Yorum</a:t>
            </a:r>
            <a:endParaRPr lang="tr-TR" sz="1400" b="1" dirty="0" smtClean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Araştırma yaklaşımı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Varsayım ve kuram ile sonuçlanabilir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Araştırmacı araçtır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Doğal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Tümevarım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Örüntüler araştırılır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Çoğulculuk ve karmaşıklık aranır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Sayısallaştırma çok azdır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Rapor ayrıntılı yazılır</a:t>
            </a:r>
            <a:endParaRPr lang="tr-TR" sz="1400" b="1" dirty="0" smtClean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smtClean="0">
                <a:solidFill>
                  <a:prstClr val="black"/>
                </a:solidFill>
              </a:rPr>
              <a:t>Araştırmacının rolü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prstClr val="black"/>
                </a:solidFill>
              </a:rPr>
              <a:t>Bireysel ilgi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prstClr val="black"/>
                </a:solidFill>
              </a:rPr>
              <a:t>Empatik</a:t>
            </a:r>
            <a:r>
              <a:rPr lang="tr-TR" sz="1400" dirty="0" smtClean="0">
                <a:solidFill>
                  <a:prstClr val="black"/>
                </a:solidFill>
              </a:rPr>
              <a:t> anlama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395288" y="260648"/>
            <a:ext cx="8353425" cy="11387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b="1" dirty="0" smtClean="0">
                <a:solidFill>
                  <a:prstClr val="black"/>
                </a:solidFill>
              </a:rPr>
              <a:t>«Araştırmada Pozitivist ve </a:t>
            </a:r>
            <a:r>
              <a:rPr lang="tr-TR" sz="2000" b="1" dirty="0" err="1" smtClean="0">
                <a:solidFill>
                  <a:prstClr val="black"/>
                </a:solidFill>
              </a:rPr>
              <a:t>Yorumlamacı</a:t>
            </a:r>
            <a:r>
              <a:rPr lang="tr-TR" sz="2000" b="1" dirty="0" smtClean="0">
                <a:solidFill>
                  <a:prstClr val="black"/>
                </a:solidFill>
              </a:rPr>
              <a:t> Yaklaşımın Eğilimleri»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i="1" dirty="0" err="1">
                <a:solidFill>
                  <a:prstClr val="black"/>
                </a:solidFill>
              </a:rPr>
              <a:t>Corrine</a:t>
            </a:r>
            <a:r>
              <a:rPr lang="tr-TR" sz="1400" b="1" i="1" dirty="0">
                <a:solidFill>
                  <a:prstClr val="black"/>
                </a:solidFill>
              </a:rPr>
              <a:t> </a:t>
            </a:r>
            <a:r>
              <a:rPr lang="tr-TR" sz="1400" b="1" i="1" dirty="0" err="1">
                <a:solidFill>
                  <a:prstClr val="black"/>
                </a:solidFill>
              </a:rPr>
              <a:t>Glesne</a:t>
            </a:r>
            <a:r>
              <a:rPr lang="tr-TR" sz="1400" b="1" i="1" dirty="0">
                <a:solidFill>
                  <a:prstClr val="black"/>
                </a:solidFill>
              </a:rPr>
              <a:t>, Nitel Araştırmaya Giriş, Çeviri editörleri: Ali Ersoy, Pelin </a:t>
            </a:r>
            <a:r>
              <a:rPr lang="tr-TR" sz="1400" b="1" i="1" dirty="0" err="1">
                <a:solidFill>
                  <a:prstClr val="black"/>
                </a:solidFill>
              </a:rPr>
              <a:t>Yalçınoğlu</a:t>
            </a:r>
            <a:endParaRPr lang="tr-TR" sz="1400" b="1" i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i="1" dirty="0">
                <a:solidFill>
                  <a:prstClr val="black"/>
                </a:solidFill>
              </a:rPr>
              <a:t>Anı Yayıncılık, 2015. (5. Baskı)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83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defRPr/>
            </a:pPr>
            <a:fld id="{FE6F1211-13D1-496C-9608-4E09964E6B20}" type="slidenum"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pPr algn="ctr">
                <a:defRPr/>
              </a:pPr>
              <a:t>6</a:t>
            </a:fld>
            <a:endParaRPr lang="tr-TR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395288" y="1556792"/>
          <a:ext cx="8640959" cy="4727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2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1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2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4245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Paradigma</a:t>
                      </a:r>
                      <a:r>
                        <a:rPr lang="tr-TR" sz="1400" baseline="0" dirty="0" smtClean="0"/>
                        <a:t> (Kuramsal Çerçeve)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Diğer terimler ya da isimler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Araştırmanın temel amaçları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Bazı</a:t>
                      </a:r>
                      <a:r>
                        <a:rPr lang="tr-TR" sz="1400" baseline="0" dirty="0" smtClean="0"/>
                        <a:t> i</a:t>
                      </a:r>
                      <a:r>
                        <a:rPr lang="tr-TR" sz="1400" dirty="0" smtClean="0"/>
                        <a:t>lgili araştırma yöntemleri</a:t>
                      </a:r>
                      <a:r>
                        <a:rPr lang="tr-TR" sz="1400" baseline="0" dirty="0" smtClean="0"/>
                        <a:t> / </a:t>
                      </a:r>
                      <a:r>
                        <a:rPr lang="tr-TR" sz="1400" dirty="0" smtClean="0"/>
                        <a:t>analizleri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228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Pozitivizm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Pozitivizm</a:t>
                      </a:r>
                    </a:p>
                    <a:p>
                      <a:r>
                        <a:rPr lang="tr-TR" sz="1400" dirty="0" smtClean="0"/>
                        <a:t>Mantıksal deneycilik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Öngörü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Deneysel</a:t>
                      </a:r>
                    </a:p>
                    <a:p>
                      <a:r>
                        <a:rPr lang="tr-TR" sz="1400" dirty="0" smtClean="0"/>
                        <a:t>Yarı deneysel</a:t>
                      </a:r>
                    </a:p>
                    <a:p>
                      <a:r>
                        <a:rPr lang="tr-TR" sz="1400" dirty="0" err="1" smtClean="0"/>
                        <a:t>Nedensel</a:t>
                      </a:r>
                      <a:r>
                        <a:rPr lang="tr-TR" sz="1400" dirty="0" smtClean="0"/>
                        <a:t> karşılaştırma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9361">
                <a:tc>
                  <a:txBody>
                    <a:bodyPr/>
                    <a:lstStyle/>
                    <a:p>
                      <a:r>
                        <a:rPr lang="tr-TR" sz="1400" b="0" dirty="0" err="1" smtClean="0"/>
                        <a:t>Yorumlamacılık</a:t>
                      </a:r>
                      <a:endParaRPr lang="tr-T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0" dirty="0" err="1" smtClean="0"/>
                        <a:t>Yapılandırmacılık</a:t>
                      </a:r>
                      <a:endParaRPr lang="tr-TR" sz="1400" b="0" dirty="0" smtClean="0"/>
                    </a:p>
                    <a:p>
                      <a:r>
                        <a:rPr lang="tr-TR" sz="1400" b="0" dirty="0" smtClean="0"/>
                        <a:t>Doğalcılık</a:t>
                      </a:r>
                    </a:p>
                    <a:p>
                      <a:r>
                        <a:rPr lang="tr-TR" sz="1400" b="0" dirty="0" err="1" smtClean="0"/>
                        <a:t>Fenomenolojik</a:t>
                      </a:r>
                      <a:endParaRPr lang="tr-TR" sz="1400" b="0" dirty="0" smtClean="0"/>
                    </a:p>
                    <a:p>
                      <a:r>
                        <a:rPr lang="tr-TR" sz="1400" b="0" dirty="0" err="1" smtClean="0"/>
                        <a:t>Hermenötik</a:t>
                      </a:r>
                      <a:endParaRPr lang="tr-T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0" dirty="0" smtClean="0"/>
                        <a:t>Anlama</a:t>
                      </a:r>
                      <a:endParaRPr lang="tr-T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0" dirty="0" smtClean="0"/>
                        <a:t>Etnografya</a:t>
                      </a:r>
                    </a:p>
                    <a:p>
                      <a:r>
                        <a:rPr lang="tr-TR" sz="1400" b="0" dirty="0" smtClean="0"/>
                        <a:t>Olgu bilim</a:t>
                      </a:r>
                    </a:p>
                    <a:p>
                      <a:r>
                        <a:rPr lang="tr-TR" sz="1400" b="0" dirty="0" smtClean="0"/>
                        <a:t>Sembolik </a:t>
                      </a:r>
                      <a:r>
                        <a:rPr lang="tr-TR" sz="1400" b="0" dirty="0" err="1" smtClean="0"/>
                        <a:t>etkileşimcilik</a:t>
                      </a:r>
                      <a:endParaRPr lang="tr-TR" sz="1400" b="0" dirty="0" smtClean="0"/>
                    </a:p>
                    <a:p>
                      <a:r>
                        <a:rPr lang="tr-TR" sz="1400" b="0" dirty="0" smtClean="0"/>
                        <a:t>Anlatı analizi</a:t>
                      </a:r>
                    </a:p>
                    <a:p>
                      <a:r>
                        <a:rPr lang="tr-TR" sz="1400" b="0" dirty="0" smtClean="0"/>
                        <a:t>Temellendirilmiş kuram</a:t>
                      </a:r>
                      <a:endParaRPr lang="tr-T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228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Eleştirel Kuram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Feminist Kuram</a:t>
                      </a:r>
                    </a:p>
                    <a:p>
                      <a:r>
                        <a:rPr lang="tr-TR" sz="1400" dirty="0" smtClean="0"/>
                        <a:t>Eleştirel Irk Kuramı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Özgürleşim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Eleştirel etnografya</a:t>
                      </a:r>
                    </a:p>
                    <a:p>
                      <a:r>
                        <a:rPr lang="tr-TR" sz="1400" dirty="0" smtClean="0"/>
                        <a:t>Katılımcı eylem araştırması</a:t>
                      </a:r>
                    </a:p>
                    <a:p>
                      <a:r>
                        <a:rPr lang="tr-TR" sz="1400" dirty="0" smtClean="0"/>
                        <a:t>Eleştirel söylem analizi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957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Post</a:t>
                      </a:r>
                      <a:r>
                        <a:rPr lang="tr-TR" sz="1400" baseline="0" dirty="0" err="1" smtClean="0"/>
                        <a:t>yapısalcılık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Postmodernizm</a:t>
                      </a:r>
                      <a:endParaRPr lang="tr-TR" sz="1400" dirty="0" smtClean="0"/>
                    </a:p>
                    <a:p>
                      <a:r>
                        <a:rPr lang="tr-TR" sz="1400" dirty="0" err="1" smtClean="0"/>
                        <a:t>Postkolonyalizm</a:t>
                      </a:r>
                      <a:endParaRPr lang="tr-TR" sz="1400" dirty="0" smtClean="0"/>
                    </a:p>
                    <a:p>
                      <a:r>
                        <a:rPr lang="tr-TR" sz="1400" dirty="0" smtClean="0"/>
                        <a:t>Post-</a:t>
                      </a:r>
                      <a:r>
                        <a:rPr lang="tr-TR" sz="1400" dirty="0" err="1" smtClean="0"/>
                        <a:t>Fordist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Yapısöküm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Yapısöküm</a:t>
                      </a:r>
                      <a:endParaRPr lang="tr-TR" sz="1400" dirty="0" smtClean="0"/>
                    </a:p>
                    <a:p>
                      <a:r>
                        <a:rPr lang="tr-TR" sz="1400" dirty="0" err="1" smtClean="0"/>
                        <a:t>Genoloji</a:t>
                      </a:r>
                      <a:r>
                        <a:rPr lang="tr-TR" sz="1400" dirty="0" smtClean="0"/>
                        <a:t>/</a:t>
                      </a:r>
                      <a:r>
                        <a:rPr lang="tr-TR" sz="1400" dirty="0" err="1" smtClean="0"/>
                        <a:t>soybilim</a:t>
                      </a:r>
                      <a:endParaRPr lang="tr-TR" sz="1400" dirty="0" smtClean="0"/>
                    </a:p>
                    <a:p>
                      <a:r>
                        <a:rPr lang="tr-TR" sz="1400" dirty="0" smtClean="0"/>
                        <a:t>Kök</a:t>
                      </a:r>
                    </a:p>
                    <a:p>
                      <a:r>
                        <a:rPr lang="tr-TR" sz="1400" dirty="0" smtClean="0"/>
                        <a:t>Analiz</a:t>
                      </a:r>
                    </a:p>
                    <a:p>
                      <a:r>
                        <a:rPr lang="tr-TR" sz="1400" dirty="0" smtClean="0"/>
                        <a:t>Paralojik meşrulaştırma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Metin kutusu 9"/>
          <p:cNvSpPr txBox="1"/>
          <p:nvPr/>
        </p:nvSpPr>
        <p:spPr>
          <a:xfrm>
            <a:off x="395288" y="457508"/>
            <a:ext cx="8353425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 i="1" dirty="0" smtClean="0">
                <a:solidFill>
                  <a:prstClr val="black"/>
                </a:solidFill>
              </a:rPr>
              <a:t>«Paradigmalar</a:t>
            </a:r>
            <a:r>
              <a:rPr lang="tr-TR" sz="2400" b="1" i="1" dirty="0">
                <a:solidFill>
                  <a:prstClr val="black"/>
                </a:solidFill>
              </a:rPr>
              <a:t>, Amaçlar ve </a:t>
            </a:r>
            <a:r>
              <a:rPr lang="tr-TR" sz="2400" b="1" i="1" dirty="0" smtClean="0">
                <a:solidFill>
                  <a:prstClr val="black"/>
                </a:solidFill>
              </a:rPr>
              <a:t>Yöntembilimler/Analizler»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i="1" dirty="0" err="1">
                <a:solidFill>
                  <a:prstClr val="black"/>
                </a:solidFill>
              </a:rPr>
              <a:t>Corrine</a:t>
            </a:r>
            <a:r>
              <a:rPr lang="tr-TR" sz="1400" b="1" i="1" dirty="0">
                <a:solidFill>
                  <a:prstClr val="black"/>
                </a:solidFill>
              </a:rPr>
              <a:t> </a:t>
            </a:r>
            <a:r>
              <a:rPr lang="tr-TR" sz="1400" b="1" i="1" dirty="0" err="1" smtClean="0">
                <a:solidFill>
                  <a:prstClr val="black"/>
                </a:solidFill>
              </a:rPr>
              <a:t>Glesne</a:t>
            </a:r>
            <a:r>
              <a:rPr lang="tr-TR" sz="1400" b="1" i="1" dirty="0" smtClean="0">
                <a:solidFill>
                  <a:prstClr val="black"/>
                </a:solidFill>
              </a:rPr>
              <a:t>, Nitel </a:t>
            </a:r>
            <a:r>
              <a:rPr lang="tr-TR" sz="1400" b="1" i="1" dirty="0">
                <a:solidFill>
                  <a:prstClr val="black"/>
                </a:solidFill>
              </a:rPr>
              <a:t>Araştırmaya </a:t>
            </a:r>
            <a:r>
              <a:rPr lang="tr-TR" sz="1400" b="1" i="1" dirty="0" smtClean="0">
                <a:solidFill>
                  <a:prstClr val="black"/>
                </a:solidFill>
              </a:rPr>
              <a:t>Giriş, Çeviri </a:t>
            </a:r>
            <a:r>
              <a:rPr lang="tr-TR" sz="1400" b="1" i="1" dirty="0">
                <a:solidFill>
                  <a:prstClr val="black"/>
                </a:solidFill>
              </a:rPr>
              <a:t>editörleri: Ali Ersoy, Pelin </a:t>
            </a:r>
            <a:r>
              <a:rPr lang="tr-TR" sz="1400" b="1" i="1" dirty="0" err="1">
                <a:solidFill>
                  <a:prstClr val="black"/>
                </a:solidFill>
              </a:rPr>
              <a:t>Yalçınoğlu</a:t>
            </a:r>
            <a:endParaRPr lang="tr-TR" sz="1400" b="1" i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i="1" dirty="0">
                <a:solidFill>
                  <a:prstClr val="black"/>
                </a:solidFill>
              </a:rPr>
              <a:t>Anı Yayıncılık, 2015. (5. Baskı)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240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45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Araştırmalar İçin Farklı Adlandırmalar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971600" y="1844824"/>
          <a:ext cx="6109970" cy="4536504"/>
        </p:xfrm>
        <a:graphic>
          <a:graphicData uri="http://schemas.openxmlformats.org/drawingml/2006/table">
            <a:tbl>
              <a:tblPr firstRow="1" firstCol="1" bandRow="1"/>
              <a:tblGrid>
                <a:gridCol w="152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7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7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3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Creswell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FIVE TRADITIONS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Creswell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FHİLOSOPHICAL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AND THEOREICAL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FRAMEWORKS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Seale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ENCOUNTERING METHODS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Seale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ANALAYTIC FRAMEWORKS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3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Biography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Phenomenological   Study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Groundaed Thory Study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 Ethnography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 Case Study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Ideological Perspectives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Postmodernism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Critical Theory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Feminist Appoaches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Interwiews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Oral History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Biographic Research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Focus Groups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Grounded Thory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Performance and Rehearsel: The Etnographer at the Opera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Narrative Research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Feminist Approaches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GB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Foucaudioan</a:t>
                      </a: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Framevork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Ethnomethodology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Conversation Analysis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Discourse Analysis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Critical Discourse Analysis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68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err="1" smtClean="0"/>
              <a:t>Burawoy’in</a:t>
            </a:r>
            <a:r>
              <a:rPr lang="tr-TR" sz="3600" b="1" dirty="0" smtClean="0"/>
              <a:t> </a:t>
            </a:r>
            <a:r>
              <a:rPr lang="tr-TR" sz="3600" b="1" dirty="0"/>
              <a:t>(1998a) Bilim Pratiklerinin Prensiplerine İlişkin </a:t>
            </a:r>
            <a:r>
              <a:rPr lang="tr-TR" sz="3600" b="1" dirty="0" smtClean="0"/>
              <a:t>Haritası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836188"/>
              </p:ext>
            </p:extLst>
          </p:nvPr>
        </p:nvGraphicFramePr>
        <p:xfrm>
          <a:off x="1187624" y="2132855"/>
          <a:ext cx="7056784" cy="4320483"/>
        </p:xfrm>
        <a:graphic>
          <a:graphicData uri="http://schemas.openxmlformats.org/drawingml/2006/table">
            <a:tbl>
              <a:tblPr/>
              <a:tblGrid>
                <a:gridCol w="1396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5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2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6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9989"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                                   POZİTİF BİLİM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                              REFLEKSİF BİLİM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1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Pozitif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Prensipler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Survey Araştırma metodu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Bağlam etkileri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Refleksif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Prensipler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Genişletilmiş vaka metodu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Güç etkisi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Tepkinirlik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Uyarıcı/müdahaleci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Görüşme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 Müdahale -katılım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Katılımlı gözlemin genişletilmesi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Egemenlik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41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Güvenirlilik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Standartlaştırma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Savunma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Süreç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Zaman ve mekânda gözlemin genişletilmesi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Susturma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Tekrarlanabilirlik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Koşulların sabitlenişi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Alan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 Yapılaştırma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Sürecin güce genişletilmesi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Nesnelleştirme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Temsil edilebilirlik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Nüfusun örneklemi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Durum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Yeniden inşa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/>
                          <a:ea typeface="Calibri"/>
                          <a:cs typeface="Arial"/>
                        </a:rPr>
                        <a:t>Teorinin genişletilmesi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Normalleştirme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46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2960" y="0"/>
            <a:ext cx="7543800" cy="1340768"/>
          </a:xfrm>
        </p:spPr>
        <p:txBody>
          <a:bodyPr>
            <a:noAutofit/>
          </a:bodyPr>
          <a:lstStyle/>
          <a:p>
            <a:r>
              <a:rPr lang="tr-TR" sz="3600" dirty="0" smtClean="0"/>
              <a:t>Toplumsal </a:t>
            </a:r>
            <a:r>
              <a:rPr lang="tr-TR" sz="3600" dirty="0"/>
              <a:t>Gerçekliğin Düzlemleri</a:t>
            </a:r>
            <a:br>
              <a:rPr lang="tr-TR" sz="3600" dirty="0"/>
            </a:br>
            <a:r>
              <a:rPr lang="tr-TR" sz="3600" dirty="0" err="1" smtClean="0"/>
              <a:t>Ritzer</a:t>
            </a:r>
            <a:r>
              <a:rPr lang="tr-TR" sz="3600" dirty="0"/>
              <a:t>, 1981: </a:t>
            </a:r>
            <a:r>
              <a:rPr lang="tr-TR" sz="3600" dirty="0" smtClean="0"/>
              <a:t>26 </a:t>
            </a:r>
            <a:endParaRPr lang="en-US" sz="36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8064896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175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527</TotalTime>
  <Words>795</Words>
  <Application>Microsoft Office PowerPoint</Application>
  <PresentationFormat>Ekran Gösterisi (4:3)</PresentationFormat>
  <Paragraphs>225</Paragraphs>
  <Slides>13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PowerPoint Sunusu</vt:lpstr>
      <vt:lpstr>Sosyal Bilimlerde Temel Yaklaşımlar</vt:lpstr>
      <vt:lpstr>Araştırma Projesi/Önerisi Yazma</vt:lpstr>
      <vt:lpstr>Yaklaşım Benimsemede Temel Ölçütler</vt:lpstr>
      <vt:lpstr>PowerPoint Sunusu</vt:lpstr>
      <vt:lpstr>PowerPoint Sunusu</vt:lpstr>
      <vt:lpstr>Nitel Araştırmalar İçin Farklı Adlandırmalar</vt:lpstr>
      <vt:lpstr> Burawoy’in (1998a) Bilim Pratiklerinin Prensiplerine İlişkin Haritası  </vt:lpstr>
      <vt:lpstr>Toplumsal Gerçekliğin Düzlemleri Ritzer, 1981: 26 </vt:lpstr>
      <vt:lpstr>Araştırma Projesi/Önerisi Yazma</vt:lpstr>
      <vt:lpstr>Araştırma Projesi/Önerisi Yazma</vt:lpstr>
      <vt:lpstr>Araştırma Projesi/Önerisi Yazma</vt:lpstr>
      <vt:lpstr>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67</cp:revision>
  <cp:lastPrinted>2018-03-14T10:16:28Z</cp:lastPrinted>
  <dcterms:created xsi:type="dcterms:W3CDTF">2018-02-22T12:41:19Z</dcterms:created>
  <dcterms:modified xsi:type="dcterms:W3CDTF">2018-08-01T12:30:12Z</dcterms:modified>
</cp:coreProperties>
</file>