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62FB6A0-C735-4DCE-9E8C-E1BE040B0708}"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4206376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2FB6A0-C735-4DCE-9E8C-E1BE040B0708}"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3071271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2FB6A0-C735-4DCE-9E8C-E1BE040B0708}"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114418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2FB6A0-C735-4DCE-9E8C-E1BE040B0708}"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512430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62FB6A0-C735-4DCE-9E8C-E1BE040B0708}"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2518934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2FB6A0-C735-4DCE-9E8C-E1BE040B0708}"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445827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2FB6A0-C735-4DCE-9E8C-E1BE040B0708}"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405915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2FB6A0-C735-4DCE-9E8C-E1BE040B0708}"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3337007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2FB6A0-C735-4DCE-9E8C-E1BE040B0708}"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3452751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2FB6A0-C735-4DCE-9E8C-E1BE040B0708}"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177668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2FB6A0-C735-4DCE-9E8C-E1BE040B0708}"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F7487B-DFE1-4AFD-8A0A-D23D74027CB6}" type="slidenum">
              <a:rPr lang="tr-TR" smtClean="0"/>
              <a:t>‹#›</a:t>
            </a:fld>
            <a:endParaRPr lang="tr-TR"/>
          </a:p>
        </p:txBody>
      </p:sp>
    </p:spTree>
    <p:extLst>
      <p:ext uri="{BB962C8B-B14F-4D97-AF65-F5344CB8AC3E}">
        <p14:creationId xmlns:p14="http://schemas.microsoft.com/office/powerpoint/2010/main" val="189280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2FB6A0-C735-4DCE-9E8C-E1BE040B0708}"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7487B-DFE1-4AFD-8A0A-D23D74027CB6}" type="slidenum">
              <a:rPr lang="tr-TR" smtClean="0"/>
              <a:t>‹#›</a:t>
            </a:fld>
            <a:endParaRPr lang="tr-TR"/>
          </a:p>
        </p:txBody>
      </p:sp>
    </p:spTree>
    <p:extLst>
      <p:ext uri="{BB962C8B-B14F-4D97-AF65-F5344CB8AC3E}">
        <p14:creationId xmlns:p14="http://schemas.microsoft.com/office/powerpoint/2010/main" val="133569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479675"/>
          </a:xfrm>
        </p:spPr>
        <p:txBody>
          <a:bodyPr>
            <a:normAutofit fontScale="90000"/>
          </a:bodyPr>
          <a:lstStyle/>
          <a:p>
            <a:r>
              <a:rPr lang="tr-TR" dirty="0"/>
              <a:t>TANZİMAT DÖNEMİ KOMEDİ ANLAYIŞI</a:t>
            </a:r>
            <a:br>
              <a:rPr lang="tr-TR" dirty="0"/>
            </a:br>
            <a:endParaRPr lang="tr-TR" dirty="0"/>
          </a:p>
        </p:txBody>
      </p:sp>
    </p:spTree>
    <p:extLst>
      <p:ext uri="{BB962C8B-B14F-4D97-AF65-F5344CB8AC3E}">
        <p14:creationId xmlns:p14="http://schemas.microsoft.com/office/powerpoint/2010/main" val="1424129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86384"/>
            <a:ext cx="10515600" cy="5390579"/>
          </a:xfrm>
        </p:spPr>
        <p:txBody>
          <a:bodyPr>
            <a:normAutofit fontScale="92500" lnSpcReduction="20000"/>
          </a:bodyPr>
          <a:lstStyle/>
          <a:p>
            <a:r>
              <a:rPr lang="tr-TR" dirty="0"/>
              <a:t>-	Moliere Etkisi: Tanzimat yazarları Moliere oyunlarını neden model aldılar?</a:t>
            </a:r>
          </a:p>
          <a:p>
            <a:r>
              <a:rPr lang="tr-TR" dirty="0"/>
              <a:t>-	Batılılaşma ve Komedi</a:t>
            </a:r>
          </a:p>
          <a:p>
            <a:r>
              <a:rPr lang="tr-TR" dirty="0"/>
              <a:t>-	Toplumsal Eleştiri ve Tanzimat Komedisi</a:t>
            </a:r>
          </a:p>
          <a:p>
            <a:r>
              <a:rPr lang="tr-TR" dirty="0"/>
              <a:t>-	Gelenek ve Yenilik Açısından Tanzimat Komedisi</a:t>
            </a:r>
          </a:p>
          <a:p>
            <a:r>
              <a:rPr lang="tr-TR" dirty="0"/>
              <a:t>-	Batılı Oyun ve Geleneksel Türk Tiyatrosunun Sentezi Olarak Komedi</a:t>
            </a:r>
          </a:p>
          <a:p>
            <a:r>
              <a:rPr lang="tr-TR" dirty="0"/>
              <a:t>-	Komedilerdeki Dil Yapısı</a:t>
            </a:r>
          </a:p>
          <a:p>
            <a:r>
              <a:rPr lang="tr-TR" dirty="0"/>
              <a:t>-	Mahalle Kültürü</a:t>
            </a:r>
          </a:p>
          <a:p>
            <a:r>
              <a:rPr lang="tr-TR" dirty="0"/>
              <a:t>-	Dönem Seyircisi Açısından Komedi</a:t>
            </a:r>
          </a:p>
          <a:p>
            <a:r>
              <a:rPr lang="tr-TR" dirty="0"/>
              <a:t>-	Osmanlı Güldürü Geleneğiyle İlişkiler</a:t>
            </a:r>
          </a:p>
          <a:p>
            <a:r>
              <a:rPr lang="tr-TR" dirty="0"/>
              <a:t>-	</a:t>
            </a:r>
            <a:r>
              <a:rPr lang="tr-TR" dirty="0" err="1"/>
              <a:t>Direklerarası</a:t>
            </a:r>
            <a:endParaRPr lang="tr-TR" dirty="0"/>
          </a:p>
          <a:p>
            <a:r>
              <a:rPr lang="tr-TR" dirty="0"/>
              <a:t>-	Topluma uyum göstermeyen davranışların komediyle ıslahı</a:t>
            </a:r>
          </a:p>
          <a:p>
            <a:r>
              <a:rPr lang="tr-TR" dirty="0"/>
              <a:t>-	Dönem komedilerinde organik yapı</a:t>
            </a:r>
          </a:p>
        </p:txBody>
      </p:sp>
    </p:spTree>
    <p:extLst>
      <p:ext uri="{BB962C8B-B14F-4D97-AF65-F5344CB8AC3E}">
        <p14:creationId xmlns:p14="http://schemas.microsoft.com/office/powerpoint/2010/main" val="3519738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4944" y="850392"/>
            <a:ext cx="10658856" cy="5326571"/>
          </a:xfrm>
        </p:spPr>
        <p:txBody>
          <a:bodyPr/>
          <a:lstStyle/>
          <a:p>
            <a:r>
              <a:rPr lang="tr-TR" dirty="0"/>
              <a:t>Romantik hatta </a:t>
            </a:r>
            <a:r>
              <a:rPr lang="tr-TR" dirty="0" err="1"/>
              <a:t>melodramatik</a:t>
            </a:r>
            <a:r>
              <a:rPr lang="tr-TR" dirty="0"/>
              <a:t> olan, Tanzimat döneminde ağırlıklıdır; bu oyunlar Fransız melodramı ve Shakespeare’in tragedyalarını model alarak, bu modeli kendi dönem ve toplum yapılarına göre düzenlerken, dönem açısından oldukça önemli ve ağırlıklı diğer türü ise komedi oyunlarıydı. Bu geleneğin bir ucu geleneksel Türk tiyatrosuna dayanırken diğer ucu yine bir Fransız tiyatrosu etkisiyle Moliere dayanmaktadır. Bu dönemde komedi oyunlarının sayısı yine de melodramlara oranla daha az olduğunu belirtir Metin </a:t>
            </a:r>
            <a:r>
              <a:rPr lang="tr-TR" dirty="0" err="1"/>
              <a:t>And</a:t>
            </a:r>
            <a:r>
              <a:rPr lang="tr-TR" dirty="0"/>
              <a:t>. Bunun nedenleri üzerine kafa yoran </a:t>
            </a:r>
            <a:r>
              <a:rPr lang="tr-TR" dirty="0" err="1"/>
              <a:t>Recaizade</a:t>
            </a:r>
            <a:r>
              <a:rPr lang="tr-TR" dirty="0"/>
              <a:t> Ekrem Çok Bilen Çok Yanılır oyununun bunun nedenlerinden birinin yazarların güldürüye önem vermemeleri ve komediyi ağırbaşlılığa uymayan bir küçüklük saymaları olduğunu iddia eder.</a:t>
            </a:r>
          </a:p>
        </p:txBody>
      </p:sp>
    </p:spTree>
    <p:extLst>
      <p:ext uri="{BB962C8B-B14F-4D97-AF65-F5344CB8AC3E}">
        <p14:creationId xmlns:p14="http://schemas.microsoft.com/office/powerpoint/2010/main" val="282067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664" y="950976"/>
            <a:ext cx="10613136" cy="5225987"/>
          </a:xfrm>
        </p:spPr>
        <p:txBody>
          <a:bodyPr>
            <a:normAutofit/>
          </a:bodyPr>
          <a:lstStyle/>
          <a:p>
            <a:r>
              <a:rPr lang="tr-TR" dirty="0"/>
              <a:t>Komedinin geleneksel tiyatro geleneğini açısından aslında dönem toplum ve seyir alışkanlıklarına daha yakın ve elverişli olmasına rağmen melodramdan sonra gelmesi dikkate değerdir. Bunun nedenlerinden biri dönem yazarlarının tiyatronun faydalı ve eğitici olarak görme eğilimleri olduğu gibi, daha sonra </a:t>
            </a:r>
            <a:r>
              <a:rPr lang="tr-TR" dirty="0" err="1"/>
              <a:t>Direklerarasında</a:t>
            </a:r>
            <a:r>
              <a:rPr lang="tr-TR" dirty="0"/>
              <a:t> Meşrutiyet döneminde daha net bir biçimde karşımıza çıkacak olan ‘dram’ ve komedi arasında ayrım yapma ihtiyacı olabilir. Temaşa geleneğinden ve daha sonra </a:t>
            </a:r>
            <a:r>
              <a:rPr lang="tr-TR" dirty="0" err="1"/>
              <a:t>Tuluat’ın</a:t>
            </a:r>
            <a:r>
              <a:rPr lang="tr-TR" dirty="0"/>
              <a:t> eğlence üzerine kurulu yapısından ayrılmak isteyen tiyatrocular için komedi bir noktada yeterince farklılaşma ve tiyatro için gerekli meşruiyet zemini olarak görülmemiş olabilir. </a:t>
            </a:r>
          </a:p>
          <a:p>
            <a:endParaRPr lang="tr-TR" dirty="0"/>
          </a:p>
        </p:txBody>
      </p:sp>
    </p:spTree>
    <p:extLst>
      <p:ext uri="{BB962C8B-B14F-4D97-AF65-F5344CB8AC3E}">
        <p14:creationId xmlns:p14="http://schemas.microsoft.com/office/powerpoint/2010/main" val="2310930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649224"/>
            <a:ext cx="10668000" cy="5527739"/>
          </a:xfrm>
        </p:spPr>
        <p:txBody>
          <a:bodyPr/>
          <a:lstStyle/>
          <a:p>
            <a:r>
              <a:rPr lang="tr-TR" dirty="0" smtClean="0"/>
              <a:t>Geleneksel tiyatronun, özellikle de </a:t>
            </a:r>
            <a:r>
              <a:rPr lang="tr-TR" dirty="0" err="1" smtClean="0"/>
              <a:t>Tuluat’ın</a:t>
            </a:r>
            <a:r>
              <a:rPr lang="tr-TR" dirty="0" smtClean="0"/>
              <a:t> sadece gülme, ne olursa olsun güldürme estetiğine karşı dönemin tiyatro insanlarının tiyatro anlayışını belirlediğini söylemek gerekir bu anlamda. Özellikle </a:t>
            </a:r>
            <a:r>
              <a:rPr lang="tr-TR" dirty="0" err="1" smtClean="0"/>
              <a:t>Gedikpaşa’daki</a:t>
            </a:r>
            <a:r>
              <a:rPr lang="tr-TR" dirty="0" smtClean="0"/>
              <a:t> Osmanlı </a:t>
            </a:r>
            <a:r>
              <a:rPr lang="tr-TR" dirty="0" err="1" smtClean="0"/>
              <a:t>Kumpayası’nın</a:t>
            </a:r>
            <a:r>
              <a:rPr lang="tr-TR" dirty="0" smtClean="0"/>
              <a:t> saraydan aldığı imtiyaz sona erdiğinde ve ardından </a:t>
            </a:r>
            <a:r>
              <a:rPr lang="tr-TR" dirty="0" err="1" smtClean="0"/>
              <a:t>Gedikpaşadaki</a:t>
            </a:r>
            <a:r>
              <a:rPr lang="tr-TR" dirty="0" smtClean="0"/>
              <a:t> tiyatro binası yıktırılınca, </a:t>
            </a:r>
            <a:r>
              <a:rPr lang="tr-TR" dirty="0" err="1" smtClean="0"/>
              <a:t>Direklerarasının</a:t>
            </a:r>
            <a:r>
              <a:rPr lang="tr-TR" dirty="0" smtClean="0"/>
              <a:t> piyasa koşullarında hayatta kalmak durumunda kalan tiyatrocuların, Tuluatçılardan ayrılmak için </a:t>
            </a:r>
            <a:r>
              <a:rPr lang="tr-TR" dirty="0"/>
              <a:t>kendilerini</a:t>
            </a:r>
            <a:r>
              <a:rPr lang="tr-TR" dirty="0" smtClean="0"/>
              <a:t> </a:t>
            </a:r>
            <a:r>
              <a:rPr lang="tr-TR" dirty="0" err="1" smtClean="0"/>
              <a:t>dramacılar</a:t>
            </a:r>
            <a:r>
              <a:rPr lang="tr-TR" dirty="0" smtClean="0"/>
              <a:t> olarak andıklarını, daha ciddi, daha duygulu ve belki daha entelektüel olmaya gayret ettiklerini söyleyebiliriz. Bu anlamda Osmanlı’nın son döneminde ortaya çıkan Batılı tiyatronun özellikle melodrama yönelmesi ve pek çok bakımdan daha yakın durduğu komedi oyunlarının, melodramın arkasında kalmış olması iddia edilebilir görünmektedir. </a:t>
            </a:r>
            <a:endParaRPr lang="tr-TR" dirty="0"/>
          </a:p>
        </p:txBody>
      </p:sp>
    </p:spTree>
    <p:extLst>
      <p:ext uri="{BB962C8B-B14F-4D97-AF65-F5344CB8AC3E}">
        <p14:creationId xmlns:p14="http://schemas.microsoft.com/office/powerpoint/2010/main" val="87238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664" y="795528"/>
            <a:ext cx="10613136" cy="5381435"/>
          </a:xfrm>
        </p:spPr>
        <p:txBody>
          <a:bodyPr>
            <a:normAutofit lnSpcReduction="10000"/>
          </a:bodyPr>
          <a:lstStyle/>
          <a:p>
            <a:r>
              <a:rPr lang="tr-TR" dirty="0"/>
              <a:t>Dönemin komedi oyunları aynı zamanda batı tarzı yeni yaşam biçimleriyle geleneksel yaşam biçimleri arasındaki çatışmanın da merkezinde dururlar ve yapısal olarak farklı komedi yapılarını uzlaştırmayı denerken, farklı yaşam biçimlerini komedinin hafifliği içerisinde uzlaştırma yolunu seçerler.</a:t>
            </a:r>
          </a:p>
          <a:p>
            <a:r>
              <a:rPr lang="tr-TR" dirty="0"/>
              <a:t>Bu durum Tanzimat romanında da gördüğümüz Batılılaşma endişesi açısından dikkate değerdir. Yerli ve gelenekse olanda kopmadan, onu güncelleştirme, aynı zamanda bu değerleri gözeterek Batılı olabilme endişesi.</a:t>
            </a:r>
          </a:p>
          <a:p>
            <a:r>
              <a:rPr lang="tr-TR" dirty="0"/>
              <a:t>Bu oyunlarda Batılılaşma özellikle moda, kendini bilememe, yanlış davranışlar gibi sorunlar etrafında kendini gösterirken geleneksel yaşama olan itirazlar özellikle evlilik konusunda kendini gösterir. </a:t>
            </a:r>
            <a:r>
              <a:rPr lang="tr-TR"/>
              <a:t>Bu oyunlar yeni kültür ve yeni değeri sorguya çekerken, özellikle moda konusunda eleştireldir. </a:t>
            </a:r>
          </a:p>
          <a:p>
            <a:endParaRPr lang="tr-TR" dirty="0"/>
          </a:p>
        </p:txBody>
      </p:sp>
    </p:spTree>
    <p:extLst>
      <p:ext uri="{BB962C8B-B14F-4D97-AF65-F5344CB8AC3E}">
        <p14:creationId xmlns:p14="http://schemas.microsoft.com/office/powerpoint/2010/main" val="69035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2104" y="886968"/>
            <a:ext cx="10521696" cy="5289995"/>
          </a:xfrm>
        </p:spPr>
        <p:txBody>
          <a:bodyPr>
            <a:normAutofit lnSpcReduction="10000"/>
          </a:bodyPr>
          <a:lstStyle/>
          <a:p>
            <a:r>
              <a:rPr lang="tr-TR" dirty="0"/>
              <a:t>Dönemin komedi oyunları yapısal olarak bir noktada iki farklı kanaldan kurulan farklı güldürü yapısı gösterir. Bir tarafta, Moliere modeli olarak formülleştirebileceğimiz organik yapılı kurmaca ve dolantı; diğer yanda, geleneksel türlerin genelleştirilmiş dünya. </a:t>
            </a:r>
            <a:endParaRPr lang="tr-TR" dirty="0" smtClean="0"/>
          </a:p>
          <a:p>
            <a:r>
              <a:rPr lang="tr-TR" dirty="0" smtClean="0"/>
              <a:t>Komedi yapı anlamında halk kültürüne yakın bir tür olarak anılmaktadır. Aynı zamanda toplumsal eleştiri açısından da verimlidir. Dönemin </a:t>
            </a:r>
            <a:r>
              <a:rPr lang="tr-TR" dirty="0" err="1" smtClean="0"/>
              <a:t>melodramatik</a:t>
            </a:r>
            <a:r>
              <a:rPr lang="tr-TR" dirty="0" smtClean="0"/>
              <a:t> oyunlarının tümüyle duygulara yönelen, seyirciyi tam kalbinden vurmayı amaçlayan, eleştiren veya düşünsel değil ama seyircinin düşünmeden etkilenmesini amaçlayan yapısı açısından komedi oyunları daha eleştirel olma ve sorgulama </a:t>
            </a:r>
            <a:r>
              <a:rPr lang="tr-TR" dirty="0" err="1" smtClean="0"/>
              <a:t>potansiyi</a:t>
            </a:r>
            <a:r>
              <a:rPr lang="tr-TR" dirty="0" smtClean="0"/>
              <a:t> taşımaktadır. </a:t>
            </a:r>
          </a:p>
          <a:p>
            <a:r>
              <a:rPr lang="tr-TR" dirty="0" smtClean="0"/>
              <a:t>Dönemin politik yapısı, büyük değişimler yaşaması ve düzensizlik durumu da aslında komedi için oldukça elverişli bir ortam olarak karşımıza çıkmaktadır.</a:t>
            </a:r>
          </a:p>
          <a:p>
            <a:pPr marL="0" indent="0">
              <a:buNone/>
            </a:pPr>
            <a:endParaRPr lang="tr-TR" dirty="0"/>
          </a:p>
        </p:txBody>
      </p:sp>
    </p:spTree>
    <p:extLst>
      <p:ext uri="{BB962C8B-B14F-4D97-AF65-F5344CB8AC3E}">
        <p14:creationId xmlns:p14="http://schemas.microsoft.com/office/powerpoint/2010/main" val="639305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6384" y="813816"/>
            <a:ext cx="10567416" cy="5363147"/>
          </a:xfrm>
        </p:spPr>
        <p:txBody>
          <a:bodyPr/>
          <a:lstStyle/>
          <a:p>
            <a:r>
              <a:rPr lang="tr-TR" dirty="0" smtClean="0"/>
              <a:t>Moliere oyunlarında da rastladığımız değişim, değişime ayak uydurmama, değişememe, aynı kalma motiflerine dönemin komedilerinde de rastlanmaktadır.</a:t>
            </a:r>
          </a:p>
          <a:p>
            <a:r>
              <a:rPr lang="tr-TR" dirty="0" smtClean="0"/>
              <a:t>Yanlış Batılılaşmış oyun kişilerinin değişimlerinin eleştirel olarak vurgulanması, Beyoğlu etrafında şekillenen moda ve gereksiz harcamalar birer sapma olarak işaretlenir. </a:t>
            </a:r>
          </a:p>
          <a:p>
            <a:r>
              <a:rPr lang="tr-TR" dirty="0" smtClean="0"/>
              <a:t>Bununla birlikte bu komedilerin her zaman dönemi mutlak bir biçimde yansıttığını söylemek zordur. Örneğin Açık Baş oyununda Osmanlı kültürü etrafında düşünmenin zor olduğu olaylara rastlarız. Yine bu oyunlarda </a:t>
            </a:r>
            <a:r>
              <a:rPr lang="tr-TR" dirty="0" err="1" smtClean="0"/>
              <a:t>karakterizasyonda</a:t>
            </a:r>
            <a:r>
              <a:rPr lang="tr-TR" dirty="0" smtClean="0"/>
              <a:t> kullanılan çarpıtma ve abartının oyun kişileri gerçeklikten tümüyle </a:t>
            </a:r>
            <a:r>
              <a:rPr lang="tr-TR" smtClean="0"/>
              <a:t>uzaklaştırdığını görürüz. </a:t>
            </a:r>
            <a:endParaRPr lang="tr-TR" dirty="0"/>
          </a:p>
        </p:txBody>
      </p:sp>
    </p:spTree>
    <p:extLst>
      <p:ext uri="{BB962C8B-B14F-4D97-AF65-F5344CB8AC3E}">
        <p14:creationId xmlns:p14="http://schemas.microsoft.com/office/powerpoint/2010/main" val="42798249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606</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TANZİMAT DÖNEMİ KOMEDİ ANLAYIŞI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TANZİMAT DÖNEMİ KOMEDİ ANLAYIŞI </dc:title>
  <dc:creator>duygu toksoy</dc:creator>
  <cp:lastModifiedBy>duygu toksoy</cp:lastModifiedBy>
  <cp:revision>5</cp:revision>
  <dcterms:created xsi:type="dcterms:W3CDTF">2021-07-27T01:21:19Z</dcterms:created>
  <dcterms:modified xsi:type="dcterms:W3CDTF">2021-07-27T03:25:43Z</dcterms:modified>
</cp:coreProperties>
</file>