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5" r:id="rId1"/>
    <p:sldMasterId id="2147483947" r:id="rId2"/>
  </p:sldMasterIdLst>
  <p:notesMasterIdLst>
    <p:notesMasterId r:id="rId9"/>
  </p:notesMasterIdLst>
  <p:sldIdLst>
    <p:sldId id="296" r:id="rId3"/>
    <p:sldId id="283" r:id="rId4"/>
    <p:sldId id="293" r:id="rId5"/>
    <p:sldId id="275" r:id="rId6"/>
    <p:sldId id="294" r:id="rId7"/>
    <p:sldId id="29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EFFD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8" autoAdjust="0"/>
    <p:restoredTop sz="94660"/>
  </p:normalViewPr>
  <p:slideViewPr>
    <p:cSldViewPr snapToGrid="0" snapToObjects="1">
      <p:cViewPr varScale="1">
        <p:scale>
          <a:sx n="65" d="100"/>
          <a:sy n="65" d="100"/>
        </p:scale>
        <p:origin x="756" y="48"/>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E0B55-E32B-FD40-BD1D-E6A191A9BBAA}" type="datetimeFigureOut">
              <a:rPr lang="en-US" smtClean="0"/>
              <a:t>5/31/2020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B4D74-0D15-A94B-B96E-FFCE1DF07852}" type="slidenum">
              <a:rPr lang="en-US" smtClean="0"/>
              <a:t>‹#›</a:t>
            </a:fld>
            <a:endParaRPr lang="en-US"/>
          </a:p>
        </p:txBody>
      </p:sp>
    </p:spTree>
    <p:extLst>
      <p:ext uri="{BB962C8B-B14F-4D97-AF65-F5344CB8AC3E}">
        <p14:creationId xmlns:p14="http://schemas.microsoft.com/office/powerpoint/2010/main" val="6760530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a:t>
            </a:fld>
            <a:endParaRPr lang="en-US"/>
          </a:p>
        </p:txBody>
      </p:sp>
    </p:spTree>
    <p:extLst>
      <p:ext uri="{BB962C8B-B14F-4D97-AF65-F5344CB8AC3E}">
        <p14:creationId xmlns:p14="http://schemas.microsoft.com/office/powerpoint/2010/main" val="996027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4</a:t>
            </a:fld>
            <a:endParaRPr lang="en-US"/>
          </a:p>
        </p:txBody>
      </p:sp>
    </p:spTree>
    <p:extLst>
      <p:ext uri="{BB962C8B-B14F-4D97-AF65-F5344CB8AC3E}">
        <p14:creationId xmlns:p14="http://schemas.microsoft.com/office/powerpoint/2010/main" val="2374970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39529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49074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81332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smtClean="0"/>
              <a:t>Asıl alt başlık stilini düzenlemek için tıklatın</a:t>
            </a:r>
            <a:endParaRPr lang="tr-TR" dirty="0"/>
          </a:p>
        </p:txBody>
      </p:sp>
      <p:sp>
        <p:nvSpPr>
          <p:cNvPr id="4" name="Veri Yer Tutucusu 3"/>
          <p:cNvSpPr>
            <a:spLocks noGrp="1"/>
          </p:cNvSpPr>
          <p:nvPr>
            <p:ph type="dt" sz="half" idx="10"/>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31.05.2020</a:t>
            </a:fld>
            <a:endParaRPr lang="tr-TR"/>
          </a:p>
        </p:txBody>
      </p:sp>
      <p:sp>
        <p:nvSpPr>
          <p:cNvPr id="5" name="Altbilgi Yer Tutucusu 4"/>
          <p:cNvSpPr>
            <a:spLocks noGrp="1"/>
          </p:cNvSpPr>
          <p:nvPr>
            <p:ph type="ftr" sz="quarter" idx="1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3158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614859" cy="1143000"/>
          </a:xfrm>
        </p:spPr>
        <p:txBody>
          <a:bodyPr/>
          <a:lstStyle/>
          <a:p>
            <a:r>
              <a:rPr lang="tr-TR" dirty="0" smtClean="0"/>
              <a:t>Asıl başlık stili için tıklatın</a:t>
            </a:r>
            <a:endParaRPr lang="tr-TR" dirty="0"/>
          </a:p>
        </p:txBody>
      </p:sp>
      <p:sp>
        <p:nvSpPr>
          <p:cNvPr id="3" name="İçerik Yer Tutucusu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10"/>
          </p:nvPr>
        </p:nvSpPr>
        <p:spPr/>
        <p:txBody>
          <a:bodyPr/>
          <a:lstStyle/>
          <a:p>
            <a:fld id="{37DEC90F-93E7-493E-90B1-B0A24C29881C}" type="datetimeFigureOut">
              <a:rPr lang="tr-TR" smtClean="0"/>
              <a:t>31.05.2020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3888707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710869"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DEC90F-93E7-493E-90B1-B0A24C29881C}" type="datetimeFigureOut">
              <a:rPr lang="tr-TR" smtClean="0"/>
              <a:t>31.05.2020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2317258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DEC90F-93E7-493E-90B1-B0A24C29881C}" type="datetimeFigureOut">
              <a:rPr lang="tr-TR" smtClean="0"/>
              <a:t>31.05.2020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spTree>
    <p:extLst>
      <p:ext uri="{BB962C8B-B14F-4D97-AF65-F5344CB8AC3E}">
        <p14:creationId xmlns:p14="http://schemas.microsoft.com/office/powerpoint/2010/main" val="193123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77237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C7B2F76-6856-B34B-B37B-5D0FF7542D1F}"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pic>
        <p:nvPicPr>
          <p:cNvPr id="7" name="Resim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2351" y="44028"/>
            <a:ext cx="1589649" cy="1638722"/>
          </a:xfrm>
          <a:prstGeom prst="rect">
            <a:avLst/>
          </a:prstGeom>
        </p:spPr>
      </p:pic>
    </p:spTree>
    <p:extLst>
      <p:ext uri="{BB962C8B-B14F-4D97-AF65-F5344CB8AC3E}">
        <p14:creationId xmlns:p14="http://schemas.microsoft.com/office/powerpoint/2010/main" val="15884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B2F76-6856-B34B-B37B-5D0FF7542D1F}"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0840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B2F76-6856-B34B-B37B-5D0FF7542D1F}" type="datetimeFigureOut">
              <a:rPr lang="en-US" smtClean="0"/>
              <a:t>5/31/2020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27103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B2F76-6856-B34B-B37B-5D0FF7542D1F}" type="datetimeFigureOut">
              <a:rPr lang="en-US" smtClean="0"/>
              <a:t>5/31/2020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51832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B2F76-6856-B34B-B37B-5D0FF7542D1F}" type="datetimeFigureOut">
              <a:rPr lang="en-US" smtClean="0"/>
              <a:t>5/31/2020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17404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32564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60765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B2F76-6856-B34B-B37B-5D0FF7542D1F}" type="datetimeFigureOut">
              <a:rPr lang="en-US" smtClean="0"/>
              <a:t>5/31/2020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9269F-1902-CC4E-9ED1-734966E2D439}" type="slidenum">
              <a:rPr lang="en-US" smtClean="0"/>
              <a:t>‹#›</a:t>
            </a:fld>
            <a:endParaRPr lang="en-US"/>
          </a:p>
        </p:txBody>
      </p:sp>
    </p:spTree>
    <p:extLst>
      <p:ext uri="{BB962C8B-B14F-4D97-AF65-F5344CB8AC3E}">
        <p14:creationId xmlns:p14="http://schemas.microsoft.com/office/powerpoint/2010/main" val="16121632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59008" cy="1143000"/>
          </a:xfrm>
          <a:prstGeom prst="rect">
            <a:avLst/>
          </a:prstGeom>
        </p:spPr>
        <p:txBody>
          <a:bodyPr vert="horz" lIns="91440" tIns="45720" rIns="91440" bIns="45720" rtlCol="0" anchor="ctr">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31.05.2020</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10980964"/>
      </p:ext>
    </p:extLst>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Lst>
  <p:txStyles>
    <p:titleStyle>
      <a:lvl1pPr algn="l" defTabSz="914400" rtl="0" eaLnBrk="1" latinLnBrk="0" hangingPunct="1">
        <a:spcBef>
          <a:spcPct val="0"/>
        </a:spcBef>
        <a:buNone/>
        <a:defRPr sz="3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Fişin Başlığı</a:t>
            </a:r>
            <a:r>
              <a:rPr lang="tr-TR" dirty="0"/>
              <a:t/>
            </a:r>
            <a:br>
              <a:rPr lang="tr-TR" dirty="0"/>
            </a:br>
            <a:endParaRPr lang="tr-TR" dirty="0"/>
          </a:p>
        </p:txBody>
      </p:sp>
      <p:sp>
        <p:nvSpPr>
          <p:cNvPr id="5" name="Alt Başlık 4"/>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53045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245806" y="226142"/>
            <a:ext cx="10422194" cy="924232"/>
          </a:xfrm>
        </p:spPr>
        <p:txBody>
          <a:bodyPr>
            <a:normAutofit fontScale="90000"/>
          </a:bodyPr>
          <a:lstStyle/>
          <a:p>
            <a:r>
              <a:rPr lang="tr-TR" dirty="0"/>
              <a:t/>
            </a:r>
            <a:br>
              <a:rPr lang="tr-TR" dirty="0"/>
            </a:br>
            <a:r>
              <a:rPr lang="tr-TR" sz="4000" dirty="0"/>
              <a:t>FİŞİN BAŞLIĞI</a:t>
            </a:r>
          </a:p>
        </p:txBody>
      </p:sp>
      <p:sp>
        <p:nvSpPr>
          <p:cNvPr id="5" name="Alt Başlık 4"/>
          <p:cNvSpPr>
            <a:spLocks noGrp="1"/>
          </p:cNvSpPr>
          <p:nvPr>
            <p:ph type="subTitle" idx="1"/>
          </p:nvPr>
        </p:nvSpPr>
        <p:spPr>
          <a:xfrm>
            <a:off x="245806" y="1632154"/>
            <a:ext cx="10422194" cy="5132439"/>
          </a:xfrm>
        </p:spPr>
        <p:txBody>
          <a:bodyPr>
            <a:normAutofit/>
          </a:bodyPr>
          <a:lstStyle/>
          <a:p>
            <a:pPr algn="l">
              <a:lnSpc>
                <a:spcPct val="150000"/>
              </a:lnSpc>
            </a:pPr>
            <a:r>
              <a:rPr lang="tr-TR" dirty="0" smtClean="0"/>
              <a:t>Fişe </a:t>
            </a:r>
            <a:r>
              <a:rPr lang="tr-TR" dirty="0"/>
              <a:t>kaydedilen ilk bibliyografik bilgi, "başlık" diye adlandırılan paragrafa yazılır. Bu genellikle yazarın adıdır. Yazar; eserin oluşturulması sorumluluğunu taşıyan gerçek veya tüzel kişidir.</a:t>
            </a:r>
          </a:p>
          <a:p>
            <a:pPr algn="l">
              <a:lnSpc>
                <a:spcPct val="150000"/>
              </a:lnSpc>
            </a:pPr>
            <a:r>
              <a:rPr lang="tr-TR" dirty="0"/>
              <a:t> </a:t>
            </a:r>
          </a:p>
          <a:p>
            <a:pPr algn="l">
              <a:lnSpc>
                <a:spcPct val="150000"/>
              </a:lnSpc>
            </a:pPr>
            <a:r>
              <a:rPr lang="tr-TR" dirty="0"/>
              <a:t>Bu yüzden, yalnızca bir eseri yazanlar değil, onun oluşumunda birinci derecede sorumluluk yüklenenler de yazar sayılır. Tamamı resimlerden veya fotoğraflardan oluşan eserlerde ressam veya fotoğrafçı bu eserlerin yazarı sayılır.</a:t>
            </a:r>
          </a:p>
          <a:p>
            <a:pPr algn="l">
              <a:lnSpc>
                <a:spcPct val="150000"/>
              </a:lnSpc>
            </a:pPr>
            <a:r>
              <a:rPr lang="tr-TR" dirty="0"/>
              <a:t> </a:t>
            </a:r>
          </a:p>
        </p:txBody>
      </p:sp>
    </p:spTree>
    <p:extLst>
      <p:ext uri="{BB962C8B-B14F-4D97-AF65-F5344CB8AC3E}">
        <p14:creationId xmlns:p14="http://schemas.microsoft.com/office/powerpoint/2010/main" val="3732650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245806" y="226142"/>
            <a:ext cx="10422194" cy="924232"/>
          </a:xfrm>
        </p:spPr>
        <p:txBody>
          <a:bodyPr>
            <a:normAutofit fontScale="90000"/>
          </a:bodyPr>
          <a:lstStyle/>
          <a:p>
            <a:r>
              <a:rPr lang="tr-TR" dirty="0"/>
              <a:t/>
            </a:r>
            <a:br>
              <a:rPr lang="tr-TR" dirty="0"/>
            </a:br>
            <a:r>
              <a:rPr lang="tr-TR" dirty="0"/>
              <a:t>FİŞİN BAŞLIĞI</a:t>
            </a:r>
            <a:endParaRPr lang="tr-TR" dirty="0"/>
          </a:p>
        </p:txBody>
      </p:sp>
      <p:sp>
        <p:nvSpPr>
          <p:cNvPr id="5" name="Alt Başlık 4"/>
          <p:cNvSpPr>
            <a:spLocks noGrp="1"/>
          </p:cNvSpPr>
          <p:nvPr>
            <p:ph type="subTitle" idx="1"/>
          </p:nvPr>
        </p:nvSpPr>
        <p:spPr>
          <a:xfrm>
            <a:off x="245806" y="1356852"/>
            <a:ext cx="10422194" cy="5407742"/>
          </a:xfrm>
        </p:spPr>
        <p:txBody>
          <a:bodyPr>
            <a:normAutofit lnSpcReduction="10000"/>
          </a:bodyPr>
          <a:lstStyle/>
          <a:p>
            <a:pPr algn="l">
              <a:lnSpc>
                <a:spcPct val="150000"/>
              </a:lnSpc>
            </a:pPr>
            <a:r>
              <a:rPr lang="tr-TR" dirty="0" smtClean="0"/>
              <a:t>Yazarı </a:t>
            </a:r>
            <a:r>
              <a:rPr lang="tr-TR" dirty="0"/>
              <a:t>belirlenemeyen, bilinemeyen veya "komisyon" gibi adsız topluluklarca yazılan eserler de fişe </a:t>
            </a:r>
            <a:r>
              <a:rPr lang="tr-TR" dirty="0" err="1"/>
              <a:t>eseradı</a:t>
            </a:r>
            <a:r>
              <a:rPr lang="tr-TR" dirty="0"/>
              <a:t> altında kaydedilir. Değişik katkılarla oluşturulmuş "yazarlığı karma karakterli eserler" ise, başlığa alınacak kişiyi belirlemek daha farklı yöntemler uygulanır.</a:t>
            </a:r>
          </a:p>
          <a:p>
            <a:pPr algn="l">
              <a:lnSpc>
                <a:spcPct val="150000"/>
              </a:lnSpc>
            </a:pPr>
            <a:r>
              <a:rPr lang="tr-TR" dirty="0"/>
              <a:t> </a:t>
            </a:r>
          </a:p>
          <a:p>
            <a:pPr lvl="0" algn="l">
              <a:lnSpc>
                <a:spcPct val="150000"/>
              </a:lnSpc>
            </a:pPr>
            <a:r>
              <a:rPr lang="tr-TR" dirty="0"/>
              <a:t>Bir edebi türden bir başkasına veya başka şekilde uyarlanmış eserler, asıl eserin yazarının adı altında değil, uyarlayanın adı altında kaydedilir. Söz gelişi Reşat Nuri Güntekin'in Değirmen adlı romanından oyunlaştırılan </a:t>
            </a:r>
            <a:r>
              <a:rPr lang="tr-TR" dirty="0" err="1"/>
              <a:t>Sarıpınar</a:t>
            </a:r>
            <a:r>
              <a:rPr lang="tr-TR" dirty="0"/>
              <a:t> 1916 adlı eserin başlığı uyarlamayı gerçekleştiren Turgut </a:t>
            </a:r>
            <a:r>
              <a:rPr lang="tr-TR" dirty="0" smtClean="0"/>
              <a:t>Özakman</a:t>
            </a:r>
            <a:r>
              <a:rPr lang="tr-TR" dirty="0"/>
              <a:t>' </a:t>
            </a:r>
            <a:r>
              <a:rPr lang="tr-TR" dirty="0" err="1"/>
              <a:t>ın</a:t>
            </a:r>
            <a:r>
              <a:rPr lang="tr-TR" dirty="0"/>
              <a:t> adı altında kaydedilir.</a:t>
            </a:r>
          </a:p>
          <a:p>
            <a:r>
              <a:rPr lang="tr-TR" dirty="0"/>
              <a:t> </a:t>
            </a:r>
          </a:p>
        </p:txBody>
      </p:sp>
    </p:spTree>
    <p:extLst>
      <p:ext uri="{BB962C8B-B14F-4D97-AF65-F5344CB8AC3E}">
        <p14:creationId xmlns:p14="http://schemas.microsoft.com/office/powerpoint/2010/main" val="1702485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587" y="561860"/>
            <a:ext cx="8526582" cy="915248"/>
          </a:xfrm>
        </p:spPr>
        <p:txBody>
          <a:bodyPr>
            <a:normAutofit fontScale="90000"/>
          </a:bodyPr>
          <a:lstStyle/>
          <a:p>
            <a:pPr algn="ct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sz="4400" dirty="0"/>
              <a:t>FİŞİN BAŞLIĞI</a:t>
            </a:r>
            <a:endParaRPr lang="tr-TR" sz="4400" dirty="0">
              <a:latin typeface="+mn-lt"/>
            </a:endParaRPr>
          </a:p>
        </p:txBody>
      </p:sp>
      <p:sp>
        <p:nvSpPr>
          <p:cNvPr id="3" name="Text Placeholder 2"/>
          <p:cNvSpPr>
            <a:spLocks noGrp="1"/>
          </p:cNvSpPr>
          <p:nvPr>
            <p:ph type="body" idx="1"/>
          </p:nvPr>
        </p:nvSpPr>
        <p:spPr>
          <a:xfrm>
            <a:off x="1524000" y="1477108"/>
            <a:ext cx="8510588" cy="5380892"/>
          </a:xfrm>
        </p:spPr>
        <p:txBody>
          <a:bodyPr>
            <a:normAutofit lnSpcReduction="10000"/>
          </a:bodyPr>
          <a:lstStyle/>
          <a:p>
            <a:r>
              <a:rPr lang="tr-TR" dirty="0"/>
              <a:t>	</a:t>
            </a:r>
            <a:endParaRPr lang="tr-TR" dirty="0" smtClean="0"/>
          </a:p>
          <a:p>
            <a:r>
              <a:rPr lang="tr-TR" sz="3200" dirty="0" smtClean="0"/>
              <a:t>Temel giriş ögesi olarak da bilinen başlık </a:t>
            </a:r>
            <a:r>
              <a:rPr lang="tr-TR" sz="3200" dirty="0"/>
              <a:t>genellikle </a:t>
            </a:r>
            <a:r>
              <a:rPr lang="tr-TR" sz="3200" dirty="0" smtClean="0"/>
              <a:t>yazar adından oluşur. </a:t>
            </a:r>
            <a:r>
              <a:rPr lang="tr-TR" sz="3200" dirty="0" smtClean="0">
                <a:cs typeface="Times New Roman" panose="02020603050405020304" pitchFamily="18" charset="0"/>
              </a:rPr>
              <a:t>Yazar</a:t>
            </a:r>
            <a:r>
              <a:rPr lang="tr-TR" sz="3200" dirty="0">
                <a:cs typeface="Times New Roman" panose="02020603050405020304" pitchFamily="18" charset="0"/>
              </a:rPr>
              <a:t>: Eserin </a:t>
            </a:r>
            <a:r>
              <a:rPr lang="tr-TR" sz="3200" dirty="0" smtClean="0">
                <a:cs typeface="Times New Roman" panose="02020603050405020304" pitchFamily="18" charset="0"/>
              </a:rPr>
              <a:t>oluşturulma </a:t>
            </a:r>
            <a:r>
              <a:rPr lang="tr-TR" sz="3200" dirty="0">
                <a:cs typeface="Times New Roman" panose="02020603050405020304" pitchFamily="18" charset="0"/>
              </a:rPr>
              <a:t>sorumluluğunu </a:t>
            </a:r>
            <a:r>
              <a:rPr lang="tr-TR" sz="3200" dirty="0" smtClean="0">
                <a:cs typeface="Times New Roman" panose="02020603050405020304" pitchFamily="18" charset="0"/>
              </a:rPr>
              <a:t>üstlenmiş gerçek </a:t>
            </a:r>
            <a:r>
              <a:rPr lang="tr-TR" sz="3200" dirty="0">
                <a:cs typeface="Times New Roman" panose="02020603050405020304" pitchFamily="18" charset="0"/>
              </a:rPr>
              <a:t>veya tüzel kişidir. (Ressam, Uyarlayan, Senaryo Yazarı </a:t>
            </a:r>
            <a:r>
              <a:rPr lang="tr-TR" sz="3200" dirty="0" err="1" smtClean="0">
                <a:cs typeface="Times New Roman" panose="02020603050405020304" pitchFamily="18" charset="0"/>
              </a:rPr>
              <a:t>vb</a:t>
            </a:r>
            <a:r>
              <a:rPr lang="tr-TR" sz="3200" dirty="0" smtClean="0">
                <a:cs typeface="Times New Roman" panose="02020603050405020304" pitchFamily="18" charset="0"/>
              </a:rPr>
              <a:t>)</a:t>
            </a:r>
          </a:p>
          <a:p>
            <a:r>
              <a:rPr lang="tr-TR" sz="3200" dirty="0" smtClean="0">
                <a:solidFill>
                  <a:schemeClr val="bg1">
                    <a:lumMod val="50000"/>
                  </a:schemeClr>
                </a:solidFill>
                <a:cs typeface="Times New Roman" panose="02020603050405020304" pitchFamily="18" charset="0"/>
              </a:rPr>
              <a:t>Hazırlayan, derleyen gibi ikinci dereceden sorumlular yazar kabul edilmezler.</a:t>
            </a:r>
            <a:endParaRPr lang="tr-TR" sz="3200" dirty="0">
              <a:solidFill>
                <a:schemeClr val="bg1">
                  <a:lumMod val="50000"/>
                </a:schemeClr>
              </a:solidFill>
              <a:cs typeface="Times New Roman" panose="02020603050405020304" pitchFamily="18" charset="0"/>
            </a:endParaRPr>
          </a:p>
          <a:p>
            <a:r>
              <a:rPr lang="tr-TR" sz="3200" dirty="0" smtClean="0">
                <a:solidFill>
                  <a:schemeClr val="bg1">
                    <a:lumMod val="50000"/>
                  </a:schemeClr>
                </a:solidFill>
                <a:cs typeface="Times New Roman" panose="02020603050405020304" pitchFamily="18" charset="0"/>
              </a:rPr>
              <a:t>Bir eserin yazarı biliniyorsa, eserde bulunup bulunmadığına bakılmadan Başlık yazar adından oluşturulur.</a:t>
            </a:r>
            <a:endParaRPr lang="tr-TR" sz="3200" dirty="0">
              <a:solidFill>
                <a:schemeClr val="bg1">
                  <a:lumMod val="50000"/>
                </a:schemeClr>
              </a:solidFill>
              <a:cs typeface="Times New Roman" panose="02020603050405020304" pitchFamily="18" charset="0"/>
            </a:endParaRPr>
          </a:p>
          <a:p>
            <a:endParaRPr lang="tr-TR" sz="3200" dirty="0"/>
          </a:p>
          <a:p>
            <a:r>
              <a:rPr lang="tr-TR" sz="3200" b="1" dirty="0"/>
              <a:t>      Sait Faik----</a:t>
            </a:r>
            <a:r>
              <a:rPr lang="tr-TR" sz="3200" b="1" dirty="0">
                <a:solidFill>
                  <a:srgbClr val="FF0000"/>
                </a:solidFill>
              </a:rPr>
              <a:t>Abasıyanık, </a:t>
            </a:r>
            <a:r>
              <a:rPr lang="tr-TR" sz="3200" b="1" dirty="0" smtClean="0">
                <a:solidFill>
                  <a:srgbClr val="FF0000"/>
                </a:solidFill>
              </a:rPr>
              <a:t>Sait </a:t>
            </a:r>
            <a:r>
              <a:rPr lang="tr-TR" sz="3200" b="1" dirty="0">
                <a:solidFill>
                  <a:srgbClr val="FF0000"/>
                </a:solidFill>
              </a:rPr>
              <a:t>Faik</a:t>
            </a:r>
            <a:endParaRPr lang="tr-TR" sz="3200" dirty="0"/>
          </a:p>
          <a:p>
            <a:endParaRPr lang="tr-TR" dirty="0"/>
          </a:p>
          <a:p>
            <a:endParaRPr lang="tr-TR" dirty="0"/>
          </a:p>
        </p:txBody>
      </p:sp>
      <p:sp>
        <p:nvSpPr>
          <p:cNvPr id="4" name="Dikdörtgen 3"/>
          <p:cNvSpPr/>
          <p:nvPr/>
        </p:nvSpPr>
        <p:spPr>
          <a:xfrm>
            <a:off x="10675784" y="17253"/>
            <a:ext cx="1377838" cy="1511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tr-TR" dirty="0"/>
          </a:p>
        </p:txBody>
      </p:sp>
    </p:spTree>
    <p:extLst>
      <p:ext uri="{BB962C8B-B14F-4D97-AF65-F5344CB8AC3E}">
        <p14:creationId xmlns:p14="http://schemas.microsoft.com/office/powerpoint/2010/main" val="4197510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245806" y="226142"/>
            <a:ext cx="10422194" cy="924232"/>
          </a:xfrm>
        </p:spPr>
        <p:txBody>
          <a:bodyPr>
            <a:normAutofit fontScale="90000"/>
          </a:bodyPr>
          <a:lstStyle/>
          <a:p>
            <a:r>
              <a:rPr lang="tr-TR" dirty="0"/>
              <a:t/>
            </a:r>
            <a:br>
              <a:rPr lang="tr-TR" dirty="0"/>
            </a:br>
            <a:r>
              <a:rPr lang="tr-TR" dirty="0"/>
              <a:t>FİŞİN BAŞLIĞI</a:t>
            </a:r>
            <a:endParaRPr lang="tr-TR" dirty="0"/>
          </a:p>
        </p:txBody>
      </p:sp>
      <p:sp>
        <p:nvSpPr>
          <p:cNvPr id="5" name="Alt Başlık 4"/>
          <p:cNvSpPr>
            <a:spLocks noGrp="1"/>
          </p:cNvSpPr>
          <p:nvPr>
            <p:ph type="subTitle" idx="1"/>
          </p:nvPr>
        </p:nvSpPr>
        <p:spPr>
          <a:xfrm>
            <a:off x="245806" y="835742"/>
            <a:ext cx="10422194" cy="5928852"/>
          </a:xfrm>
        </p:spPr>
        <p:txBody>
          <a:bodyPr>
            <a:normAutofit fontScale="85000" lnSpcReduction="10000"/>
          </a:bodyPr>
          <a:lstStyle/>
          <a:p>
            <a:r>
              <a:rPr lang="tr-TR" dirty="0"/>
              <a:t> </a:t>
            </a:r>
          </a:p>
          <a:p>
            <a:r>
              <a:rPr lang="tr-TR" dirty="0"/>
              <a:t>Tek ve çok yazarlı eserlerde şu hususlara dikkat etmek gerekir;</a:t>
            </a:r>
          </a:p>
          <a:p>
            <a:pPr algn="l">
              <a:lnSpc>
                <a:spcPct val="150000"/>
              </a:lnSpc>
            </a:pPr>
            <a:r>
              <a:rPr lang="tr-TR" b="1" dirty="0"/>
              <a:t>1. Tek yazarlı eserler, </a:t>
            </a:r>
            <a:r>
              <a:rPr lang="tr-TR" dirty="0"/>
              <a:t>eser üzerinde adları bulunsun veya bulunmasın, biliniyorsa yazarlarının adı altında fişe alınır; yani bunlarda fişin başlığına yazarının adı yazılır: “Semaver” adlı eser için başlığa "Abasıyanık, Sait Faik" yazılması; eser üzerinde belirtilmemiş olmasına rağmen, Atatürk kimdir, Kemalizm nedir? adlı eserin fiş başlığına "Sefa, Peyami" adının kaydedilmesi gibi.</a:t>
            </a:r>
          </a:p>
          <a:p>
            <a:pPr algn="l">
              <a:lnSpc>
                <a:spcPct val="150000"/>
              </a:lnSpc>
            </a:pPr>
            <a:r>
              <a:rPr lang="tr-TR" b="1" dirty="0"/>
              <a:t> </a:t>
            </a:r>
            <a:endParaRPr lang="tr-TR" dirty="0"/>
          </a:p>
          <a:p>
            <a:pPr algn="l">
              <a:lnSpc>
                <a:spcPct val="150000"/>
              </a:lnSpc>
            </a:pPr>
            <a:r>
              <a:rPr lang="tr-TR" b="1" dirty="0"/>
              <a:t>2. Çok yazarlı </a:t>
            </a:r>
            <a:r>
              <a:rPr lang="tr-TR" dirty="0"/>
              <a:t>eserlerde ilk olarak eserin bir baş yazarının bulunup bulunmadığına bakılır. Başyazar varsa, öteki yazarların sayısına bakılmaksızın, başlığa onun adı geçirilir. Çok yazarlı bir eserde baş yazar (veya sorumlu) yoksa başlığa kaydedilecek adı belirleyecek iki durum söz konusudur: a) Yazar sayısı iki veya üç ise, adı eserin </a:t>
            </a:r>
            <a:r>
              <a:rPr lang="tr-TR" dirty="0" err="1"/>
              <a:t>içkapakta</a:t>
            </a:r>
            <a:r>
              <a:rPr lang="tr-TR" dirty="0"/>
              <a:t> ilk önce verilen yazarın adı başlıkta yer alır. b) Yazar sayısı üçten çok ise, eserin temel girişi eser adından yapılır.</a:t>
            </a:r>
          </a:p>
          <a:p>
            <a:pPr algn="l">
              <a:lnSpc>
                <a:spcPct val="150000"/>
              </a:lnSpc>
            </a:pPr>
            <a:r>
              <a:rPr lang="tr-TR" dirty="0"/>
              <a:t> </a:t>
            </a:r>
          </a:p>
        </p:txBody>
      </p:sp>
    </p:spTree>
    <p:extLst>
      <p:ext uri="{BB962C8B-B14F-4D97-AF65-F5344CB8AC3E}">
        <p14:creationId xmlns:p14="http://schemas.microsoft.com/office/powerpoint/2010/main" val="1954414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245806" y="226142"/>
            <a:ext cx="10422194" cy="924232"/>
          </a:xfrm>
        </p:spPr>
        <p:txBody>
          <a:bodyPr>
            <a:normAutofit fontScale="90000"/>
          </a:bodyPr>
          <a:lstStyle/>
          <a:p>
            <a:r>
              <a:rPr lang="tr-TR"/>
              <a:t/>
            </a:r>
            <a:br>
              <a:rPr lang="tr-TR"/>
            </a:br>
            <a:r>
              <a:rPr lang="tr-TR"/>
              <a:t>FİŞİN BAŞLIĞI</a:t>
            </a:r>
            <a:endParaRPr lang="tr-TR" dirty="0"/>
          </a:p>
        </p:txBody>
      </p:sp>
      <p:sp>
        <p:nvSpPr>
          <p:cNvPr id="5" name="Alt Başlık 4"/>
          <p:cNvSpPr>
            <a:spLocks noGrp="1"/>
          </p:cNvSpPr>
          <p:nvPr>
            <p:ph type="subTitle" idx="1"/>
          </p:nvPr>
        </p:nvSpPr>
        <p:spPr>
          <a:xfrm>
            <a:off x="245806" y="1356852"/>
            <a:ext cx="10422194" cy="5407742"/>
          </a:xfrm>
        </p:spPr>
        <p:txBody>
          <a:bodyPr>
            <a:normAutofit fontScale="77500" lnSpcReduction="20000"/>
          </a:bodyPr>
          <a:lstStyle/>
          <a:p>
            <a:r>
              <a:rPr lang="tr-TR" dirty="0" smtClean="0"/>
              <a:t> </a:t>
            </a:r>
            <a:endParaRPr lang="tr-TR" dirty="0"/>
          </a:p>
          <a:p>
            <a:pPr lvl="0" algn="l">
              <a:lnSpc>
                <a:spcPct val="160000"/>
              </a:lnSpc>
            </a:pPr>
            <a:r>
              <a:rPr lang="tr-TR" dirty="0"/>
              <a:t>Bir sanatçı tarafından resimlenmiş eserler metnin yazarının adı altında kaydedilir. Söz gelişi, Şahin Akkaya tarafından resimlenmiş olan Giresun destani adlı eser, yazarı olan Arif Hikmet Par' </a:t>
            </a:r>
            <a:r>
              <a:rPr lang="tr-TR" dirty="0" err="1"/>
              <a:t>ın</a:t>
            </a:r>
            <a:r>
              <a:rPr lang="tr-TR" dirty="0"/>
              <a:t> adı altında yazılır.</a:t>
            </a:r>
          </a:p>
          <a:p>
            <a:pPr algn="l">
              <a:lnSpc>
                <a:spcPct val="160000"/>
              </a:lnSpc>
            </a:pPr>
            <a:r>
              <a:rPr lang="tr-TR" dirty="0"/>
              <a:t> </a:t>
            </a:r>
          </a:p>
          <a:p>
            <a:pPr lvl="0" algn="l">
              <a:lnSpc>
                <a:spcPct val="160000"/>
              </a:lnSpc>
            </a:pPr>
            <a:r>
              <a:rPr lang="tr-TR" dirty="0"/>
              <a:t>Bir görüşme, tartışma, konuşma veya benzeri görüş alışverişini yansıtan bir eser, konuşmaya katılanlardan biri tarafından yazılmışsa, onun adı altında kaydedilir. Yazarı konuşmaya katılanlardan biri olmayan bir eser ise, konuşmaları yönetenin veya ilk konuşmayı yapan kişinin adı altında kaydedilir. Ruşen Eşref </a:t>
            </a:r>
            <a:r>
              <a:rPr lang="tr-TR" dirty="0" err="1"/>
              <a:t>Ünaydın'ın</a:t>
            </a:r>
            <a:r>
              <a:rPr lang="tr-TR" dirty="0"/>
              <a:t> “Anafartalar kumandanı Mustafa Kemal ile mülakat” adıyla yayımladığı eser Atatürk adı altında kaydedilir, çünkü eser Atatürk’ün görüşlerinden oluşmaktadır.</a:t>
            </a:r>
          </a:p>
          <a:p>
            <a:pPr algn="l">
              <a:lnSpc>
                <a:spcPct val="160000"/>
              </a:lnSpc>
            </a:pPr>
            <a:r>
              <a:rPr lang="tr-TR" dirty="0"/>
              <a:t> </a:t>
            </a:r>
          </a:p>
          <a:p>
            <a:pPr lvl="0" algn="l">
              <a:lnSpc>
                <a:spcPct val="160000"/>
              </a:lnSpc>
            </a:pPr>
            <a:r>
              <a:rPr lang="tr-TR" dirty="0"/>
              <a:t>Çeviri bir eser, asıl eserin yazarının adı altında fişe alınmalıdır.</a:t>
            </a:r>
          </a:p>
          <a:p>
            <a:r>
              <a:rPr lang="tr-TR" dirty="0"/>
              <a:t> </a:t>
            </a:r>
          </a:p>
        </p:txBody>
      </p:sp>
    </p:spTree>
    <p:extLst>
      <p:ext uri="{BB962C8B-B14F-4D97-AF65-F5344CB8AC3E}">
        <p14:creationId xmlns:p14="http://schemas.microsoft.com/office/powerpoint/2010/main" val="2042479568"/>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6330</TotalTime>
  <Words>529</Words>
  <Application>Microsoft Office PowerPoint</Application>
  <PresentationFormat>Geniş ekran</PresentationFormat>
  <Paragraphs>35</Paragraphs>
  <Slides>6</Slides>
  <Notes>2</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6</vt:i4>
      </vt:variant>
    </vt:vector>
  </HeadingPairs>
  <TitlesOfParts>
    <vt:vector size="13" baseType="lpstr">
      <vt:lpstr>Arial</vt:lpstr>
      <vt:lpstr>Calibri</vt:lpstr>
      <vt:lpstr>Calibri Light</vt:lpstr>
      <vt:lpstr>Times New Roman</vt:lpstr>
      <vt:lpstr>Verdana</vt:lpstr>
      <vt:lpstr>Office Theme</vt:lpstr>
      <vt:lpstr>Ofis Teması</vt:lpstr>
      <vt:lpstr>Fişin Başlığı </vt:lpstr>
      <vt:lpstr> FİŞİN BAŞLIĞI</vt:lpstr>
      <vt:lpstr> FİŞİN BAŞLIĞI</vt:lpstr>
      <vt:lpstr>    FİŞİN BAŞLIĞI</vt:lpstr>
      <vt:lpstr> FİŞİN BAŞLIĞI</vt:lpstr>
      <vt:lpstr> FİŞİN BAŞLIĞI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BAYTER</dc:creator>
  <cp:lastModifiedBy>Doğan ATILGAN</cp:lastModifiedBy>
  <cp:revision>362</cp:revision>
  <dcterms:created xsi:type="dcterms:W3CDTF">2014-11-20T14:17:10Z</dcterms:created>
  <dcterms:modified xsi:type="dcterms:W3CDTF">2020-05-31T11:04:47Z</dcterms:modified>
</cp:coreProperties>
</file>