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9" r:id="rId3"/>
    <p:sldId id="257" r:id="rId4"/>
    <p:sldId id="261" r:id="rId5"/>
    <p:sldId id="258" r:id="rId6"/>
    <p:sldId id="262" r:id="rId7"/>
    <p:sldId id="278" r:id="rId8"/>
    <p:sldId id="272" r:id="rId9"/>
    <p:sldId id="275" r:id="rId10"/>
    <p:sldId id="276" r:id="rId11"/>
    <p:sldId id="277" r:id="rId12"/>
    <p:sldId id="273" r:id="rId13"/>
    <p:sldId id="274" r:id="rId14"/>
    <p:sldId id="263"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11.03.2026</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11.03.2026</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11.03.2026</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11.03.2026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11.03.2026</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11.03.2026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11.03.2026</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11.03.2026</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11.03.2026</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t>SPORDA SPONSORLUK</a:t>
            </a:r>
          </a:p>
        </p:txBody>
      </p:sp>
      <p:sp>
        <p:nvSpPr>
          <p:cNvPr id="5" name="4 İçerik Yer Tutucusu"/>
          <p:cNvSpPr>
            <a:spLocks noGrp="1"/>
          </p:cNvSpPr>
          <p:nvPr>
            <p:ph sz="quarter" idx="1"/>
          </p:nvPr>
        </p:nvSpPr>
        <p:spPr/>
        <p:txBody>
          <a:bodyPr>
            <a:normAutofit/>
          </a:bodyPr>
          <a:lstStyle/>
          <a:p>
            <a:pPr marL="0" indent="0" algn="just">
              <a:buNone/>
            </a:pPr>
            <a:r>
              <a:rPr lang="tr-TR" dirty="0"/>
              <a:t>Sponsor, bir bireyi organizasyonu, olayı ya da faaliyeti desteklemek için aynî ya da nakdî yardım yapan kişi ya da kurumdur. Sponsor olan ve sponsor olunan taraflar arasındaki ilişki, karşılıklı kabul edilmiş ticari faydaları sağlayan bir ilişkidir (1</a:t>
            </a:r>
            <a:r>
              <a:rPr lang="tr-TR" dirty="0" smtClean="0"/>
              <a:t>).</a:t>
            </a:r>
          </a:p>
          <a:p>
            <a:pPr marL="0" indent="0">
              <a:buNone/>
            </a:pPr>
            <a:r>
              <a:rPr lang="tr-TR" dirty="0"/>
              <a:t>Nakdi destek: Sponsor tarafından sponsorluğu alana yapılan parasal </a:t>
            </a:r>
            <a:r>
              <a:rPr lang="tr-TR" dirty="0" smtClean="0"/>
              <a:t>ödeme </a:t>
            </a:r>
            <a:endParaRPr lang="tr-TR" dirty="0"/>
          </a:p>
          <a:p>
            <a:pPr marL="0" indent="0">
              <a:buNone/>
            </a:pPr>
            <a:r>
              <a:rPr lang="tr-TR" dirty="0"/>
              <a:t>Ayni destek: Sponsorluk konusu işle ilgili sponsor tarafından yapılan belgelendirilmiş mal ve hizmet alımlarına ilişkin </a:t>
            </a:r>
            <a:r>
              <a:rPr lang="tr-TR" dirty="0" smtClean="0"/>
              <a:t>harcamalar </a:t>
            </a:r>
            <a:endParaRPr lang="tr-TR" dirty="0"/>
          </a:p>
          <a:p>
            <a:pPr algn="just"/>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20000"/>
          </a:bodyPr>
          <a:lstStyle/>
          <a:p>
            <a:pPr marL="0" indent="0">
              <a:buNone/>
            </a:pPr>
            <a:r>
              <a:rPr lang="tr-TR" b="1" dirty="0" smtClean="0"/>
              <a:t>Sponsorluk Sözleşmesi </a:t>
            </a:r>
            <a:r>
              <a:rPr lang="tr-TR" b="1" dirty="0"/>
              <a:t>Yapılması ve Sözleşmede Yer Alacak Hususlar</a:t>
            </a:r>
            <a:endParaRPr lang="tr-TR" dirty="0"/>
          </a:p>
          <a:p>
            <a:pPr marL="0" indent="0">
              <a:buNone/>
            </a:pPr>
            <a:r>
              <a:rPr lang="tr-TR" b="1" dirty="0"/>
              <a:t>Madde 8- (Değişik:RG-22/12/2005-26031)</a:t>
            </a:r>
            <a:endParaRPr lang="tr-TR" dirty="0"/>
          </a:p>
          <a:p>
            <a:pPr marL="0" indent="0">
              <a:buNone/>
            </a:pPr>
            <a:r>
              <a:rPr lang="tr-TR" dirty="0"/>
              <a:t>Sponsorluk alan ile sponsorlar arasında tarafların hak ve yükümlülüklerini içeren yazılı sözleşme yapılması zorunludur. Sponsorlarla sözleşme yapmaya sponsorluk hizmetini alan kişi, kurum veya kuruluş yetkilidir. </a:t>
            </a:r>
          </a:p>
          <a:p>
            <a:pPr marL="0" indent="0">
              <a:buNone/>
            </a:pPr>
            <a:r>
              <a:rPr lang="tr-TR" dirty="0"/>
              <a:t>Sponsorluk sözleşmelerinin imzalanmasını müteakip bir sureti on gün içerisinde sponsorluğu alan tarafından Genel Müdürlüğe gönderilir.</a:t>
            </a:r>
          </a:p>
          <a:p>
            <a:pPr marL="0" indent="0">
              <a:buNone/>
            </a:pPr>
            <a:r>
              <a:rPr lang="tr-TR" dirty="0"/>
              <a:t>Sponsorluk süresinin bitiminden sonraki on gün içerisinde, sponsorun yükümlülüklerinin yerine getirilip getirilmediğine ilişkin bilgiler, sponsorluğu alan tarafından Genel Müdürlüğe gönderilir  (Ek-1) ve (Ek-2).</a:t>
            </a:r>
          </a:p>
          <a:p>
            <a:endParaRPr lang="tr-TR" dirty="0"/>
          </a:p>
        </p:txBody>
      </p:sp>
    </p:spTree>
    <p:extLst>
      <p:ext uri="{BB962C8B-B14F-4D97-AF65-F5344CB8AC3E}">
        <p14:creationId xmlns:p14="http://schemas.microsoft.com/office/powerpoint/2010/main" val="742329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70000" lnSpcReduction="20000"/>
          </a:bodyPr>
          <a:lstStyle/>
          <a:p>
            <a:pPr marL="0" indent="0">
              <a:buNone/>
            </a:pPr>
            <a:r>
              <a:rPr lang="tr-TR" dirty="0"/>
              <a:t>Sözleşmelerde;</a:t>
            </a:r>
          </a:p>
          <a:p>
            <a:pPr marL="0" indent="0">
              <a:buNone/>
            </a:pPr>
            <a:r>
              <a:rPr lang="tr-TR" dirty="0"/>
              <a:t>a) Tarafların adı, soyadı veya kanuni unvanı,</a:t>
            </a:r>
          </a:p>
          <a:p>
            <a:pPr marL="0" indent="0">
              <a:buNone/>
            </a:pPr>
            <a:r>
              <a:rPr lang="tr-TR" dirty="0"/>
              <a:t>b) Tarafların ikametgah veya işyeri adresi,</a:t>
            </a:r>
          </a:p>
          <a:p>
            <a:pPr marL="0" indent="0">
              <a:buNone/>
            </a:pPr>
            <a:r>
              <a:rPr lang="tr-TR" dirty="0"/>
              <a:t>c) Tarafların bağlı bulunduğu vergi dairesi ve vergi kimlik numarası,</a:t>
            </a:r>
          </a:p>
          <a:p>
            <a:pPr marL="0" indent="0">
              <a:buNone/>
            </a:pPr>
            <a:r>
              <a:rPr lang="tr-TR" dirty="0"/>
              <a:t>d) Sponsorluğun konusu,</a:t>
            </a:r>
          </a:p>
          <a:p>
            <a:pPr marL="0" indent="0">
              <a:buNone/>
            </a:pPr>
            <a:r>
              <a:rPr lang="tr-TR" dirty="0"/>
              <a:t>e) Nakdi sponsorlukta sözleşme bedeli, ayni sponsorlukta yaklaşık sponsorluk bedeli,</a:t>
            </a:r>
          </a:p>
          <a:p>
            <a:pPr marL="0" indent="0">
              <a:buNone/>
            </a:pPr>
            <a:r>
              <a:rPr lang="tr-TR" dirty="0"/>
              <a:t>f) Faaliyetin veya tesisin yapım, bakım ve onarım işlerinin başlama, bitiş tarihleri ve yeri,</a:t>
            </a:r>
          </a:p>
          <a:p>
            <a:pPr marL="0" indent="0">
              <a:buNone/>
            </a:pPr>
            <a:r>
              <a:rPr lang="tr-TR" dirty="0"/>
              <a:t>g) Nakdi sponsorlukta sponsorluğu alanın banka hesap numarası, </a:t>
            </a:r>
          </a:p>
          <a:p>
            <a:pPr marL="0" indent="0">
              <a:buNone/>
            </a:pPr>
            <a:r>
              <a:rPr lang="tr-TR" dirty="0"/>
              <a:t>h) Sponsorluğun başlama ve bitiş tarihleri,</a:t>
            </a:r>
          </a:p>
          <a:p>
            <a:pPr marL="0" indent="0">
              <a:buNone/>
            </a:pPr>
            <a:r>
              <a:rPr lang="tr-TR" dirty="0"/>
              <a:t>i) Tarafların hakları ve mücbir sebepler dışındaki yükümlülükleri,</a:t>
            </a:r>
          </a:p>
          <a:p>
            <a:pPr marL="0" indent="0">
              <a:buNone/>
            </a:pPr>
            <a:r>
              <a:rPr lang="tr-TR" dirty="0"/>
              <a:t>j) İhtiyaç duyulabilecek diğer hususlar, </a:t>
            </a:r>
          </a:p>
          <a:p>
            <a:pPr marL="0" indent="0">
              <a:buNone/>
            </a:pPr>
            <a:r>
              <a:rPr lang="tr-TR" dirty="0"/>
              <a:t>k) Anlaşmazlıkların nerede ve ne şekilde çözümleneceği,</a:t>
            </a:r>
          </a:p>
          <a:p>
            <a:pPr marL="0" indent="0">
              <a:buNone/>
            </a:pPr>
            <a:r>
              <a:rPr lang="tr-TR" dirty="0"/>
              <a:t>l) Sözleşmenin kaç maddeden ibaret olduğu, tarih, imza eden kişilerin adı, soyadı ve unvanı,</a:t>
            </a:r>
          </a:p>
          <a:p>
            <a:pPr marL="0" indent="0">
              <a:buNone/>
            </a:pPr>
            <a:r>
              <a:rPr lang="tr-TR" dirty="0"/>
              <a:t>belirtilir.</a:t>
            </a:r>
          </a:p>
          <a:p>
            <a:endParaRPr lang="tr-TR" dirty="0"/>
          </a:p>
        </p:txBody>
      </p:sp>
    </p:spTree>
    <p:extLst>
      <p:ext uri="{BB962C8B-B14F-4D97-AF65-F5344CB8AC3E}">
        <p14:creationId xmlns:p14="http://schemas.microsoft.com/office/powerpoint/2010/main" val="1162593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476672"/>
            <a:ext cx="4564063" cy="589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0907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88641"/>
            <a:ext cx="4564063" cy="655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9718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KAYNAKLAR</a:t>
            </a:r>
          </a:p>
        </p:txBody>
      </p:sp>
      <p:sp>
        <p:nvSpPr>
          <p:cNvPr id="3" name="2 İçerik Yer Tutucusu"/>
          <p:cNvSpPr>
            <a:spLocks noGrp="1"/>
          </p:cNvSpPr>
          <p:nvPr>
            <p:ph sz="quarter" idx="1"/>
          </p:nvPr>
        </p:nvSpPr>
        <p:spPr/>
        <p:txBody>
          <a:bodyPr>
            <a:normAutofit fontScale="55000" lnSpcReduction="20000"/>
          </a:bodyPr>
          <a:lstStyle/>
          <a:p>
            <a:pPr marL="0" indent="0">
              <a:buNone/>
            </a:pPr>
            <a:r>
              <a:rPr lang="tr-TR" dirty="0"/>
              <a:t>1. </a:t>
            </a:r>
            <a:r>
              <a:rPr lang="tr-TR" dirty="0" err="1"/>
              <a:t>Argan</a:t>
            </a:r>
            <a:r>
              <a:rPr lang="tr-TR" dirty="0"/>
              <a:t>, M., Spor sponsorluğu Yönetimi. Detay yayıncılık. Ankara, 2004.</a:t>
            </a:r>
          </a:p>
          <a:p>
            <a:pPr marL="0" indent="0">
              <a:buNone/>
            </a:pPr>
            <a:r>
              <a:rPr lang="tr-TR" dirty="0"/>
              <a:t> 2. Anonim., Büyük </a:t>
            </a:r>
            <a:r>
              <a:rPr lang="tr-TR" dirty="0" err="1"/>
              <a:t>Larousse</a:t>
            </a:r>
            <a:r>
              <a:rPr lang="tr-TR" dirty="0"/>
              <a:t> Sözlük ve Ansiklopedisi, Cilt: 21. Milliyet Gazetecilik, 1997. </a:t>
            </a:r>
          </a:p>
          <a:p>
            <a:pPr marL="0" indent="0">
              <a:buNone/>
            </a:pPr>
            <a:r>
              <a:rPr lang="tr-TR" dirty="0"/>
              <a:t>3. Anonim., Resimli </a:t>
            </a:r>
            <a:r>
              <a:rPr lang="tr-TR" dirty="0" err="1"/>
              <a:t>Redhouse</a:t>
            </a:r>
            <a:r>
              <a:rPr lang="tr-TR" dirty="0"/>
              <a:t>, İngilizce-Türkçe Sözlük. Milliyet Yayınları, 1991.</a:t>
            </a:r>
          </a:p>
          <a:p>
            <a:pPr marL="0" indent="0">
              <a:buNone/>
            </a:pPr>
            <a:r>
              <a:rPr lang="tr-TR" dirty="0"/>
              <a:t> 4. </a:t>
            </a:r>
            <a:r>
              <a:rPr lang="tr-TR" dirty="0" err="1"/>
              <a:t>Beech</a:t>
            </a:r>
            <a:r>
              <a:rPr lang="tr-TR" dirty="0"/>
              <a:t>, J., </a:t>
            </a:r>
            <a:r>
              <a:rPr lang="tr-TR" dirty="0" err="1"/>
              <a:t>Chadwick</a:t>
            </a:r>
            <a:r>
              <a:rPr lang="tr-TR" dirty="0"/>
              <a:t>, S., </a:t>
            </a:r>
            <a:r>
              <a:rPr lang="tr-TR" dirty="0" err="1"/>
              <a:t>The</a:t>
            </a:r>
            <a:r>
              <a:rPr lang="tr-TR" dirty="0"/>
              <a:t> </a:t>
            </a:r>
            <a:r>
              <a:rPr lang="tr-TR" dirty="0" err="1"/>
              <a:t>Busines</a:t>
            </a:r>
            <a:r>
              <a:rPr lang="tr-TR" dirty="0"/>
              <a:t> Of </a:t>
            </a:r>
            <a:r>
              <a:rPr lang="tr-TR" dirty="0" err="1"/>
              <a:t>Sport</a:t>
            </a:r>
            <a:r>
              <a:rPr lang="tr-TR" dirty="0"/>
              <a:t> </a:t>
            </a:r>
            <a:r>
              <a:rPr lang="tr-TR" dirty="0" err="1"/>
              <a:t>Managament</a:t>
            </a:r>
            <a:r>
              <a:rPr lang="tr-TR" dirty="0"/>
              <a:t>. </a:t>
            </a:r>
            <a:r>
              <a:rPr lang="tr-TR" dirty="0" err="1"/>
              <a:t>Person</a:t>
            </a:r>
            <a:r>
              <a:rPr lang="tr-TR" dirty="0"/>
              <a:t> </a:t>
            </a:r>
            <a:r>
              <a:rPr lang="tr-TR" dirty="0" err="1"/>
              <a:t>Education</a:t>
            </a:r>
            <a:r>
              <a:rPr lang="tr-TR" dirty="0"/>
              <a:t> </a:t>
            </a:r>
            <a:r>
              <a:rPr lang="tr-TR" dirty="0" err="1"/>
              <a:t>Limited</a:t>
            </a:r>
            <a:r>
              <a:rPr lang="tr-TR" dirty="0"/>
              <a:t>, </a:t>
            </a:r>
            <a:r>
              <a:rPr lang="tr-TR" dirty="0" err="1"/>
              <a:t>England</a:t>
            </a:r>
            <a:r>
              <a:rPr lang="tr-TR" dirty="0"/>
              <a:t>, 2004.</a:t>
            </a:r>
          </a:p>
          <a:p>
            <a:pPr marL="0" indent="0">
              <a:buNone/>
            </a:pPr>
            <a:r>
              <a:rPr lang="tr-TR" dirty="0"/>
              <a:t> 5. </a:t>
            </a:r>
            <a:r>
              <a:rPr lang="tr-TR" dirty="0" err="1"/>
              <a:t>Yaral</a:t>
            </a:r>
            <a:r>
              <a:rPr lang="tr-TR" dirty="0"/>
              <a:t>, Ç., Z., İşletmelerde Sponsorluk Çalışmaları İçinde Sporun Yeri, Marmara Üniversitesi Sosyal Bilimler Enstitüsü Yüksek Lisans Tezi, İstanbul, 1998</a:t>
            </a:r>
          </a:p>
          <a:p>
            <a:pPr marL="0" indent="0">
              <a:buNone/>
            </a:pPr>
            <a:r>
              <a:rPr lang="tr-TR" dirty="0" smtClean="0"/>
              <a:t>6</a:t>
            </a:r>
            <a:r>
              <a:rPr lang="tr-TR" dirty="0"/>
              <a:t>. </a:t>
            </a:r>
            <a:r>
              <a:rPr lang="tr-TR" dirty="0" err="1"/>
              <a:t>Okay</a:t>
            </a:r>
            <a:r>
              <a:rPr lang="tr-TR" dirty="0"/>
              <a:t>, A., Halkla İlişkiler Aracı Olarak Sponsorluk, Epsilon Yayıncılık, İstanbul, 1998. </a:t>
            </a:r>
          </a:p>
          <a:p>
            <a:pPr marL="0" indent="0">
              <a:buNone/>
            </a:pPr>
            <a:r>
              <a:rPr lang="tr-TR" dirty="0"/>
              <a:t>7. Balcı, V., Spor Pazarlaması Kavramlar Yöntemler Örnekler, Bağırgan Yayınevi, Ankara, 2005.</a:t>
            </a:r>
          </a:p>
          <a:p>
            <a:pPr marL="0" indent="0">
              <a:buNone/>
            </a:pPr>
            <a:r>
              <a:rPr lang="tr-TR" dirty="0"/>
              <a:t> 8. </a:t>
            </a:r>
            <a:r>
              <a:rPr lang="tr-TR" dirty="0" err="1"/>
              <a:t>Parks</a:t>
            </a:r>
            <a:r>
              <a:rPr lang="tr-TR" dirty="0"/>
              <a:t>, J., B., B., </a:t>
            </a:r>
            <a:r>
              <a:rPr lang="tr-TR" dirty="0" err="1"/>
              <a:t>Zanger</a:t>
            </a:r>
            <a:r>
              <a:rPr lang="tr-TR" dirty="0"/>
              <a:t>, R., K., </a:t>
            </a:r>
            <a:r>
              <a:rPr lang="tr-TR" dirty="0" err="1"/>
              <a:t>Quarterman</a:t>
            </a:r>
            <a:r>
              <a:rPr lang="tr-TR" dirty="0"/>
              <a:t>, J., </a:t>
            </a:r>
            <a:r>
              <a:rPr lang="tr-TR" dirty="0" err="1"/>
              <a:t>Contemporary</a:t>
            </a:r>
            <a:r>
              <a:rPr lang="tr-TR" dirty="0"/>
              <a:t> </a:t>
            </a:r>
            <a:r>
              <a:rPr lang="tr-TR" dirty="0" err="1"/>
              <a:t>Sport</a:t>
            </a:r>
            <a:r>
              <a:rPr lang="tr-TR" dirty="0"/>
              <a:t> </a:t>
            </a:r>
            <a:r>
              <a:rPr lang="tr-TR" dirty="0" err="1"/>
              <a:t>Managament</a:t>
            </a:r>
            <a:r>
              <a:rPr lang="tr-TR" dirty="0"/>
              <a:t>, </a:t>
            </a:r>
            <a:r>
              <a:rPr lang="tr-TR" dirty="0" err="1"/>
              <a:t>Human</a:t>
            </a:r>
            <a:r>
              <a:rPr lang="tr-TR" dirty="0"/>
              <a:t> </a:t>
            </a:r>
            <a:r>
              <a:rPr lang="tr-TR" dirty="0" err="1"/>
              <a:t>Kinetics</a:t>
            </a:r>
            <a:r>
              <a:rPr lang="tr-TR" dirty="0"/>
              <a:t>, USA, 1998. </a:t>
            </a:r>
          </a:p>
          <a:p>
            <a:pPr marL="0" indent="0">
              <a:buNone/>
            </a:pPr>
            <a:r>
              <a:rPr lang="tr-TR" dirty="0"/>
              <a:t>9. </a:t>
            </a:r>
            <a:r>
              <a:rPr lang="tr-TR" dirty="0" err="1"/>
              <a:t>Argan</a:t>
            </a:r>
            <a:r>
              <a:rPr lang="tr-TR" dirty="0"/>
              <a:t>, M., Katırcı, H., Spor Pazarlaması, Nobel Yayın Dağıtım. Ankara, 2002.</a:t>
            </a:r>
          </a:p>
          <a:p>
            <a:pPr marL="0" indent="0">
              <a:buNone/>
            </a:pPr>
            <a:r>
              <a:rPr lang="tr-TR" dirty="0"/>
              <a:t> 10. Anonim., Özerk Olan Futbol Federasyonun Yıllık Geliri, Cumhuriyet Gazetesi, 23 Haziran 2006.  11. Ekenci,G.,</a:t>
            </a:r>
            <a:r>
              <a:rPr lang="tr-TR" dirty="0" err="1"/>
              <a:t>İmamaoğlu</a:t>
            </a:r>
            <a:r>
              <a:rPr lang="tr-TR" dirty="0"/>
              <a:t>, A., F., Spor İşletmeciliği. Nobel Yayınevi, Ankara, 2002.</a:t>
            </a:r>
          </a:p>
          <a:p>
            <a:pPr marL="0" indent="0">
              <a:buNone/>
            </a:pPr>
            <a:r>
              <a:rPr lang="tr-TR" dirty="0"/>
              <a:t> 12. </a:t>
            </a:r>
            <a:r>
              <a:rPr lang="tr-TR" dirty="0" err="1"/>
              <a:t>Erturan</a:t>
            </a:r>
            <a:r>
              <a:rPr lang="tr-TR" dirty="0"/>
              <a:t>, E. E., </a:t>
            </a:r>
            <a:r>
              <a:rPr lang="tr-TR" dirty="0" err="1"/>
              <a:t>Yenel</a:t>
            </a:r>
            <a:r>
              <a:rPr lang="tr-TR" dirty="0"/>
              <a:t> F., “Federasyon Başkanlarının Spor Federasyonlarının Özerkliğine İlişkin Görüşlerinin Değerlendirilmesi”. Gazi Beden Eğitimi ve Spor Bilimleri Dergisi. IX (2004), 1: 71-87, 2004.</a:t>
            </a:r>
          </a:p>
          <a:p>
            <a:pPr marL="0" indent="0">
              <a:buNone/>
            </a:pPr>
            <a:r>
              <a:rPr lang="tr-TR" dirty="0"/>
              <a:t> 13. 3289 sayılı Gençlik ve Spor Hizmetleri Kanunu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marL="0" indent="0" algn="just">
              <a:buNone/>
            </a:pPr>
            <a:r>
              <a:rPr lang="tr-TR" dirty="0"/>
              <a:t> Sponsor sözcüğü </a:t>
            </a:r>
            <a:r>
              <a:rPr lang="tr-TR" dirty="0" err="1"/>
              <a:t>İngilizce’de</a:t>
            </a:r>
            <a:r>
              <a:rPr lang="tr-TR" dirty="0"/>
              <a:t>, kefil olmak, desteklemek, himaye etmek anlamına gelmektedir (3). İngiltere Spor Konseyi sponsorluğu; destekleyiciye tanıtım için öncelik veya ayrıcalık sağlayan ödemeler olarak tanımlamıştır (4). “Sponsorluğun psikolojik ve ekonomik hedefleri vardır. Ancak psikolojik hedefler genellikle ön plandadır” (5).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lgn="just"/>
            <a:r>
              <a:rPr lang="tr-TR" dirty="0"/>
              <a:t>Günümüzde yeterli ekonomik destek sağlanmadığı takdirde, herhangi bir spor organizasyonunun düzenlenmesi zor olmaya başlamıştır. Ürünlerini büyük kitlelere kısa zamanda tanıtmak isteyen kuruluşlar, büyük kitlelere hitap edebilmesi nedeniyle spor sponsorluğunu tercih etmektedirler.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marL="0" indent="0" algn="just">
              <a:buNone/>
            </a:pPr>
            <a:r>
              <a:rPr lang="tr-TR" dirty="0"/>
              <a:t>Spor organizasyonlarının ekonomik destek ihtiyacı ile şirketlerin pazarlama ve reklam ihtiyacı spor sponsorluğuna olan talebi artırmıştır (6). </a:t>
            </a:r>
            <a:endParaRPr lang="tr-TR" dirty="0" smtClean="0"/>
          </a:p>
          <a:p>
            <a:pPr marL="0" indent="0" algn="just">
              <a:buNone/>
            </a:pPr>
            <a:endParaRPr lang="tr-TR" dirty="0"/>
          </a:p>
          <a:p>
            <a:pPr marL="0" indent="0" algn="just">
              <a:buNone/>
            </a:pPr>
            <a:r>
              <a:rPr lang="tr-TR" dirty="0" smtClean="0"/>
              <a:t>  </a:t>
            </a:r>
            <a:r>
              <a:rPr lang="tr-TR" dirty="0"/>
              <a:t>Spor sponsorluğu, şirketin imajını olumlu etkilediği, markanın güvenirliğini artırdığı ve tüketicinin yaşamında olumlu bir izlenim yarattığı için yararlı bir yatırımdır (8).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marL="0" indent="0" algn="just">
              <a:buNone/>
            </a:pPr>
            <a:r>
              <a:rPr lang="tr-TR" dirty="0"/>
              <a:t>Spor sponsorluğu, bireysel sporcu sponsorluğu, spor takımları sponsorluğu ve spor organizasyonları sponsorluğu olmak üzere üç şekilde yapılabilmektedir. </a:t>
            </a:r>
            <a:endParaRPr lang="tr-TR" dirty="0"/>
          </a:p>
          <a:p>
            <a:pPr marL="0" indent="0" algn="just">
              <a:buNone/>
            </a:pPr>
            <a:r>
              <a:rPr lang="tr-TR" dirty="0" smtClean="0"/>
              <a:t>Olimpiyat </a:t>
            </a:r>
            <a:r>
              <a:rPr lang="tr-TR" dirty="0"/>
              <a:t>oyunlarının %100'ü, motor sporu yarışmalarının %100'ü, golf turnuvalarının %90'ı, tenis ve binicilik turnuvalarının %50'si, futbol turnuvalarının %20'sinin sponsorlar olmadan gerçekleştirilemeyeceği tahmin edilmektedir (6).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marL="0" indent="0">
              <a:buNone/>
            </a:pPr>
            <a:r>
              <a:rPr lang="tr-TR" dirty="0">
                <a:latin typeface="Arial" panose="020B0604020202020204" pitchFamily="34" charset="0"/>
                <a:cs typeface="Arial" panose="020B0604020202020204" pitchFamily="34" charset="0"/>
              </a:rPr>
              <a:t>Sponsorluk faaliyeti sonunda çeşitli yararlar ortaya çıkar. Sponsor olan işletmenin satışları artar, kimlik yaratır ve diğer işletmelerle olan ilişkileri artar. </a:t>
            </a:r>
            <a:endParaRPr lang="tr-TR" dirty="0" smtClean="0">
              <a:latin typeface="Arial" panose="020B0604020202020204" pitchFamily="34" charset="0"/>
              <a:cs typeface="Arial" panose="020B0604020202020204" pitchFamily="34" charset="0"/>
            </a:endParaRPr>
          </a:p>
          <a:p>
            <a:pPr marL="0" indent="0">
              <a:buNone/>
            </a:pPr>
            <a:endParaRPr lang="tr-TR" dirty="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Sponsorluk </a:t>
            </a:r>
            <a:r>
              <a:rPr lang="tr-TR" dirty="0">
                <a:latin typeface="Arial" panose="020B0604020202020204" pitchFamily="34" charset="0"/>
                <a:cs typeface="Arial" panose="020B0604020202020204" pitchFamily="34" charset="0"/>
              </a:rPr>
              <a:t>sayesinde otomobil yarışları, tenis, binicilik ve olimpiyat oyunları gibi sporlar, milyonlarca kişiye ulaşır ve halka açık bir duruma gelir (9</a:t>
            </a:r>
            <a:r>
              <a:rPr lang="tr-TR" dirty="0" smtClean="0">
                <a:latin typeface="Arial" panose="020B0604020202020204" pitchFamily="34" charset="0"/>
                <a:cs typeface="Arial" panose="020B0604020202020204" pitchFamily="34" charset="0"/>
              </a:rPr>
              <a:t>).</a:t>
            </a:r>
          </a:p>
          <a:p>
            <a:pPr marL="0" indent="0">
              <a:buNone/>
            </a:pPr>
            <a:r>
              <a:rPr lang="tr-TR" dirty="0" smtClean="0"/>
              <a:t>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3528" y="1052736"/>
            <a:ext cx="8136904" cy="1143000"/>
          </a:xfrm>
        </p:spPr>
        <p:txBody>
          <a:bodyPr>
            <a:noAutofit/>
          </a:bodyPr>
          <a:lstStyle/>
          <a:p>
            <a:r>
              <a:rPr lang="tr-TR" sz="2400" b="1" dirty="0" smtClean="0">
                <a:solidFill>
                  <a:schemeClr val="tx1"/>
                </a:solidFill>
                <a:latin typeface="Times New Roman" panose="02020603050405020304" pitchFamily="18" charset="0"/>
                <a:cs typeface="Times New Roman" panose="02020603050405020304" pitchFamily="18" charset="0"/>
              </a:rPr>
              <a:t>Spor hizmetleri genel müdürlüğü sponsorluk yönetmeliği(</a:t>
            </a:r>
            <a:r>
              <a:rPr lang="tr-TR" sz="1800" b="1" dirty="0" smtClean="0">
                <a:solidFill>
                  <a:schemeClr val="tx1"/>
                </a:solidFill>
                <a:latin typeface="Times New Roman" panose="02020603050405020304" pitchFamily="18" charset="0"/>
                <a:cs typeface="Times New Roman" panose="02020603050405020304" pitchFamily="18" charset="0"/>
              </a:rPr>
              <a:t>Resmî Gazete Tarihi: 16.06.2004 Resmî Gazete Sayısı: 25494</a:t>
            </a:r>
            <a:endParaRPr lang="tr-TR" sz="1800"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611560" y="2924944"/>
            <a:ext cx="7467600" cy="2736304"/>
          </a:xfrm>
        </p:spPr>
        <p:txBody>
          <a:bodyPr/>
          <a:lstStyle/>
          <a:p>
            <a:r>
              <a:rPr lang="tr-TR" dirty="0"/>
              <a:t>Bu Yönetmeliğin amacı, gerçek ve tüzel kişilerin; federasyonlara, gençlik ve spor kulüplerine, sporculara, gençlik ve spor tesisleri ile faaliyetlerine sponsor olmaları ve reklam vermeleri ile ilgili usul ve esasları düzenlemektir.</a:t>
            </a:r>
          </a:p>
          <a:p>
            <a:endParaRPr lang="tr-TR" dirty="0"/>
          </a:p>
        </p:txBody>
      </p:sp>
    </p:spTree>
    <p:extLst>
      <p:ext uri="{BB962C8B-B14F-4D97-AF65-F5344CB8AC3E}">
        <p14:creationId xmlns:p14="http://schemas.microsoft.com/office/powerpoint/2010/main" val="1735577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ctr"/>
            <a:r>
              <a:rPr lang="tr-TR" sz="2400" b="1" dirty="0" smtClean="0">
                <a:solidFill>
                  <a:schemeClr val="tx1"/>
                </a:solidFill>
                <a:latin typeface="Arial" panose="020B0604020202020204" pitchFamily="34" charset="0"/>
                <a:cs typeface="Arial" panose="020B0604020202020204" pitchFamily="34" charset="0"/>
              </a:rPr>
              <a:t>spor hizmetleri genel müdürlüğü sponsorluk yönetmeliğine göre sponsorluk  </a:t>
            </a:r>
            <a:r>
              <a:rPr lang="tr-TR" sz="2400" b="1" dirty="0">
                <a:solidFill>
                  <a:schemeClr val="tx1"/>
                </a:solidFill>
                <a:latin typeface="Arial" panose="020B0604020202020204" pitchFamily="34" charset="0"/>
                <a:cs typeface="Arial" panose="020B0604020202020204" pitchFamily="34" charset="0"/>
              </a:rPr>
              <a:t>yapılacak </a:t>
            </a:r>
            <a:r>
              <a:rPr lang="tr-TR" sz="2400" b="1" dirty="0" smtClean="0">
                <a:solidFill>
                  <a:schemeClr val="tx1"/>
                </a:solidFill>
                <a:latin typeface="Arial" panose="020B0604020202020204" pitchFamily="34" charset="0"/>
                <a:cs typeface="Arial" panose="020B0604020202020204" pitchFamily="34" charset="0"/>
              </a:rPr>
              <a:t>alanlar</a:t>
            </a:r>
            <a:endParaRPr lang="tr-TR" sz="24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a:xfrm>
            <a:off x="459617" y="1417638"/>
            <a:ext cx="7467600" cy="4873752"/>
          </a:xfrm>
        </p:spPr>
        <p:txBody>
          <a:bodyPr>
            <a:normAutofit/>
          </a:bodyPr>
          <a:lstStyle/>
          <a:p>
            <a:pPr marL="0" indent="0">
              <a:buNone/>
            </a:pPr>
            <a:r>
              <a:rPr lang="tr-TR" b="1" dirty="0" smtClean="0">
                <a:latin typeface="Arial" panose="020B0604020202020204" pitchFamily="34" charset="0"/>
                <a:cs typeface="Arial" panose="020B0604020202020204" pitchFamily="34" charset="0"/>
              </a:rPr>
              <a:t>Madde </a:t>
            </a:r>
            <a:r>
              <a:rPr lang="tr-TR" b="1" dirty="0">
                <a:latin typeface="Arial" panose="020B0604020202020204" pitchFamily="34" charset="0"/>
                <a:cs typeface="Arial" panose="020B0604020202020204" pitchFamily="34" charset="0"/>
              </a:rPr>
              <a:t>5- </a:t>
            </a:r>
            <a:r>
              <a:rPr lang="tr-TR" dirty="0">
                <a:latin typeface="Arial" panose="020B0604020202020204" pitchFamily="34" charset="0"/>
                <a:cs typeface="Arial" panose="020B0604020202020204" pitchFamily="34" charset="0"/>
              </a:rPr>
              <a:t>Ulusal veya uluslararası gençlik ve spor hizmet ve faaliyetlerini desteklemek amacıyla gerçek ve tüzel kişiler aşağıda belirtilen alanlarda sponsorluk yapabilirler. </a:t>
            </a:r>
          </a:p>
          <a:p>
            <a:pPr marL="0" indent="0">
              <a:buNone/>
            </a:pPr>
            <a:r>
              <a:rPr lang="tr-TR" dirty="0">
                <a:latin typeface="Arial" panose="020B0604020202020204" pitchFamily="34" charset="0"/>
                <a:cs typeface="Arial" panose="020B0604020202020204" pitchFamily="34" charset="0"/>
              </a:rPr>
              <a:t>1</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Genel Müdürlüğün yıllık faaliyet programında yer alan ulusal veya uluslararası gençlik ve spor organizasyonları, </a:t>
            </a:r>
          </a:p>
          <a:p>
            <a:pPr marL="0" indent="0">
              <a:buNone/>
            </a:pPr>
            <a:r>
              <a:rPr lang="tr-TR" dirty="0">
                <a:latin typeface="Arial" panose="020B0604020202020204" pitchFamily="34" charset="0"/>
                <a:cs typeface="Arial" panose="020B0604020202020204" pitchFamily="34" charset="0"/>
              </a:rPr>
              <a:t>2</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Sporcuların transfer bedelleri hariç olmak üzere spor kulüpleri ile federasyonların yıllık programlarında bulunan eğitim ve altyapı faaliyetleri gibi sporun yaygınlaştırılması ve sporcuların desteklenmesine yönelik resmi sportif faaliyetleri,</a:t>
            </a:r>
          </a:p>
          <a:p>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523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chemeClr val="tx1"/>
                </a:solidFill>
                <a:latin typeface="Arial" panose="020B0604020202020204" pitchFamily="34" charset="0"/>
                <a:cs typeface="Arial" panose="020B0604020202020204" pitchFamily="34" charset="0"/>
              </a:rPr>
              <a:t>Sponsorluk yapılabilecek alanlar</a:t>
            </a:r>
            <a:endParaRPr lang="tr-TR" dirty="0">
              <a:solidFill>
                <a:schemeClr val="tx1"/>
              </a:solidFill>
            </a:endParaRPr>
          </a:p>
        </p:txBody>
      </p:sp>
      <p:sp>
        <p:nvSpPr>
          <p:cNvPr id="3" name="İçerik Yer Tutucusu 2"/>
          <p:cNvSpPr>
            <a:spLocks noGrp="1"/>
          </p:cNvSpPr>
          <p:nvPr>
            <p:ph sz="quarter" idx="1"/>
          </p:nvPr>
        </p:nvSpPr>
        <p:spPr/>
        <p:txBody>
          <a:bodyPr>
            <a:normAutofit fontScale="92500" lnSpcReduction="20000"/>
          </a:bodyPr>
          <a:lstStyle/>
          <a:p>
            <a:pPr marL="0" indent="0">
              <a:buNone/>
            </a:pPr>
            <a:r>
              <a:rPr lang="tr-TR" dirty="0">
                <a:latin typeface="Arial" panose="020B0604020202020204" pitchFamily="34" charset="0"/>
                <a:cs typeface="Arial" panose="020B0604020202020204" pitchFamily="34" charset="0"/>
              </a:rPr>
              <a:t>3) Kamu kurum ve kuruluşları ve yerel yönetimler ile gençlik ve spor kulüplerine ait gençlik ve spor tesislerinden Genel Müdürlükçe uygun görülenlerin yapımı, ikmali, onarımı ve bakımı,</a:t>
            </a:r>
          </a:p>
          <a:p>
            <a:pPr marL="0" indent="0">
              <a:buNone/>
            </a:pPr>
            <a:endParaRPr lang="tr-TR" dirty="0" smtClean="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4</a:t>
            </a:r>
            <a:r>
              <a:rPr lang="tr-TR" dirty="0">
                <a:latin typeface="Arial" panose="020B0604020202020204" pitchFamily="34" charset="0"/>
                <a:cs typeface="Arial" panose="020B0604020202020204" pitchFamily="34" charset="0"/>
              </a:rPr>
              <a:t>) Federasyonların veya gençlik ve spor kulüplerinin hizmet ve faaliyetlerinin yürütülebilmesi için gerekli olan gençlik ve spor organizasyonları ile sportif araç, gereç ve malzemelerin temini</a:t>
            </a:r>
            <a:r>
              <a:rPr lang="tr-TR" dirty="0" smtClean="0">
                <a:latin typeface="Arial" panose="020B0604020202020204" pitchFamily="34" charset="0"/>
                <a:cs typeface="Arial" panose="020B0604020202020204" pitchFamily="34" charset="0"/>
              </a:rPr>
              <a:t>,</a:t>
            </a:r>
          </a:p>
          <a:p>
            <a:pPr marL="0" indent="0">
              <a:buNone/>
            </a:pPr>
            <a:endParaRPr lang="tr-TR" dirty="0">
              <a:latin typeface="Arial" panose="020B0604020202020204" pitchFamily="34" charset="0"/>
              <a:cs typeface="Arial" panose="020B0604020202020204" pitchFamily="34" charset="0"/>
            </a:endParaRPr>
          </a:p>
          <a:p>
            <a:pPr marL="0" indent="0">
              <a:buNone/>
            </a:pPr>
            <a:r>
              <a:rPr lang="tr-TR" dirty="0">
                <a:latin typeface="Arial" panose="020B0604020202020204" pitchFamily="34" charset="0"/>
                <a:cs typeface="Arial" panose="020B0604020202020204" pitchFamily="34" charset="0"/>
              </a:rPr>
              <a:t>5) Ferdi lisanslı sporcuların, Genel Müdürlük veya federasyonlarca ferdi olarak katılmalarına izin verilen ulusal veya uluslararası organizasyonları</a:t>
            </a:r>
            <a:r>
              <a:rPr lang="tr-TR" dirty="0" smtClean="0">
                <a:latin typeface="Arial" panose="020B0604020202020204" pitchFamily="34" charset="0"/>
                <a:cs typeface="Arial" panose="020B0604020202020204" pitchFamily="34" charset="0"/>
              </a:rPr>
              <a:t>,</a:t>
            </a:r>
          </a:p>
          <a:p>
            <a:pPr marL="0" indent="0">
              <a:buNone/>
            </a:pPr>
            <a:endParaRPr lang="tr-TR" dirty="0">
              <a:latin typeface="Arial" panose="020B0604020202020204" pitchFamily="34" charset="0"/>
              <a:cs typeface="Arial" panose="020B0604020202020204" pitchFamily="34" charset="0"/>
            </a:endParaRPr>
          </a:p>
          <a:p>
            <a:pPr marL="0" indent="0">
              <a:buNone/>
            </a:pPr>
            <a:r>
              <a:rPr lang="tr-TR" dirty="0">
                <a:latin typeface="Arial" panose="020B0604020202020204" pitchFamily="34" charset="0"/>
                <a:cs typeface="Arial" panose="020B0604020202020204" pitchFamily="34" charset="0"/>
              </a:rPr>
              <a:t>6) Türkiye Milli Olimpiyat Komitesi ile </a:t>
            </a:r>
            <a:r>
              <a:rPr lang="tr-TR" dirty="0" err="1">
                <a:latin typeface="Arial" panose="020B0604020202020204" pitchFamily="34" charset="0"/>
                <a:cs typeface="Arial" panose="020B0604020202020204" pitchFamily="34" charset="0"/>
              </a:rPr>
              <a:t>Paralimpik</a:t>
            </a:r>
            <a:r>
              <a:rPr lang="tr-TR" dirty="0">
                <a:latin typeface="Arial" panose="020B0604020202020204" pitchFamily="34" charset="0"/>
                <a:cs typeface="Arial" panose="020B0604020202020204" pitchFamily="34" charset="0"/>
              </a:rPr>
              <a:t> Komitesinin sportif faaliyetlerine ilişkin hizmetleri.</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53396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69</TotalTime>
  <Words>1044</Words>
  <Application>Microsoft Office PowerPoint</Application>
  <PresentationFormat>Ekran Gösterisi (4:3)</PresentationFormat>
  <Paragraphs>61</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Century Schoolbook</vt:lpstr>
      <vt:lpstr>Times New Roman</vt:lpstr>
      <vt:lpstr>Wingdings</vt:lpstr>
      <vt:lpstr>Wingdings 2</vt:lpstr>
      <vt:lpstr>Cumba</vt:lpstr>
      <vt:lpstr>SPORDA SPONSORLUK</vt:lpstr>
      <vt:lpstr>PowerPoint Sunusu</vt:lpstr>
      <vt:lpstr>PowerPoint Sunusu</vt:lpstr>
      <vt:lpstr>PowerPoint Sunusu</vt:lpstr>
      <vt:lpstr>PowerPoint Sunusu</vt:lpstr>
      <vt:lpstr>PowerPoint Sunusu</vt:lpstr>
      <vt:lpstr>Spor hizmetleri genel müdürlüğü sponsorluk yönetmeliği(Resmî Gazete Tarihi: 16.06.2004 Resmî Gazete Sayısı: 25494</vt:lpstr>
      <vt:lpstr>spor hizmetleri genel müdürlüğü sponsorluk yönetmeliğine göre sponsorluk  yapılacak alanlar</vt:lpstr>
      <vt:lpstr>Sponsorluk yapılabilecek alanlar</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oguz özbek</cp:lastModifiedBy>
  <cp:revision>14</cp:revision>
  <dcterms:created xsi:type="dcterms:W3CDTF">2019-03-23T19:45:09Z</dcterms:created>
  <dcterms:modified xsi:type="dcterms:W3CDTF">2026-03-11T08:48:09Z</dcterms:modified>
</cp:coreProperties>
</file>