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49" r:id="rId3"/>
    <p:sldId id="462" r:id="rId4"/>
    <p:sldId id="464" r:id="rId5"/>
    <p:sldId id="465" r:id="rId6"/>
    <p:sldId id="466" r:id="rId7"/>
    <p:sldId id="467" r:id="rId8"/>
    <p:sldId id="468" r:id="rId9"/>
    <p:sldId id="469" r:id="rId10"/>
    <p:sldId id="439" r:id="rId11"/>
    <p:sldId id="440" r:id="rId12"/>
    <p:sldId id="441" r:id="rId13"/>
    <p:sldId id="461" r:id="rId14"/>
    <p:sldId id="443" r:id="rId15"/>
    <p:sldId id="444" r:id="rId16"/>
    <p:sldId id="446" r:id="rId17"/>
    <p:sldId id="447" r:id="rId18"/>
    <p:sldId id="448" r:id="rId19"/>
  </p:sldIdLst>
  <p:sldSz cx="9144000" cy="6858000" type="screen4x3"/>
  <p:notesSz cx="6858000" cy="9144000"/>
  <p:defaultTextStyle>
    <a:lvl1pPr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1pPr>
    <a:lvl2pPr indent="4572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2pPr>
    <a:lvl3pPr indent="9144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3pPr>
    <a:lvl4pPr indent="13716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4pPr>
    <a:lvl5pPr indent="18288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5pPr>
    <a:lvl6pPr indent="22860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6pPr>
    <a:lvl7pPr indent="27432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7pPr>
    <a:lvl8pPr indent="32004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8pPr>
    <a:lvl9pPr indent="36576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5FE"/>
          </a:solidFill>
        </a:fill>
      </a:tcStyle>
    </a:wholeTbl>
    <a:band2H>
      <a:tcTxStyle/>
      <a:tcStyle>
        <a:tcBdr/>
        <a:fill>
          <a:solidFill>
            <a:srgbClr val="E7F2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1B6FD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1B6FD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1B6F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ED5"/>
          </a:solidFill>
        </a:fill>
      </a:tcStyle>
    </a:wholeTbl>
    <a:band2H>
      <a:tcTxStyle/>
      <a:tcStyle>
        <a:tcBdr/>
        <a:fill>
          <a:solidFill>
            <a:srgbClr val="E9F6EB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D078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D078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D078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F3F1"/>
          </a:solidFill>
        </a:fill>
      </a:tcStyle>
    </a:wholeTbl>
    <a:band2H>
      <a:tcTxStyle/>
      <a:tcStyle>
        <a:tcBdr/>
        <a:fill>
          <a:solidFill>
            <a:srgbClr val="E6F9F8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5E0DB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5E0DB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5E0D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B6FD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B6F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112"/>
  </p:normalViewPr>
  <p:slideViewPr>
    <p:cSldViewPr snapToGrid="0" snapToObjects="1">
      <p:cViewPr varScale="1">
        <p:scale>
          <a:sx n="60" d="100"/>
          <a:sy n="60" d="100"/>
        </p:scale>
        <p:origin x="9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836478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28600" y="228600"/>
            <a:ext cx="8695944" cy="6035041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grpSp>
        <p:nvGrpSpPr>
          <p:cNvPr id="19" name="Group 19"/>
          <p:cNvGrpSpPr/>
          <p:nvPr/>
        </p:nvGrpSpPr>
        <p:grpSpPr>
          <a:xfrm>
            <a:off x="211665" y="5353963"/>
            <a:ext cx="8723378" cy="1331581"/>
            <a:chOff x="0" y="0"/>
            <a:chExt cx="8723376" cy="1331579"/>
          </a:xfrm>
        </p:grpSpPr>
        <p:sp>
          <p:nvSpPr>
            <p:cNvPr id="14" name="Shape 14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3380309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371600" y="3556001"/>
            <a:ext cx="6400800" cy="31877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Beş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grpSp>
        <p:nvGrpSpPr>
          <p:cNvPr id="91" name="Group 91"/>
          <p:cNvGrpSpPr/>
          <p:nvPr/>
        </p:nvGrpSpPr>
        <p:grpSpPr>
          <a:xfrm>
            <a:off x="211665" y="714190"/>
            <a:ext cx="8723378" cy="1331581"/>
            <a:chOff x="0" y="0"/>
            <a:chExt cx="8723376" cy="1331579"/>
          </a:xfrm>
        </p:grpSpPr>
        <p:sp>
          <p:nvSpPr>
            <p:cNvPr id="86" name="Shape 86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6629400" y="590550"/>
            <a:ext cx="2057400" cy="620183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Başlık Metni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6019800" cy="541020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B39909-B1FE-5843-9702-D57609671BB9}" type="slidenum">
              <a:rPr lang="en-US"/>
              <a:pPr/>
              <a:t>‹#›</a:t>
            </a:fld>
            <a:endParaRPr lang="en-US" sz="100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1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872067" y="2675466"/>
            <a:ext cx="7408334" cy="4182534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6047437" y="4203591"/>
            <a:ext cx="2876430" cy="71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52" y="0"/>
                </a:moveTo>
                <a:lnTo>
                  <a:pt x="20642" y="607"/>
                </a:lnTo>
                <a:lnTo>
                  <a:pt x="19716" y="1282"/>
                </a:lnTo>
                <a:lnTo>
                  <a:pt x="18774" y="2025"/>
                </a:lnTo>
                <a:lnTo>
                  <a:pt x="17800" y="2767"/>
                </a:lnTo>
                <a:lnTo>
                  <a:pt x="16811" y="3645"/>
                </a:lnTo>
                <a:lnTo>
                  <a:pt x="15789" y="4522"/>
                </a:lnTo>
                <a:lnTo>
                  <a:pt x="14751" y="5535"/>
                </a:lnTo>
                <a:lnTo>
                  <a:pt x="13682" y="6547"/>
                </a:lnTo>
                <a:lnTo>
                  <a:pt x="11750" y="8505"/>
                </a:lnTo>
                <a:lnTo>
                  <a:pt x="9866" y="10260"/>
                </a:lnTo>
                <a:lnTo>
                  <a:pt x="8062" y="11880"/>
                </a:lnTo>
                <a:lnTo>
                  <a:pt x="6322" y="13432"/>
                </a:lnTo>
                <a:lnTo>
                  <a:pt x="4662" y="14782"/>
                </a:lnTo>
                <a:lnTo>
                  <a:pt x="3049" y="15997"/>
                </a:lnTo>
                <a:lnTo>
                  <a:pt x="1501" y="17145"/>
                </a:lnTo>
                <a:lnTo>
                  <a:pt x="0" y="18158"/>
                </a:lnTo>
                <a:lnTo>
                  <a:pt x="1038" y="18765"/>
                </a:lnTo>
                <a:lnTo>
                  <a:pt x="2027" y="19305"/>
                </a:lnTo>
                <a:lnTo>
                  <a:pt x="2985" y="19778"/>
                </a:lnTo>
                <a:lnTo>
                  <a:pt x="3927" y="20182"/>
                </a:lnTo>
                <a:lnTo>
                  <a:pt x="4837" y="20587"/>
                </a:lnTo>
                <a:lnTo>
                  <a:pt x="5715" y="20857"/>
                </a:lnTo>
                <a:lnTo>
                  <a:pt x="6561" y="21127"/>
                </a:lnTo>
                <a:lnTo>
                  <a:pt x="7392" y="21330"/>
                </a:lnTo>
                <a:lnTo>
                  <a:pt x="8206" y="21465"/>
                </a:lnTo>
                <a:lnTo>
                  <a:pt x="8988" y="21532"/>
                </a:lnTo>
                <a:lnTo>
                  <a:pt x="9738" y="21600"/>
                </a:lnTo>
                <a:lnTo>
                  <a:pt x="10473" y="21600"/>
                </a:lnTo>
                <a:lnTo>
                  <a:pt x="11191" y="21532"/>
                </a:lnTo>
                <a:lnTo>
                  <a:pt x="11894" y="21465"/>
                </a:lnTo>
                <a:lnTo>
                  <a:pt x="12564" y="21330"/>
                </a:lnTo>
                <a:lnTo>
                  <a:pt x="13219" y="21127"/>
                </a:lnTo>
                <a:lnTo>
                  <a:pt x="13841" y="20925"/>
                </a:lnTo>
                <a:lnTo>
                  <a:pt x="14464" y="20655"/>
                </a:lnTo>
                <a:lnTo>
                  <a:pt x="15645" y="19980"/>
                </a:lnTo>
                <a:lnTo>
                  <a:pt x="16763" y="19170"/>
                </a:lnTo>
                <a:lnTo>
                  <a:pt x="17816" y="18225"/>
                </a:lnTo>
                <a:lnTo>
                  <a:pt x="18327" y="17685"/>
                </a:lnTo>
                <a:lnTo>
                  <a:pt x="18822" y="17145"/>
                </a:lnTo>
                <a:lnTo>
                  <a:pt x="19780" y="15930"/>
                </a:lnTo>
                <a:lnTo>
                  <a:pt x="20690" y="14580"/>
                </a:lnTo>
                <a:lnTo>
                  <a:pt x="21568" y="13163"/>
                </a:lnTo>
                <a:lnTo>
                  <a:pt x="21600" y="13095"/>
                </a:lnTo>
                <a:lnTo>
                  <a:pt x="21600" y="0"/>
                </a:lnTo>
                <a:lnTo>
                  <a:pt x="21552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0" name="Shape 30"/>
          <p:cNvSpPr/>
          <p:nvPr/>
        </p:nvSpPr>
        <p:spPr>
          <a:xfrm>
            <a:off x="2619319" y="4075290"/>
            <a:ext cx="5544517" cy="850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239"/>
                </a:moveTo>
                <a:lnTo>
                  <a:pt x="21128" y="19843"/>
                </a:lnTo>
                <a:lnTo>
                  <a:pt x="20639" y="19446"/>
                </a:lnTo>
                <a:lnTo>
                  <a:pt x="19621" y="18482"/>
                </a:lnTo>
                <a:lnTo>
                  <a:pt x="18544" y="17291"/>
                </a:lnTo>
                <a:lnTo>
                  <a:pt x="17409" y="15987"/>
                </a:lnTo>
                <a:lnTo>
                  <a:pt x="16208" y="14400"/>
                </a:lnTo>
                <a:lnTo>
                  <a:pt x="14941" y="12643"/>
                </a:lnTo>
                <a:lnTo>
                  <a:pt x="13608" y="10602"/>
                </a:lnTo>
                <a:lnTo>
                  <a:pt x="12200" y="8391"/>
                </a:lnTo>
                <a:lnTo>
                  <a:pt x="11645" y="7540"/>
                </a:lnTo>
                <a:lnTo>
                  <a:pt x="11106" y="6690"/>
                </a:lnTo>
                <a:lnTo>
                  <a:pt x="10063" y="5216"/>
                </a:lnTo>
                <a:lnTo>
                  <a:pt x="9558" y="4592"/>
                </a:lnTo>
                <a:lnTo>
                  <a:pt x="9069" y="3969"/>
                </a:lnTo>
                <a:lnTo>
                  <a:pt x="8589" y="3402"/>
                </a:lnTo>
                <a:lnTo>
                  <a:pt x="8117" y="2891"/>
                </a:lnTo>
                <a:lnTo>
                  <a:pt x="7661" y="2438"/>
                </a:lnTo>
                <a:lnTo>
                  <a:pt x="7206" y="2041"/>
                </a:lnTo>
                <a:lnTo>
                  <a:pt x="6344" y="1304"/>
                </a:lnTo>
                <a:lnTo>
                  <a:pt x="5524" y="794"/>
                </a:lnTo>
                <a:lnTo>
                  <a:pt x="4754" y="397"/>
                </a:lnTo>
                <a:lnTo>
                  <a:pt x="4017" y="113"/>
                </a:lnTo>
                <a:lnTo>
                  <a:pt x="3321" y="0"/>
                </a:lnTo>
                <a:lnTo>
                  <a:pt x="2667" y="0"/>
                </a:lnTo>
                <a:lnTo>
                  <a:pt x="2054" y="113"/>
                </a:lnTo>
                <a:lnTo>
                  <a:pt x="1483" y="283"/>
                </a:lnTo>
                <a:lnTo>
                  <a:pt x="952" y="567"/>
                </a:lnTo>
                <a:lnTo>
                  <a:pt x="456" y="907"/>
                </a:lnTo>
                <a:lnTo>
                  <a:pt x="0" y="1361"/>
                </a:lnTo>
                <a:lnTo>
                  <a:pt x="638" y="1871"/>
                </a:lnTo>
                <a:lnTo>
                  <a:pt x="1300" y="2438"/>
                </a:lnTo>
                <a:lnTo>
                  <a:pt x="1988" y="3175"/>
                </a:lnTo>
                <a:lnTo>
                  <a:pt x="2700" y="3969"/>
                </a:lnTo>
                <a:lnTo>
                  <a:pt x="3437" y="4932"/>
                </a:lnTo>
                <a:lnTo>
                  <a:pt x="4199" y="5953"/>
                </a:lnTo>
                <a:lnTo>
                  <a:pt x="4994" y="7087"/>
                </a:lnTo>
                <a:lnTo>
                  <a:pt x="5806" y="8391"/>
                </a:lnTo>
                <a:lnTo>
                  <a:pt x="7272" y="10715"/>
                </a:lnTo>
                <a:lnTo>
                  <a:pt x="8663" y="12756"/>
                </a:lnTo>
                <a:lnTo>
                  <a:pt x="9972" y="14627"/>
                </a:lnTo>
                <a:lnTo>
                  <a:pt x="10610" y="15420"/>
                </a:lnTo>
                <a:lnTo>
                  <a:pt x="11214" y="16214"/>
                </a:lnTo>
                <a:lnTo>
                  <a:pt x="11810" y="16951"/>
                </a:lnTo>
                <a:lnTo>
                  <a:pt x="12390" y="17575"/>
                </a:lnTo>
                <a:lnTo>
                  <a:pt x="12953" y="18198"/>
                </a:lnTo>
                <a:lnTo>
                  <a:pt x="13500" y="18765"/>
                </a:lnTo>
                <a:lnTo>
                  <a:pt x="14030" y="19219"/>
                </a:lnTo>
                <a:lnTo>
                  <a:pt x="14544" y="19672"/>
                </a:lnTo>
                <a:lnTo>
                  <a:pt x="15040" y="20069"/>
                </a:lnTo>
                <a:lnTo>
                  <a:pt x="15529" y="20466"/>
                </a:lnTo>
                <a:lnTo>
                  <a:pt x="16001" y="20750"/>
                </a:lnTo>
                <a:lnTo>
                  <a:pt x="16457" y="20976"/>
                </a:lnTo>
                <a:lnTo>
                  <a:pt x="16896" y="21203"/>
                </a:lnTo>
                <a:lnTo>
                  <a:pt x="17326" y="21373"/>
                </a:lnTo>
                <a:lnTo>
                  <a:pt x="17749" y="21487"/>
                </a:lnTo>
                <a:lnTo>
                  <a:pt x="18155" y="21600"/>
                </a:lnTo>
                <a:lnTo>
                  <a:pt x="18925" y="21600"/>
                </a:lnTo>
                <a:lnTo>
                  <a:pt x="19298" y="21543"/>
                </a:lnTo>
                <a:lnTo>
                  <a:pt x="19654" y="21487"/>
                </a:lnTo>
                <a:lnTo>
                  <a:pt x="20002" y="21373"/>
                </a:lnTo>
                <a:lnTo>
                  <a:pt x="20341" y="21203"/>
                </a:lnTo>
                <a:lnTo>
                  <a:pt x="20672" y="20976"/>
                </a:lnTo>
                <a:lnTo>
                  <a:pt x="21302" y="20523"/>
                </a:lnTo>
                <a:lnTo>
                  <a:pt x="21600" y="20239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1" name="Shape 31"/>
          <p:cNvSpPr/>
          <p:nvPr/>
        </p:nvSpPr>
        <p:spPr>
          <a:xfrm>
            <a:off x="2828728" y="4087562"/>
            <a:ext cx="5467980" cy="774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79"/>
                </a:moveTo>
                <a:lnTo>
                  <a:pt x="76" y="2054"/>
                </a:lnTo>
                <a:lnTo>
                  <a:pt x="302" y="1743"/>
                </a:lnTo>
                <a:lnTo>
                  <a:pt x="689" y="1307"/>
                </a:lnTo>
                <a:lnTo>
                  <a:pt x="941" y="1058"/>
                </a:lnTo>
                <a:lnTo>
                  <a:pt x="1235" y="809"/>
                </a:lnTo>
                <a:lnTo>
                  <a:pt x="1562" y="622"/>
                </a:lnTo>
                <a:lnTo>
                  <a:pt x="1940" y="436"/>
                </a:lnTo>
                <a:lnTo>
                  <a:pt x="2351" y="249"/>
                </a:lnTo>
                <a:lnTo>
                  <a:pt x="2813" y="124"/>
                </a:lnTo>
                <a:lnTo>
                  <a:pt x="3317" y="62"/>
                </a:lnTo>
                <a:lnTo>
                  <a:pt x="3863" y="0"/>
                </a:lnTo>
                <a:lnTo>
                  <a:pt x="4451" y="62"/>
                </a:lnTo>
                <a:lnTo>
                  <a:pt x="5081" y="187"/>
                </a:lnTo>
                <a:lnTo>
                  <a:pt x="5761" y="436"/>
                </a:lnTo>
                <a:lnTo>
                  <a:pt x="6483" y="747"/>
                </a:lnTo>
                <a:lnTo>
                  <a:pt x="7248" y="1245"/>
                </a:lnTo>
                <a:lnTo>
                  <a:pt x="8062" y="1805"/>
                </a:lnTo>
                <a:lnTo>
                  <a:pt x="8927" y="2490"/>
                </a:lnTo>
                <a:lnTo>
                  <a:pt x="9834" y="3299"/>
                </a:lnTo>
                <a:lnTo>
                  <a:pt x="10792" y="4295"/>
                </a:lnTo>
                <a:lnTo>
                  <a:pt x="11791" y="5416"/>
                </a:lnTo>
                <a:lnTo>
                  <a:pt x="12841" y="6723"/>
                </a:lnTo>
                <a:lnTo>
                  <a:pt x="13941" y="8279"/>
                </a:lnTo>
                <a:lnTo>
                  <a:pt x="15091" y="9960"/>
                </a:lnTo>
                <a:lnTo>
                  <a:pt x="16292" y="11827"/>
                </a:lnTo>
                <a:lnTo>
                  <a:pt x="17544" y="13944"/>
                </a:lnTo>
                <a:lnTo>
                  <a:pt x="18845" y="16247"/>
                </a:lnTo>
                <a:lnTo>
                  <a:pt x="20198" y="18799"/>
                </a:lnTo>
                <a:lnTo>
                  <a:pt x="21600" y="21600"/>
                </a:lnTo>
              </a:path>
            </a:pathLst>
          </a:custGeom>
          <a:ln w="31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2" name="Shape 32"/>
          <p:cNvSpPr/>
          <p:nvPr/>
        </p:nvSpPr>
        <p:spPr>
          <a:xfrm>
            <a:off x="5609488" y="4074174"/>
            <a:ext cx="3308002" cy="651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25" y="20712"/>
                </a:lnTo>
                <a:lnTo>
                  <a:pt x="2332" y="18419"/>
                </a:lnTo>
                <a:lnTo>
                  <a:pt x="3512" y="16866"/>
                </a:lnTo>
                <a:lnTo>
                  <a:pt x="4872" y="15164"/>
                </a:lnTo>
                <a:lnTo>
                  <a:pt x="6386" y="13315"/>
                </a:lnTo>
                <a:lnTo>
                  <a:pt x="8010" y="11318"/>
                </a:lnTo>
                <a:lnTo>
                  <a:pt x="9731" y="9395"/>
                </a:lnTo>
                <a:lnTo>
                  <a:pt x="11494" y="7471"/>
                </a:lnTo>
                <a:lnTo>
                  <a:pt x="13299" y="5696"/>
                </a:lnTo>
                <a:lnTo>
                  <a:pt x="15089" y="3995"/>
                </a:lnTo>
                <a:lnTo>
                  <a:pt x="15978" y="3255"/>
                </a:lnTo>
                <a:lnTo>
                  <a:pt x="16839" y="2515"/>
                </a:lnTo>
                <a:lnTo>
                  <a:pt x="17699" y="1923"/>
                </a:lnTo>
                <a:lnTo>
                  <a:pt x="18532" y="1332"/>
                </a:lnTo>
                <a:lnTo>
                  <a:pt x="19351" y="888"/>
                </a:lnTo>
                <a:lnTo>
                  <a:pt x="20129" y="518"/>
                </a:lnTo>
                <a:lnTo>
                  <a:pt x="20878" y="222"/>
                </a:lnTo>
                <a:lnTo>
                  <a:pt x="21600" y="0"/>
                </a:lnTo>
              </a:path>
            </a:pathLst>
          </a:custGeom>
          <a:ln w="31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3" name="Shape 33"/>
          <p:cNvSpPr/>
          <p:nvPr/>
        </p:nvSpPr>
        <p:spPr>
          <a:xfrm>
            <a:off x="211665" y="4058554"/>
            <a:ext cx="8723378" cy="1329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9" y="9278"/>
                </a:moveTo>
                <a:lnTo>
                  <a:pt x="21389" y="9821"/>
                </a:lnTo>
                <a:lnTo>
                  <a:pt x="21189" y="10329"/>
                </a:lnTo>
                <a:lnTo>
                  <a:pt x="20978" y="10800"/>
                </a:lnTo>
                <a:lnTo>
                  <a:pt x="20762" y="11235"/>
                </a:lnTo>
                <a:lnTo>
                  <a:pt x="20541" y="11670"/>
                </a:lnTo>
                <a:lnTo>
                  <a:pt x="20309" y="12068"/>
                </a:lnTo>
                <a:lnTo>
                  <a:pt x="20071" y="12395"/>
                </a:lnTo>
                <a:lnTo>
                  <a:pt x="19824" y="12721"/>
                </a:lnTo>
                <a:lnTo>
                  <a:pt x="19565" y="13011"/>
                </a:lnTo>
                <a:lnTo>
                  <a:pt x="19297" y="13228"/>
                </a:lnTo>
                <a:lnTo>
                  <a:pt x="19017" y="13446"/>
                </a:lnTo>
                <a:lnTo>
                  <a:pt x="18727" y="13591"/>
                </a:lnTo>
                <a:lnTo>
                  <a:pt x="18427" y="13736"/>
                </a:lnTo>
                <a:lnTo>
                  <a:pt x="18111" y="13808"/>
                </a:lnTo>
                <a:lnTo>
                  <a:pt x="17784" y="13808"/>
                </a:lnTo>
                <a:lnTo>
                  <a:pt x="17441" y="13772"/>
                </a:lnTo>
                <a:lnTo>
                  <a:pt x="17083" y="13699"/>
                </a:lnTo>
                <a:lnTo>
                  <a:pt x="16714" y="13591"/>
                </a:lnTo>
                <a:lnTo>
                  <a:pt x="16329" y="13409"/>
                </a:lnTo>
                <a:lnTo>
                  <a:pt x="15923" y="13156"/>
                </a:lnTo>
                <a:lnTo>
                  <a:pt x="15502" y="12866"/>
                </a:lnTo>
                <a:lnTo>
                  <a:pt x="15064" y="12503"/>
                </a:lnTo>
                <a:lnTo>
                  <a:pt x="14611" y="12105"/>
                </a:lnTo>
                <a:lnTo>
                  <a:pt x="14136" y="11634"/>
                </a:lnTo>
                <a:lnTo>
                  <a:pt x="13641" y="11090"/>
                </a:lnTo>
                <a:lnTo>
                  <a:pt x="13130" y="10474"/>
                </a:lnTo>
                <a:lnTo>
                  <a:pt x="12592" y="9785"/>
                </a:lnTo>
                <a:lnTo>
                  <a:pt x="12039" y="9060"/>
                </a:lnTo>
                <a:lnTo>
                  <a:pt x="11459" y="8227"/>
                </a:lnTo>
                <a:lnTo>
                  <a:pt x="10863" y="7357"/>
                </a:lnTo>
                <a:lnTo>
                  <a:pt x="10241" y="6415"/>
                </a:lnTo>
                <a:lnTo>
                  <a:pt x="9593" y="5364"/>
                </a:lnTo>
                <a:lnTo>
                  <a:pt x="8950" y="4349"/>
                </a:lnTo>
                <a:lnTo>
                  <a:pt x="8328" y="3479"/>
                </a:lnTo>
                <a:lnTo>
                  <a:pt x="7732" y="2682"/>
                </a:lnTo>
                <a:lnTo>
                  <a:pt x="7163" y="2030"/>
                </a:lnTo>
                <a:lnTo>
                  <a:pt x="6620" y="1486"/>
                </a:lnTo>
                <a:lnTo>
                  <a:pt x="6098" y="1015"/>
                </a:lnTo>
                <a:lnTo>
                  <a:pt x="5603" y="652"/>
                </a:lnTo>
                <a:lnTo>
                  <a:pt x="5134" y="362"/>
                </a:lnTo>
                <a:lnTo>
                  <a:pt x="4681" y="181"/>
                </a:lnTo>
                <a:lnTo>
                  <a:pt x="4259" y="36"/>
                </a:lnTo>
                <a:lnTo>
                  <a:pt x="3853" y="0"/>
                </a:lnTo>
                <a:lnTo>
                  <a:pt x="3473" y="0"/>
                </a:lnTo>
                <a:lnTo>
                  <a:pt x="3115" y="72"/>
                </a:lnTo>
                <a:lnTo>
                  <a:pt x="2778" y="181"/>
                </a:lnTo>
                <a:lnTo>
                  <a:pt x="2461" y="362"/>
                </a:lnTo>
                <a:lnTo>
                  <a:pt x="2166" y="544"/>
                </a:lnTo>
                <a:lnTo>
                  <a:pt x="1887" y="797"/>
                </a:lnTo>
                <a:lnTo>
                  <a:pt x="1634" y="1051"/>
                </a:lnTo>
                <a:lnTo>
                  <a:pt x="1397" y="1341"/>
                </a:lnTo>
                <a:lnTo>
                  <a:pt x="1186" y="1667"/>
                </a:lnTo>
                <a:lnTo>
                  <a:pt x="986" y="1957"/>
                </a:lnTo>
                <a:lnTo>
                  <a:pt x="812" y="2283"/>
                </a:lnTo>
                <a:lnTo>
                  <a:pt x="654" y="2609"/>
                </a:lnTo>
                <a:lnTo>
                  <a:pt x="511" y="2899"/>
                </a:lnTo>
                <a:lnTo>
                  <a:pt x="390" y="3189"/>
                </a:lnTo>
                <a:lnTo>
                  <a:pt x="127" y="3914"/>
                </a:lnTo>
                <a:lnTo>
                  <a:pt x="0" y="4349"/>
                </a:lnTo>
                <a:lnTo>
                  <a:pt x="0" y="21600"/>
                </a:lnTo>
                <a:lnTo>
                  <a:pt x="21589" y="21600"/>
                </a:lnTo>
                <a:lnTo>
                  <a:pt x="21600" y="21491"/>
                </a:lnTo>
                <a:lnTo>
                  <a:pt x="21600" y="9242"/>
                </a:lnTo>
                <a:lnTo>
                  <a:pt x="21589" y="927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1" cy="323850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367364" y="0"/>
            <a:ext cx="6417735" cy="237725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Beş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676655" y="2679192"/>
            <a:ext cx="3822192" cy="4178808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457200" y="30709"/>
            <a:ext cx="8229600" cy="186796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676655" y="1898674"/>
            <a:ext cx="3822193" cy="219864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57200" y="329183"/>
            <a:ext cx="8229600" cy="127101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grpSp>
        <p:nvGrpSpPr>
          <p:cNvPr id="55" name="Group 55"/>
          <p:cNvGrpSpPr/>
          <p:nvPr/>
        </p:nvGrpSpPr>
        <p:grpSpPr>
          <a:xfrm>
            <a:off x="211665" y="714191"/>
            <a:ext cx="8723378" cy="1329874"/>
            <a:chOff x="0" y="0"/>
            <a:chExt cx="8723376" cy="1329873"/>
          </a:xfrm>
        </p:grpSpPr>
        <p:sp>
          <p:nvSpPr>
            <p:cNvPr id="50" name="Shape 50"/>
            <p:cNvSpPr/>
            <p:nvPr/>
          </p:nvSpPr>
          <p:spPr>
            <a:xfrm>
              <a:off x="5835772" y="145036"/>
              <a:ext cx="2876430" cy="7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407654" y="16734"/>
              <a:ext cx="5544516" cy="8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617062" y="29007"/>
              <a:ext cx="5467981" cy="7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5397823" y="15619"/>
              <a:ext cx="3308001" cy="6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8723377" cy="132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914400" y="3581400"/>
            <a:ext cx="3352800" cy="3276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1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1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1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211665" y="714190"/>
            <a:ext cx="8723378" cy="1331581"/>
            <a:chOff x="0" y="0"/>
            <a:chExt cx="8723376" cy="1331579"/>
          </a:xfrm>
        </p:grpSpPr>
        <p:sp>
          <p:nvSpPr>
            <p:cNvPr id="61" name="Shape 61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914400" y="571500"/>
            <a:ext cx="3352800" cy="29672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Başlık Metni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28600" y="228600"/>
            <a:ext cx="8695944" cy="6035041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grpSp>
        <p:nvGrpSpPr>
          <p:cNvPr id="75" name="Group 75"/>
          <p:cNvGrpSpPr/>
          <p:nvPr/>
        </p:nvGrpSpPr>
        <p:grpSpPr>
          <a:xfrm>
            <a:off x="211665" y="5353963"/>
            <a:ext cx="8723378" cy="1331581"/>
            <a:chOff x="0" y="0"/>
            <a:chExt cx="8723376" cy="1331579"/>
          </a:xfrm>
        </p:grpSpPr>
        <p:sp>
          <p:nvSpPr>
            <p:cNvPr id="70" name="Shape 70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874154" y="0"/>
            <a:ext cx="3812646" cy="2768601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868333" y="2785533"/>
            <a:ext cx="3818467" cy="407246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Bir</a:t>
            </a:r>
          </a:p>
          <a:p>
            <a:pPr lvl="1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İki</a:t>
            </a:r>
          </a:p>
          <a:p>
            <a:pPr lvl="2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Üç</a:t>
            </a:r>
          </a:p>
          <a:p>
            <a:pPr lvl="3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Dört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Beş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211665" y="1679429"/>
            <a:ext cx="8723378" cy="1329874"/>
            <a:chOff x="0" y="0"/>
            <a:chExt cx="8723376" cy="1329873"/>
          </a:xfrm>
        </p:grpSpPr>
        <p:sp>
          <p:nvSpPr>
            <p:cNvPr id="3" name="Shape 3"/>
            <p:cNvSpPr/>
            <p:nvPr/>
          </p:nvSpPr>
          <p:spPr>
            <a:xfrm>
              <a:off x="5835772" y="145036"/>
              <a:ext cx="2876430" cy="7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2407654" y="16734"/>
              <a:ext cx="5544516" cy="8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2617062" y="29007"/>
              <a:ext cx="5467981" cy="7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5397823" y="15619"/>
              <a:ext cx="3308001" cy="6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8723377" cy="132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9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872067" y="1943629"/>
            <a:ext cx="7408334" cy="4914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3991088" y="6317155"/>
            <a:ext cx="1161827" cy="2311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1pPr>
      <a:lvl2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2pPr>
      <a:lvl3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3pPr>
      <a:lvl4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4pPr>
      <a:lvl5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5pPr>
      <a:lvl6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6pPr>
      <a:lvl7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7pPr>
      <a:lvl8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8pPr>
      <a:lvl9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9pPr>
    </p:titleStyle>
    <p:bodyStyle>
      <a:lvl1pPr marL="274320" indent="-274320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1pPr>
      <a:lvl2pPr marL="601201" indent="-299258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2pPr>
      <a:lvl3pPr marL="901382" indent="-274319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3pPr>
      <a:lvl4pPr marL="1219200" indent="-304800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4pPr>
      <a:lvl5pPr marL="1577339" indent="-342900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5pPr>
      <a:lvl6pPr marL="1946365" indent="-391885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6pPr>
      <a:lvl7pPr marL="2266405" indent="-391885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7pPr>
      <a:lvl8pPr marL="2586445" indent="-391885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8pPr>
      <a:lvl9pPr marL="2906485" indent="-391885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9pPr>
    </p:bodyStyle>
    <p:otherStyle>
      <a:lvl1pPr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1pPr>
      <a:lvl2pPr indent="4572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2pPr>
      <a:lvl3pPr indent="9144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3pPr>
      <a:lvl4pPr indent="13716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4pPr>
      <a:lvl5pPr indent="18288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5pPr>
      <a:lvl6pPr indent="22860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6pPr>
      <a:lvl7pPr indent="27432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7pPr>
      <a:lvl8pPr indent="32004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8pPr>
      <a:lvl9pPr indent="36576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youtube.com/watch?v=7lsVArqbMGs" TargetMode="External"/><Relationship Id="rId12" Type="http://schemas.openxmlformats.org/officeDocument/2006/relationships/hyperlink" Target="http://www.youtube.com/watch?v=_553kb4RzRY" TargetMode="External"/><Relationship Id="rId13" Type="http://schemas.openxmlformats.org/officeDocument/2006/relationships/hyperlink" Target="http://www.youtube.com/watch?v=HDzC3gRYoSQ" TargetMode="External"/><Relationship Id="rId14" Type="http://schemas.openxmlformats.org/officeDocument/2006/relationships/hyperlink" Target="http://www.youtube.com/watch?v=mOvmdjYGN5Y" TargetMode="External"/><Relationship Id="rId15" Type="http://schemas.openxmlformats.org/officeDocument/2006/relationships/hyperlink" Target="http://www.youtube.com/watch?v=57SJZSI_kM8" TargetMode="External"/><Relationship Id="rId16" Type="http://schemas.openxmlformats.org/officeDocument/2006/relationships/hyperlink" Target="http://www.youtube.com/watch?v=i6qCNn5Bmo0" TargetMode="External"/><Relationship Id="rId17" Type="http://schemas.openxmlformats.org/officeDocument/2006/relationships/hyperlink" Target="http://www.youtube.com/watch?v=NSen8eHWeMA" TargetMode="External"/><Relationship Id="rId18" Type="http://schemas.openxmlformats.org/officeDocument/2006/relationships/hyperlink" Target="http://www.youtube.com/watch?v=0oVseHzzeoU" TargetMode="External"/><Relationship Id="rId19" Type="http://schemas.openxmlformats.org/officeDocument/2006/relationships/hyperlink" Target="http://www.youtube.com/watch?v=jkg1KLZv9H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mRfKQhS749k" TargetMode="External"/><Relationship Id="rId3" Type="http://schemas.openxmlformats.org/officeDocument/2006/relationships/hyperlink" Target="http://www.youtube.com/watch?v=ePd414wYkew" TargetMode="External"/><Relationship Id="rId4" Type="http://schemas.openxmlformats.org/officeDocument/2006/relationships/hyperlink" Target="http://www.youtube.com/watch?v=Csr8ATepxDM" TargetMode="External"/><Relationship Id="rId5" Type="http://schemas.openxmlformats.org/officeDocument/2006/relationships/hyperlink" Target="http://www.youtube.com/watch?v=lW6R9kSGV2Q" TargetMode="External"/><Relationship Id="rId6" Type="http://schemas.openxmlformats.org/officeDocument/2006/relationships/hyperlink" Target="http://www.youtube.com/watch?v=Ir-XGOBjxnM" TargetMode="External"/><Relationship Id="rId7" Type="http://schemas.openxmlformats.org/officeDocument/2006/relationships/hyperlink" Target="http://www.youtube.com/watch?v=_-q3uqwMaNI" TargetMode="External"/><Relationship Id="rId8" Type="http://schemas.openxmlformats.org/officeDocument/2006/relationships/hyperlink" Target="http://www.youtube.com/watch?v=b2WaFrAQ1lU" TargetMode="External"/><Relationship Id="rId9" Type="http://schemas.openxmlformats.org/officeDocument/2006/relationships/hyperlink" Target="http://www.youtube.com/watch?v=QfsH4bK5QZo" TargetMode="External"/><Relationship Id="rId10" Type="http://schemas.openxmlformats.org/officeDocument/2006/relationships/hyperlink" Target="http://www.youtube.com/watch?v=45zzLK4zA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Belgesi1.docx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Belgesi2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Belgesi3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Belgesi4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Belgesi5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Belgesi6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162812" y="553522"/>
            <a:ext cx="8981187" cy="2702504"/>
          </a:xfrm>
          <a:prstGeom prst="rect">
            <a:avLst/>
          </a:prstGeom>
        </p:spPr>
        <p:txBody>
          <a:bodyPr/>
          <a:lstStyle/>
          <a:p>
            <a:pPr lvl="0" defTabSz="740663">
              <a:lnSpc>
                <a:spcPct val="15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88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Yardımcı Personel</a:t>
            </a:r>
            <a:br>
              <a:rPr sz="388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</a:br>
            <a:r>
              <a:rPr lang="tr-TR" sz="3564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Dört El </a:t>
            </a:r>
            <a:r>
              <a:rPr lang="tr-TR" sz="3564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Teknik Detayı</a:t>
            </a:r>
            <a:endParaRPr sz="3564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omic Sans MS Bold"/>
              <a:ea typeface="Comic Sans MS Bold"/>
              <a:cs typeface="Comic Sans MS Bold"/>
              <a:sym typeface="Comic Sans MS Bold"/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1371600" y="3902721"/>
            <a:ext cx="6400800" cy="1616239"/>
          </a:xfrm>
          <a:prstGeom prst="rect">
            <a:avLst/>
          </a:prstGeom>
        </p:spPr>
        <p:txBody>
          <a:bodyPr/>
          <a:lstStyle/>
          <a:p>
            <a:pPr lvl="0" defTabSz="365760"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1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Prof.Dr.</a:t>
            </a:r>
          </a:p>
          <a:p>
            <a:pPr lvl="0" defTabSz="365760"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1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Mehmet Ali Kılıçarslan</a:t>
            </a:r>
            <a:endParaRPr sz="128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 defTabSz="365760">
              <a:spcBef>
                <a:spcPts val="100"/>
              </a:spcBef>
              <a:defRPr sz="1800">
                <a:solidFill>
                  <a:srgbClr val="000000"/>
                </a:solidFill>
                <a:uFillTx/>
              </a:defRPr>
            </a:pPr>
            <a:endParaRPr sz="112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ic Sans MS Bold"/>
              <a:ea typeface="Comic Sans MS Bold"/>
              <a:cs typeface="Comic Sans MS Bold"/>
              <a:sym typeface="Comic Sans MS 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92461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El Aletlerinin Tutulması</a:t>
            </a:r>
            <a:b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</a:b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ic Sans MS Bold"/>
              <a:ea typeface="Comic Sans MS Bold"/>
              <a:cs typeface="Comic Sans MS Bold"/>
              <a:sym typeface="Comic Sans MS Bold"/>
            </a:endParaRPr>
          </a:p>
        </p:txBody>
      </p:sp>
    </p:spTree>
    <p:extLst>
      <p:ext uri="{BB962C8B-B14F-4D97-AF65-F5344CB8AC3E}">
        <p14:creationId xmlns:p14="http://schemas.microsoft.com/office/powerpoint/2010/main" val="377864601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892051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El Aletlerinin Aktarımı</a:t>
            </a:r>
            <a:b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</a:b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ic Sans MS Bold"/>
              <a:ea typeface="Comic Sans MS Bold"/>
              <a:cs typeface="Comic Sans MS Bold"/>
              <a:sym typeface="Comic Sans MS Bold"/>
            </a:endParaRPr>
          </a:p>
        </p:txBody>
      </p:sp>
      <p:sp>
        <p:nvSpPr>
          <p:cNvPr id="759" name="Shape 759"/>
          <p:cNvSpPr>
            <a:spLocks noGrp="1"/>
          </p:cNvSpPr>
          <p:nvPr>
            <p:ph type="sldNum" sz="quarter" idx="2"/>
          </p:nvPr>
        </p:nvSpPr>
        <p:spPr>
          <a:xfrm>
            <a:off x="3991088" y="6317155"/>
            <a:ext cx="116182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11</a:t>
            </a:fld>
            <a:endParaRPr sz="1000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90685665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18920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El Aletlerinin Aktarımı</a:t>
            </a:r>
            <a:b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</a:b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ic Sans MS Bold"/>
              <a:ea typeface="Comic Sans MS Bold"/>
              <a:cs typeface="Comic Sans MS Bold"/>
              <a:sym typeface="Comic Sans MS Bold"/>
            </a:endParaRPr>
          </a:p>
        </p:txBody>
      </p:sp>
    </p:spTree>
    <p:extLst>
      <p:ext uri="{BB962C8B-B14F-4D97-AF65-F5344CB8AC3E}">
        <p14:creationId xmlns:p14="http://schemas.microsoft.com/office/powerpoint/2010/main" val="259383300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890712"/>
          </a:xfrm>
        </p:spPr>
        <p:txBody>
          <a:bodyPr/>
          <a:lstStyle/>
          <a:p>
            <a:pPr algn="ctr" defTabSz="914400"/>
            <a:r>
              <a:rPr lang="en-US" sz="39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Çalışma  Alanının Aydınlatılması</a:t>
            </a:r>
            <a:br>
              <a:rPr lang="en-US" sz="39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</a:br>
            <a:endParaRPr lang="en-US"/>
          </a:p>
        </p:txBody>
      </p:sp>
      <p:sp>
        <p:nvSpPr>
          <p:cNvPr id="77828" name="AutoShape 4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C8B35A1E-ACD9-614B-9EE8-3413DE92F074}" type="slidenum">
              <a:rPr lang="en-US" sz="1000">
                <a:solidFill>
                  <a:srgbClr val="073E87"/>
                </a:solidFill>
              </a:rPr>
              <a:pPr algn="ctr"/>
              <a:t>13</a:t>
            </a:fld>
            <a:endParaRPr lang="en-US"/>
          </a:p>
        </p:txBody>
      </p:sp>
      <p:sp>
        <p:nvSpPr>
          <p:cNvPr id="77829" name="AutoShape 5"/>
          <p:cNvSpPr>
            <a:spLocks/>
          </p:cNvSpPr>
          <p:nvPr/>
        </p:nvSpPr>
        <p:spPr bwMode="auto">
          <a:xfrm>
            <a:off x="3590925" y="4341813"/>
            <a:ext cx="5202238" cy="1995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r>
              <a:rPr lang="en-US">
                <a:latin typeface="Comic Sans MS Bold" charset="0"/>
                <a:cs typeface="Comic Sans MS Bold" charset="0"/>
                <a:sym typeface="Comic Sans MS Bold" charset="0"/>
              </a:rPr>
              <a:t>Aydınlatma sırasında reflektör çalışma alanı </a:t>
            </a:r>
          </a:p>
          <a:p>
            <a:r>
              <a:rPr lang="en-US">
                <a:latin typeface="Comic Sans MS Bold" charset="0"/>
                <a:cs typeface="Comic Sans MS Bold" charset="0"/>
                <a:sym typeface="Comic Sans MS Bold" charset="0"/>
              </a:rPr>
              <a:t>ısıtmamalı.</a:t>
            </a:r>
          </a:p>
          <a:p>
            <a:r>
              <a:rPr lang="en-US">
                <a:latin typeface="Comic Sans MS Bold" charset="0"/>
                <a:cs typeface="Comic Sans MS Bold" charset="0"/>
                <a:sym typeface="Comic Sans MS Bold" charset="0"/>
              </a:rPr>
              <a:t>Aydınlatma net olmalı; çalışma alanında gölge</a:t>
            </a:r>
          </a:p>
          <a:p>
            <a:r>
              <a:rPr lang="en-US">
                <a:latin typeface="Comic Sans MS Bold" charset="0"/>
                <a:cs typeface="Comic Sans MS Bold" charset="0"/>
                <a:sym typeface="Comic Sans MS Bold" charset="0"/>
              </a:rPr>
              <a:t>oluşmamalı.</a:t>
            </a:r>
          </a:p>
          <a:p>
            <a:r>
              <a:rPr lang="en-US">
                <a:latin typeface="Comic Sans MS Bold" charset="0"/>
                <a:cs typeface="Comic Sans MS Bold" charset="0"/>
                <a:sym typeface="Comic Sans MS Bold" charset="0"/>
              </a:rPr>
              <a:t>El aynası ile ışık yönlendirmesi yapılabilmeli.</a:t>
            </a:r>
          </a:p>
          <a:p>
            <a:r>
              <a:rPr lang="en-US">
                <a:latin typeface="Comic Sans MS Bold" charset="0"/>
                <a:cs typeface="Comic Sans MS Bold" charset="0"/>
                <a:sym typeface="Comic Sans MS Bold" charset="0"/>
              </a:rPr>
              <a:t>Döner başlıkların ucundan ışık verilebilmeli.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837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8269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Dokuların Ekarte Edilmesi</a:t>
            </a:r>
            <a:b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</a:b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ic Sans MS Bold"/>
              <a:ea typeface="Comic Sans MS Bold"/>
              <a:cs typeface="Comic Sans MS Bold"/>
              <a:sym typeface="Comic Sans MS Bold"/>
            </a:endParaRPr>
          </a:p>
        </p:txBody>
      </p:sp>
    </p:spTree>
    <p:extLst>
      <p:ext uri="{BB962C8B-B14F-4D97-AF65-F5344CB8AC3E}">
        <p14:creationId xmlns:p14="http://schemas.microsoft.com/office/powerpoint/2010/main" val="15560495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2136252"/>
          </a:xfrm>
          <a:prstGeom prst="rect">
            <a:avLst/>
          </a:prstGeom>
        </p:spPr>
        <p:txBody>
          <a:bodyPr/>
          <a:lstStyle/>
          <a:p>
            <a:pPr lvl="0" defTabSz="795527">
              <a:defRPr sz="1800">
                <a:solidFill>
                  <a:srgbClr val="000000"/>
                </a:solidFill>
                <a:uFillTx/>
              </a:defRPr>
            </a:pPr>
            <a:r>
              <a:rPr sz="382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Ağızda Biriken Sıvıların Tahliye Edilmesi</a:t>
            </a:r>
            <a:br>
              <a:rPr sz="382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</a:br>
            <a:endParaRPr sz="3828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ic Sans MS Bold"/>
              <a:ea typeface="Comic Sans MS Bold"/>
              <a:cs typeface="Comic Sans MS Bold"/>
              <a:sym typeface="Comic Sans MS Bold"/>
            </a:endParaRPr>
          </a:p>
        </p:txBody>
      </p:sp>
    </p:spTree>
    <p:extLst>
      <p:ext uri="{BB962C8B-B14F-4D97-AF65-F5344CB8AC3E}">
        <p14:creationId xmlns:p14="http://schemas.microsoft.com/office/powerpoint/2010/main" val="65480431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image22.png" descr="kapak 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8330" y="2627033"/>
            <a:ext cx="6821713" cy="4410817"/>
          </a:xfrm>
          <a:prstGeom prst="rect">
            <a:avLst/>
          </a:prstGeom>
          <a:ln w="12700">
            <a:miter lim="400000"/>
          </a:ln>
        </p:spPr>
      </p:pic>
      <p:sp>
        <p:nvSpPr>
          <p:cNvPr id="778" name="Shape 778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252729"/>
          </a:xfrm>
          <a:prstGeom prst="rect">
            <a:avLst/>
          </a:prstGeom>
        </p:spPr>
        <p:txBody>
          <a:bodyPr/>
          <a:lstStyle>
            <a:lvl1pPr defTabSz="758951">
              <a:defRPr sz="3237"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3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Yardımcı Personele Verilecek Eğitimin Yöntemi ve Standartları</a:t>
            </a:r>
          </a:p>
        </p:txBody>
      </p:sp>
    </p:spTree>
    <p:extLst>
      <p:ext uri="{BB962C8B-B14F-4D97-AF65-F5344CB8AC3E}">
        <p14:creationId xmlns:p14="http://schemas.microsoft.com/office/powerpoint/2010/main" val="240513195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/>
          </p:cNvSpPr>
          <p:nvPr>
            <p:ph type="body" idx="1"/>
          </p:nvPr>
        </p:nvSpPr>
        <p:spPr>
          <a:xfrm>
            <a:off x="341908" y="2604817"/>
            <a:ext cx="8515136" cy="3988630"/>
          </a:xfrm>
          <a:prstGeom prst="rect">
            <a:avLst/>
          </a:prstGeom>
        </p:spPr>
        <p:txBody>
          <a:bodyPr/>
          <a:lstStyle/>
          <a:p>
            <a:pPr marL="266090" lvl="0" indent="-266090" defTabSz="886968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26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American Dental Association (ADA). An introduction to ergonomics: Risk factors, MSDs, approaches and interventions. Ergonomics and disability support advisory committee; 2004.</a:t>
            </a:r>
            <a:endParaRPr sz="2425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66090" lvl="0" indent="-266090" defTabSz="886968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26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Bird DL, Robinson DS. Modern Dental Assisting. 9th edition, Missouri: Elsevier Saunders Inc.; 2009.</a:t>
            </a:r>
            <a:endParaRPr sz="2425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66090" lvl="0" indent="-266090" defTabSz="886968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26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Boyd, LRB. Dental instruments: a pocket guide. 4th edition, St Louis: Saunders; 2012.</a:t>
            </a:r>
            <a:endParaRPr sz="2425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66090" lvl="0" indent="-266090" defTabSz="886968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26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Cohen C. Çeviren: Çatak M. Profesyonel sekreterin el kitabı. İstanbul: Rota Yayınları; 1994.</a:t>
            </a:r>
            <a:endParaRPr sz="1261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  <a:p>
            <a:pPr marL="266090" lvl="0" indent="-266090" defTabSz="886968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26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Dietz-Bourguignon E. Materials and Procedures for Today's Dental Assistant, 1</a:t>
            </a:r>
            <a:r>
              <a:rPr sz="1261" baseline="29938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sz="126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Ed., Delmar Cengage Learning; 2005.</a:t>
            </a:r>
            <a:endParaRPr sz="1261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  <a:p>
            <a:pPr marL="266090" lvl="0" indent="-266090" defTabSz="886968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26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Finkbeiner BL. Four-handed dentistry. A handbook of clinical application and ergonomic concepts. New Jersey: Prentice-Hall, Inc.; 2001.</a:t>
            </a:r>
            <a:endParaRPr sz="1261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  <a:p>
            <a:pPr marL="266090" lvl="0" indent="-266090" defTabSz="886968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26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Kılıçarslan MA. Dört elli diş hekimliğinde yardımcı personel ve klinik yönetimi. Ankara: Palme Yayıncılık; 2013.</a:t>
            </a:r>
            <a:endParaRPr sz="1261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  <a:p>
            <a:pPr marL="266090" lvl="0" indent="-266090" defTabSz="886968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26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Murphy DC. Ergonomics and dental health care worker. Washington D.C.: American Public Health Association; 1998.</a:t>
            </a:r>
            <a:endParaRPr sz="1261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  <a:p>
            <a:pPr marL="266090" lvl="0" indent="-266090" defTabSz="886968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26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Phinney DJ, Halstead JH. Dental assisting. A comprehensive approach. 3</a:t>
            </a:r>
            <a:r>
              <a:rPr sz="1261" baseline="29938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rd</a:t>
            </a:r>
            <a:r>
              <a:rPr sz="126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Ed. New York: Delmar Cengage Learning; 2008.</a:t>
            </a:r>
            <a:endParaRPr sz="1261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  <a:p>
            <a:pPr marL="266090" lvl="0" indent="-266090" defTabSz="886968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26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Scheller-Sheridan C. Basic guide to dental materials. Malaysia: Wiley-Blackwell; 2010.</a:t>
            </a:r>
            <a:endParaRPr sz="1261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  <a:p>
            <a:pPr marL="266090" lvl="0" indent="-266090" defTabSz="886968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26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Skovsgaard H. Ergonomi raporu. XO Dental Care; 2001.</a:t>
            </a:r>
            <a:endParaRPr sz="1261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  <a:p>
            <a:pPr marL="266090" lvl="0" indent="-266090" defTabSz="886968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26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Wilkins EM. Clinical practice of the dental hygienist. 10</a:t>
            </a:r>
            <a:r>
              <a:rPr sz="1261" baseline="29938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sz="126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Ed. China: Wolters Kluwer-Lippincott Williams &amp; Wilkins; 2009.</a:t>
            </a:r>
          </a:p>
        </p:txBody>
      </p:sp>
      <p:sp>
        <p:nvSpPr>
          <p:cNvPr id="781" name="Shape 781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252729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Kaynaklar</a:t>
            </a:r>
          </a:p>
        </p:txBody>
      </p:sp>
    </p:spTree>
    <p:extLst>
      <p:ext uri="{BB962C8B-B14F-4D97-AF65-F5344CB8AC3E}">
        <p14:creationId xmlns:p14="http://schemas.microsoft.com/office/powerpoint/2010/main" val="136829873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>
            <a:spLocks noGrp="1"/>
          </p:cNvSpPr>
          <p:nvPr>
            <p:ph type="body" idx="1"/>
          </p:nvPr>
        </p:nvSpPr>
        <p:spPr>
          <a:xfrm>
            <a:off x="872067" y="2360617"/>
            <a:ext cx="7408334" cy="4249111"/>
          </a:xfrm>
          <a:prstGeom prst="rect">
            <a:avLst/>
          </a:prstGeom>
        </p:spPr>
        <p:txBody>
          <a:bodyPr/>
          <a:lstStyle/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2"/>
              </a:rPr>
              <a:t>http://www.youtube.com/watch?v=mRfKQhS749k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http://www.youtube.com/watch?v=ePd414wYkew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http://www.youtube.com/watch?v=Csr8ATepxDM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http://www.youtube.com/watch?v=lW6R9kSGV2Q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http://www.youtube.com/watch?v=Ir-XGOBjxnM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7"/>
              </a:rPr>
              <a:t>http://www.youtube.com/watch?v=_-q3uqwMaNI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8"/>
              </a:rPr>
              <a:t>http://www.youtube.com/watch?v=b2WaFrAQ1lU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9"/>
              </a:rPr>
              <a:t>http://www.youtube.com/watch?v=QfsH4bK5QZo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10"/>
              </a:rPr>
              <a:t>http://www.youtube.com/watch?v=45zzLK4zAbE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11"/>
              </a:rPr>
              <a:t>http://www.youtube.com/watch?v=7lsVArqbMGs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12"/>
              </a:rPr>
              <a:t>http://www.youtube.com/watch?v=_553kb4RzRY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13"/>
              </a:rPr>
              <a:t>http://www.youtube.com/watch?v=HDzC3gRYoSQ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14"/>
              </a:rPr>
              <a:t>http://www.youtube.com/watch?v=mOvmdjYGN5Y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15"/>
              </a:rPr>
              <a:t>http://www.youtube.com/watch?v=57SJZSI_kM8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16"/>
              </a:rPr>
              <a:t>http://www.youtube.com/watch?v=i6qCNn5Bmo0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17"/>
              </a:rPr>
              <a:t>http://www.youtube.com/watch?v=NSen8eHWeMA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18"/>
              </a:rPr>
              <a:t>http://www.youtube.com/watch?v=0oVseHzzeoU</a:t>
            </a:r>
            <a:endParaRPr sz="2900">
              <a:solidFill>
                <a:srgbClr val="073E87"/>
              </a:solidFill>
              <a:uFill>
                <a:solidFill>
                  <a:srgbClr val="073E8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4196" lvl="0" indent="-324196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3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  <a:hlinkClick r:id="rId19"/>
              </a:rPr>
              <a:t>http://www.youtube.com/watch?v=jkg1KLZv9Ho</a:t>
            </a:r>
          </a:p>
        </p:txBody>
      </p:sp>
      <p:sp>
        <p:nvSpPr>
          <p:cNvPr id="784" name="Shape 784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252729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Web Kaynaklar</a:t>
            </a:r>
          </a:p>
        </p:txBody>
      </p:sp>
    </p:spTree>
    <p:extLst>
      <p:ext uri="{BB962C8B-B14F-4D97-AF65-F5344CB8AC3E}">
        <p14:creationId xmlns:p14="http://schemas.microsoft.com/office/powerpoint/2010/main" val="1674472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Ağızda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teknikerin</a:t>
            </a:r>
            <a:r>
              <a:rPr lang="en-US" dirty="0"/>
              <a:t> </a:t>
            </a:r>
            <a:r>
              <a:rPr lang="en-US" dirty="0" err="1"/>
              <a:t>görevleri</a:t>
            </a:r>
            <a:endParaRPr lang="en-US" dirty="0"/>
          </a:p>
          <a:p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alanının</a:t>
            </a:r>
            <a:r>
              <a:rPr lang="en-US" dirty="0" smtClean="0"/>
              <a:t> </a:t>
            </a:r>
            <a:r>
              <a:rPr lang="en-US" dirty="0" err="1" smtClean="0"/>
              <a:t>aydınlatılması</a:t>
            </a:r>
            <a:endParaRPr lang="en-US" dirty="0" smtClean="0"/>
          </a:p>
          <a:p>
            <a:r>
              <a:rPr lang="en-US" dirty="0" err="1" smtClean="0"/>
              <a:t>Dokuların</a:t>
            </a:r>
            <a:r>
              <a:rPr lang="en-US" dirty="0" smtClean="0"/>
              <a:t> </a:t>
            </a:r>
            <a:r>
              <a:rPr lang="en-US" dirty="0" err="1" smtClean="0"/>
              <a:t>ekarte</a:t>
            </a:r>
            <a:r>
              <a:rPr lang="en-US" dirty="0" smtClean="0"/>
              <a:t> </a:t>
            </a:r>
            <a:r>
              <a:rPr lang="en-US" dirty="0" err="1" smtClean="0"/>
              <a:t>edilmesi</a:t>
            </a:r>
            <a:endParaRPr lang="en-US" dirty="0" smtClean="0"/>
          </a:p>
          <a:p>
            <a:r>
              <a:rPr lang="en-US" dirty="0" err="1" smtClean="0"/>
              <a:t>Alet</a:t>
            </a:r>
            <a:r>
              <a:rPr lang="en-US" dirty="0" smtClean="0"/>
              <a:t> </a:t>
            </a:r>
            <a:r>
              <a:rPr lang="en-US" dirty="0" err="1" smtClean="0"/>
              <a:t>iletimi</a:t>
            </a:r>
            <a:endParaRPr lang="en-US" dirty="0" smtClean="0"/>
          </a:p>
          <a:p>
            <a:r>
              <a:rPr lang="en-US" dirty="0" err="1" smtClean="0"/>
              <a:t>Ağızda</a:t>
            </a:r>
            <a:r>
              <a:rPr lang="en-US" dirty="0" smtClean="0"/>
              <a:t> </a:t>
            </a:r>
            <a:r>
              <a:rPr lang="en-US" dirty="0" err="1" smtClean="0"/>
              <a:t>biriken</a:t>
            </a:r>
            <a:r>
              <a:rPr lang="en-US" dirty="0" smtClean="0"/>
              <a:t> </a:t>
            </a:r>
            <a:r>
              <a:rPr lang="en-US" dirty="0" err="1" smtClean="0"/>
              <a:t>sıvıların</a:t>
            </a:r>
            <a:r>
              <a:rPr lang="en-US" dirty="0" smtClean="0"/>
              <a:t> </a:t>
            </a:r>
            <a:r>
              <a:rPr lang="en-US" dirty="0" err="1" smtClean="0"/>
              <a:t>tahliyesi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Ders </a:t>
            </a:r>
            <a:r>
              <a:rPr lang="en-US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İçeriği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360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457201" y="2201333"/>
            <a:ext cx="7823201" cy="4419601"/>
          </a:xfrm>
          <a:prstGeom prst="rect">
            <a:avLst/>
          </a:prstGeom>
        </p:spPr>
        <p:txBody>
          <a:bodyPr/>
          <a:lstStyle/>
          <a:p>
            <a:pPr marL="255117" lvl="0" indent="-255117" defTabSz="85039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Muayene yapılması ve kayıtların tutulması</a:t>
            </a:r>
          </a:p>
          <a:p>
            <a:pPr marL="255117" lvl="0" indent="-255117" defTabSz="85039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Ağız içi ve dışı radyografilerin alınması</a:t>
            </a:r>
          </a:p>
          <a:p>
            <a:pPr marL="255117" lvl="0" indent="-255117" defTabSz="85039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Anestezi yapılması</a:t>
            </a:r>
          </a:p>
          <a:p>
            <a:pPr marL="255117" lvl="0" indent="-255117" defTabSz="85039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Diş çekimi yapılması</a:t>
            </a:r>
          </a:p>
          <a:p>
            <a:pPr marL="255117" lvl="0" indent="-255117" defTabSz="85039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İmplant yerleştirilmesi</a:t>
            </a:r>
          </a:p>
          <a:p>
            <a:pPr marL="255117" lvl="0" indent="-255117" defTabSz="85039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Detertraj – küretaj yapılması</a:t>
            </a:r>
          </a:p>
          <a:p>
            <a:pPr marL="255117" lvl="0" indent="-255117" defTabSz="85039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Diş preparasyonları ve kavite hazırlanması</a:t>
            </a:r>
          </a:p>
          <a:p>
            <a:pPr marL="255117" lvl="0" indent="-255117" defTabSz="85039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Dolgu yapılması</a:t>
            </a:r>
          </a:p>
          <a:p>
            <a:pPr marL="255117" lvl="0" indent="-255117" defTabSz="85039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Kanal tedavisi yapılması</a:t>
            </a:r>
          </a:p>
          <a:p>
            <a:pPr marL="255117" lvl="0" indent="-255117" defTabSz="85039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Ölçü alınması</a:t>
            </a:r>
          </a:p>
          <a:p>
            <a:pPr marL="255117" lvl="0" indent="-255117" defTabSz="85039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Braket yapıştırılması</a:t>
            </a:r>
          </a:p>
          <a:p>
            <a:pPr marL="255117" lvl="0" indent="-255117" defTabSz="85039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Yer tutucu hazırlanması</a:t>
            </a:r>
          </a:p>
          <a:p>
            <a:pPr marL="255117" lvl="0" indent="-255117" defTabSz="85039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Fissür örtücü uygulanması</a:t>
            </a:r>
          </a:p>
          <a:p>
            <a:pPr marL="255117" lvl="0" indent="-255117" defTabSz="85039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Flor uygulanması</a:t>
            </a:r>
          </a:p>
          <a:p>
            <a:pPr marL="255117" lvl="0" indent="-255117" defTabSz="85039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4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…………………………………………………………</a:t>
            </a:r>
          </a:p>
        </p:txBody>
      </p:sp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252729"/>
          </a:xfrm>
          <a:prstGeom prst="rect">
            <a:avLst/>
          </a:prstGeom>
        </p:spPr>
        <p:txBody>
          <a:bodyPr/>
          <a:lstStyle>
            <a:lvl1pPr defTabSz="740663">
              <a:defRPr sz="3240"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Branşlara ve Yapılan İşe Göre Yardımcı Personelin Görevleri</a:t>
            </a:r>
          </a:p>
        </p:txBody>
      </p:sp>
    </p:spTree>
    <p:extLst>
      <p:ext uri="{BB962C8B-B14F-4D97-AF65-F5344CB8AC3E}">
        <p14:creationId xmlns:p14="http://schemas.microsoft.com/office/powerpoint/2010/main" val="16661118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626308"/>
              </p:ext>
            </p:extLst>
          </p:nvPr>
        </p:nvGraphicFramePr>
        <p:xfrm>
          <a:off x="133739" y="235754"/>
          <a:ext cx="9010261" cy="5930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6019800" imgH="3962400" progId="Word.Document.12">
                  <p:embed/>
                </p:oleObj>
              </mc:Choice>
              <mc:Fallback>
                <p:oleObj name="Document" r:id="rId3" imgW="6019800" imgH="396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739" y="235754"/>
                        <a:ext cx="9010261" cy="5930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9757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00500"/>
              </p:ext>
            </p:extLst>
          </p:nvPr>
        </p:nvGraphicFramePr>
        <p:xfrm>
          <a:off x="80015" y="250673"/>
          <a:ext cx="9063985" cy="5765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3" imgW="6019800" imgH="3467100" progId="Word.Document.12">
                  <p:embed/>
                </p:oleObj>
              </mc:Choice>
              <mc:Fallback>
                <p:oleObj name="Document" r:id="rId3" imgW="6019800" imgH="346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5" y="250673"/>
                        <a:ext cx="9063985" cy="5765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3688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734388"/>
              </p:ext>
            </p:extLst>
          </p:nvPr>
        </p:nvGraphicFramePr>
        <p:xfrm>
          <a:off x="34925" y="233963"/>
          <a:ext cx="9109075" cy="5932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3" imgW="6019800" imgH="3632200" progId="Word.Document.12">
                  <p:embed/>
                </p:oleObj>
              </mc:Choice>
              <mc:Fallback>
                <p:oleObj name="Document" r:id="rId3" imgW="6019800" imgH="363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25" y="233963"/>
                        <a:ext cx="9109075" cy="5932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0086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662455"/>
              </p:ext>
            </p:extLst>
          </p:nvPr>
        </p:nvGraphicFramePr>
        <p:xfrm>
          <a:off x="204729" y="349138"/>
          <a:ext cx="8818132" cy="595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3" imgW="6019800" imgH="3962400" progId="Word.Document.12">
                  <p:embed/>
                </p:oleObj>
              </mc:Choice>
              <mc:Fallback>
                <p:oleObj name="Document" r:id="rId3" imgW="6019800" imgH="396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729" y="349138"/>
                        <a:ext cx="8818132" cy="5951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3415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682424"/>
              </p:ext>
            </p:extLst>
          </p:nvPr>
        </p:nvGraphicFramePr>
        <p:xfrm>
          <a:off x="183799" y="129898"/>
          <a:ext cx="8805643" cy="6576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3" imgW="6019800" imgH="4495800" progId="Word.Document.12">
                  <p:embed/>
                </p:oleObj>
              </mc:Choice>
              <mc:Fallback>
                <p:oleObj name="Document" r:id="rId3" imgW="6019800" imgH="449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799" y="129898"/>
                        <a:ext cx="8805643" cy="6576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8391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081098"/>
              </p:ext>
            </p:extLst>
          </p:nvPr>
        </p:nvGraphicFramePr>
        <p:xfrm>
          <a:off x="187976" y="117751"/>
          <a:ext cx="8705389" cy="6617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3" imgW="6019800" imgH="4660900" progId="Word.Document.12">
                  <p:embed/>
                </p:oleObj>
              </mc:Choice>
              <mc:Fallback>
                <p:oleObj name="Document" r:id="rId3" imgW="6019800" imgH="466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976" y="117751"/>
                        <a:ext cx="8705389" cy="6617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0659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1D82B7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1D82B7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1D82B7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1D82B7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448</Words>
  <Application>Microsoft Macintosh PowerPoint</Application>
  <PresentationFormat>Ekran Gösterisi (4:3)</PresentationFormat>
  <Paragraphs>72</Paragraphs>
  <Slides>18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Avenir Roman</vt:lpstr>
      <vt:lpstr>Comic Sans MS</vt:lpstr>
      <vt:lpstr>Comic Sans MS Bold</vt:lpstr>
      <vt:lpstr>Symbol</vt:lpstr>
      <vt:lpstr>Trebuchet MS</vt:lpstr>
      <vt:lpstr>Default</vt:lpstr>
      <vt:lpstr>Document</vt:lpstr>
      <vt:lpstr>Yardımcı Personel Dört El Teknik Detayı</vt:lpstr>
      <vt:lpstr>Ders İçeriği</vt:lpstr>
      <vt:lpstr>Branşlara ve Yapılan İşe Göre Yardımcı Personelin Görevleri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El Aletlerinin Tutulması </vt:lpstr>
      <vt:lpstr>El Aletlerinin Aktarımı </vt:lpstr>
      <vt:lpstr>El Aletlerinin Aktarımı </vt:lpstr>
      <vt:lpstr>Çalışma  Alanının Aydınlatılması </vt:lpstr>
      <vt:lpstr>Dokuların Ekarte Edilmesi </vt:lpstr>
      <vt:lpstr>Ağızda Biriken Sıvıların Tahliye Edilmesi </vt:lpstr>
      <vt:lpstr>Yardımcı Personele Verilecek Eğitimin Yöntemi ve Standartları</vt:lpstr>
      <vt:lpstr>Kaynaklar</vt:lpstr>
      <vt:lpstr>Web Kaynaklar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Yardımcı Personel için Temel Meslek Bilgisi</dc:title>
  <cp:lastModifiedBy>Microsoft Office Kullanıcısı</cp:lastModifiedBy>
  <cp:revision>14</cp:revision>
  <dcterms:modified xsi:type="dcterms:W3CDTF">2017-12-02T18:26:50Z</dcterms:modified>
</cp:coreProperties>
</file>