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6" d="100"/>
          <a:sy n="66" d="100"/>
        </p:scale>
        <p:origin x="64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B7D5ACB-DF12-45F6-9756-C0FB0382336E}" type="datetimeFigureOut">
              <a:rPr lang="tr-TR" smtClean="0"/>
              <a:t>25.06.2020</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A42147D-5467-4D88-890D-0FCD929EEC95}" type="slidenum">
              <a:rPr lang="tr-TR" smtClean="0"/>
              <a:t>‹#›</a:t>
            </a:fld>
            <a:endParaRPr lang="tr-TR"/>
          </a:p>
        </p:txBody>
      </p:sp>
    </p:spTree>
    <p:extLst>
      <p:ext uri="{BB962C8B-B14F-4D97-AF65-F5344CB8AC3E}">
        <p14:creationId xmlns:p14="http://schemas.microsoft.com/office/powerpoint/2010/main" val="38518060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Rot="1" noChangeAspect="1" noChangeArrowheads="1" noTextEdit="1"/>
          </p:cNvSpPr>
          <p:nvPr>
            <p:ph type="sldImg"/>
          </p:nvPr>
        </p:nvSpPr>
        <p:spPr>
          <a:xfrm>
            <a:off x="385763" y="687388"/>
            <a:ext cx="6089650" cy="3425825"/>
          </a:xfrm>
          <a:solidFill>
            <a:srgbClr val="FFFFFF"/>
          </a:solidFill>
          <a:ln w="12700" cap="flat"/>
        </p:spPr>
      </p:sp>
      <p:sp>
        <p:nvSpPr>
          <p:cNvPr id="78851" name="Rectangle 3"/>
          <p:cNvSpPr>
            <a:spLocks noGrp="1" noChangeArrowheads="1"/>
          </p:cNvSpPr>
          <p:nvPr>
            <p:ph type="body" idx="1"/>
          </p:nvPr>
        </p:nvSpPr>
        <p:spPr>
          <a:noFill/>
          <a:ln/>
        </p:spPr>
        <p:txBody>
          <a:bodyPr lIns="92075" tIns="46038" rIns="92075" bIns="46038"/>
          <a:lstStyle/>
          <a:p>
            <a:endParaRPr lang="en-US">
              <a:latin typeface="Arial" charset="0"/>
            </a:endParaRPr>
          </a:p>
        </p:txBody>
      </p:sp>
    </p:spTree>
    <p:extLst>
      <p:ext uri="{BB962C8B-B14F-4D97-AF65-F5344CB8AC3E}">
        <p14:creationId xmlns:p14="http://schemas.microsoft.com/office/powerpoint/2010/main" val="14892119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24F8D2A4-6100-456C-9A03-3578925B7960}" type="datetimeFigureOut">
              <a:rPr lang="tr-TR" smtClean="0"/>
              <a:t>25.06.2020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39C2186-023F-44AC-ADB3-DDE16F24A327}" type="slidenum">
              <a:rPr lang="tr-TR" smtClean="0"/>
              <a:t>‹#›</a:t>
            </a:fld>
            <a:endParaRPr lang="tr-TR"/>
          </a:p>
        </p:txBody>
      </p:sp>
    </p:spTree>
    <p:extLst>
      <p:ext uri="{BB962C8B-B14F-4D97-AF65-F5344CB8AC3E}">
        <p14:creationId xmlns:p14="http://schemas.microsoft.com/office/powerpoint/2010/main" val="12312335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4F8D2A4-6100-456C-9A03-3578925B7960}" type="datetimeFigureOut">
              <a:rPr lang="tr-TR" smtClean="0"/>
              <a:t>25.06.2020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39C2186-023F-44AC-ADB3-DDE16F24A327}" type="slidenum">
              <a:rPr lang="tr-TR" smtClean="0"/>
              <a:t>‹#›</a:t>
            </a:fld>
            <a:endParaRPr lang="tr-TR"/>
          </a:p>
        </p:txBody>
      </p:sp>
    </p:spTree>
    <p:extLst>
      <p:ext uri="{BB962C8B-B14F-4D97-AF65-F5344CB8AC3E}">
        <p14:creationId xmlns:p14="http://schemas.microsoft.com/office/powerpoint/2010/main" val="2748459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4F8D2A4-6100-456C-9A03-3578925B7960}" type="datetimeFigureOut">
              <a:rPr lang="tr-TR" smtClean="0"/>
              <a:t>25.06.2020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39C2186-023F-44AC-ADB3-DDE16F24A327}" type="slidenum">
              <a:rPr lang="tr-TR" smtClean="0"/>
              <a:t>‹#›</a:t>
            </a:fld>
            <a:endParaRPr lang="tr-TR"/>
          </a:p>
        </p:txBody>
      </p:sp>
    </p:spTree>
    <p:extLst>
      <p:ext uri="{BB962C8B-B14F-4D97-AF65-F5344CB8AC3E}">
        <p14:creationId xmlns:p14="http://schemas.microsoft.com/office/powerpoint/2010/main" val="37248300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09600" y="274639"/>
            <a:ext cx="10972800" cy="5851525"/>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3" name="Rectangle 4"/>
          <p:cNvSpPr>
            <a:spLocks noGrp="1" noChangeArrowheads="1"/>
          </p:cNvSpPr>
          <p:nvPr>
            <p:ph type="dt" sz="half" idx="10"/>
          </p:nvPr>
        </p:nvSpPr>
        <p:spPr>
          <a:ln/>
        </p:spPr>
        <p:txBody>
          <a:bodyPr/>
          <a:lstStyle>
            <a:lvl1pPr>
              <a:defRPr/>
            </a:lvl1pPr>
          </a:lstStyle>
          <a:p>
            <a:pPr>
              <a:defRPr/>
            </a:pPr>
            <a:fld id="{A0DAE6E6-6598-49B5-BCF1-EEA21C03048B}" type="datetime1">
              <a:rPr lang="tr-TR"/>
              <a:pPr>
                <a:defRPr/>
              </a:pPr>
              <a:t>25.06.2020</a:t>
            </a:fld>
            <a:endParaRPr lang="tr-TR"/>
          </a:p>
        </p:txBody>
      </p:sp>
      <p:sp>
        <p:nvSpPr>
          <p:cNvPr id="4" name="Rectangle 6"/>
          <p:cNvSpPr>
            <a:spLocks noGrp="1" noChangeArrowheads="1"/>
          </p:cNvSpPr>
          <p:nvPr>
            <p:ph type="sldNum" sz="quarter" idx="11"/>
          </p:nvPr>
        </p:nvSpPr>
        <p:spPr>
          <a:ln/>
        </p:spPr>
        <p:txBody>
          <a:bodyPr/>
          <a:lstStyle>
            <a:lvl1pPr>
              <a:defRPr/>
            </a:lvl1pPr>
          </a:lstStyle>
          <a:p>
            <a:pPr>
              <a:defRPr/>
            </a:pPr>
            <a:fld id="{E878C81C-D826-414B-B73D-A3ABDAB02AC6}" type="slidenum">
              <a:rPr lang="tr-TR"/>
              <a:pPr>
                <a:defRPr/>
              </a:pPr>
              <a:t>‹#›</a:t>
            </a:fld>
            <a:endParaRPr lang="tr-TR"/>
          </a:p>
        </p:txBody>
      </p:sp>
    </p:spTree>
    <p:extLst>
      <p:ext uri="{BB962C8B-B14F-4D97-AF65-F5344CB8AC3E}">
        <p14:creationId xmlns:p14="http://schemas.microsoft.com/office/powerpoint/2010/main" val="17185647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4F8D2A4-6100-456C-9A03-3578925B7960}" type="datetimeFigureOut">
              <a:rPr lang="tr-TR" smtClean="0"/>
              <a:t>25.06.2020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39C2186-023F-44AC-ADB3-DDE16F24A327}" type="slidenum">
              <a:rPr lang="tr-TR" smtClean="0"/>
              <a:t>‹#›</a:t>
            </a:fld>
            <a:endParaRPr lang="tr-TR"/>
          </a:p>
        </p:txBody>
      </p:sp>
    </p:spTree>
    <p:extLst>
      <p:ext uri="{BB962C8B-B14F-4D97-AF65-F5344CB8AC3E}">
        <p14:creationId xmlns:p14="http://schemas.microsoft.com/office/powerpoint/2010/main" val="3777884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24F8D2A4-6100-456C-9A03-3578925B7960}" type="datetimeFigureOut">
              <a:rPr lang="tr-TR" smtClean="0"/>
              <a:t>25.06.2020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39C2186-023F-44AC-ADB3-DDE16F24A327}" type="slidenum">
              <a:rPr lang="tr-TR" smtClean="0"/>
              <a:t>‹#›</a:t>
            </a:fld>
            <a:endParaRPr lang="tr-TR"/>
          </a:p>
        </p:txBody>
      </p:sp>
    </p:spTree>
    <p:extLst>
      <p:ext uri="{BB962C8B-B14F-4D97-AF65-F5344CB8AC3E}">
        <p14:creationId xmlns:p14="http://schemas.microsoft.com/office/powerpoint/2010/main" val="2043939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24F8D2A4-6100-456C-9A03-3578925B7960}" type="datetimeFigureOut">
              <a:rPr lang="tr-TR" smtClean="0"/>
              <a:t>25.06.2020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39C2186-023F-44AC-ADB3-DDE16F24A327}" type="slidenum">
              <a:rPr lang="tr-TR" smtClean="0"/>
              <a:t>‹#›</a:t>
            </a:fld>
            <a:endParaRPr lang="tr-TR"/>
          </a:p>
        </p:txBody>
      </p:sp>
    </p:spTree>
    <p:extLst>
      <p:ext uri="{BB962C8B-B14F-4D97-AF65-F5344CB8AC3E}">
        <p14:creationId xmlns:p14="http://schemas.microsoft.com/office/powerpoint/2010/main" val="21429417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24F8D2A4-6100-456C-9A03-3578925B7960}" type="datetimeFigureOut">
              <a:rPr lang="tr-TR" smtClean="0"/>
              <a:t>25.06.2020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E39C2186-023F-44AC-ADB3-DDE16F24A327}" type="slidenum">
              <a:rPr lang="tr-TR" smtClean="0"/>
              <a:t>‹#›</a:t>
            </a:fld>
            <a:endParaRPr lang="tr-TR"/>
          </a:p>
        </p:txBody>
      </p:sp>
    </p:spTree>
    <p:extLst>
      <p:ext uri="{BB962C8B-B14F-4D97-AF65-F5344CB8AC3E}">
        <p14:creationId xmlns:p14="http://schemas.microsoft.com/office/powerpoint/2010/main" val="3258931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24F8D2A4-6100-456C-9A03-3578925B7960}" type="datetimeFigureOut">
              <a:rPr lang="tr-TR" smtClean="0"/>
              <a:t>25.06.2020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E39C2186-023F-44AC-ADB3-DDE16F24A327}" type="slidenum">
              <a:rPr lang="tr-TR" smtClean="0"/>
              <a:t>‹#›</a:t>
            </a:fld>
            <a:endParaRPr lang="tr-TR"/>
          </a:p>
        </p:txBody>
      </p:sp>
    </p:spTree>
    <p:extLst>
      <p:ext uri="{BB962C8B-B14F-4D97-AF65-F5344CB8AC3E}">
        <p14:creationId xmlns:p14="http://schemas.microsoft.com/office/powerpoint/2010/main" val="28694578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4F8D2A4-6100-456C-9A03-3578925B7960}" type="datetimeFigureOut">
              <a:rPr lang="tr-TR" smtClean="0"/>
              <a:t>25.06.2020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E39C2186-023F-44AC-ADB3-DDE16F24A327}" type="slidenum">
              <a:rPr lang="tr-TR" smtClean="0"/>
              <a:t>‹#›</a:t>
            </a:fld>
            <a:endParaRPr lang="tr-TR"/>
          </a:p>
        </p:txBody>
      </p:sp>
    </p:spTree>
    <p:extLst>
      <p:ext uri="{BB962C8B-B14F-4D97-AF65-F5344CB8AC3E}">
        <p14:creationId xmlns:p14="http://schemas.microsoft.com/office/powerpoint/2010/main" val="2164273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24F8D2A4-6100-456C-9A03-3578925B7960}" type="datetimeFigureOut">
              <a:rPr lang="tr-TR" smtClean="0"/>
              <a:t>25.06.2020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39C2186-023F-44AC-ADB3-DDE16F24A327}" type="slidenum">
              <a:rPr lang="tr-TR" smtClean="0"/>
              <a:t>‹#›</a:t>
            </a:fld>
            <a:endParaRPr lang="tr-TR"/>
          </a:p>
        </p:txBody>
      </p:sp>
    </p:spTree>
    <p:extLst>
      <p:ext uri="{BB962C8B-B14F-4D97-AF65-F5344CB8AC3E}">
        <p14:creationId xmlns:p14="http://schemas.microsoft.com/office/powerpoint/2010/main" val="5225532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24F8D2A4-6100-456C-9A03-3578925B7960}" type="datetimeFigureOut">
              <a:rPr lang="tr-TR" smtClean="0"/>
              <a:t>25.06.2020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39C2186-023F-44AC-ADB3-DDE16F24A327}" type="slidenum">
              <a:rPr lang="tr-TR" smtClean="0"/>
              <a:t>‹#›</a:t>
            </a:fld>
            <a:endParaRPr lang="tr-TR"/>
          </a:p>
        </p:txBody>
      </p:sp>
    </p:spTree>
    <p:extLst>
      <p:ext uri="{BB962C8B-B14F-4D97-AF65-F5344CB8AC3E}">
        <p14:creationId xmlns:p14="http://schemas.microsoft.com/office/powerpoint/2010/main" val="28859646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F8D2A4-6100-456C-9A03-3578925B7960}" type="datetimeFigureOut">
              <a:rPr lang="tr-TR" smtClean="0"/>
              <a:t>25.06.2020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39C2186-023F-44AC-ADB3-DDE16F24A327}" type="slidenum">
              <a:rPr lang="tr-TR" smtClean="0"/>
              <a:t>‹#›</a:t>
            </a:fld>
            <a:endParaRPr lang="tr-TR"/>
          </a:p>
        </p:txBody>
      </p:sp>
    </p:spTree>
    <p:extLst>
      <p:ext uri="{BB962C8B-B14F-4D97-AF65-F5344CB8AC3E}">
        <p14:creationId xmlns:p14="http://schemas.microsoft.com/office/powerpoint/2010/main" val="40640265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xmlns="" id="{ACE5E769-47AF-0845-800D-A55B073E6BCC}"/>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xmlns="" id="{6BCD9DDF-094F-CC4B-8D80-10359A169E72}"/>
              </a:ext>
            </a:extLst>
          </p:cNvPr>
          <p:cNvSpPr>
            <a:spLocks noGrp="1"/>
          </p:cNvSpPr>
          <p:nvPr>
            <p:ph idx="1"/>
          </p:nvPr>
        </p:nvSpPr>
        <p:spPr/>
        <p:txBody>
          <a:bodyPr/>
          <a:lstStyle/>
          <a:p>
            <a:pPr algn="ctr"/>
            <a:r>
              <a:rPr lang="tr-TR" dirty="0">
                <a:solidFill>
                  <a:srgbClr val="FF0000"/>
                </a:solidFill>
              </a:rPr>
              <a:t>XIII. Türkiye İşgücü Piyasasının Özellikleri</a:t>
            </a:r>
          </a:p>
        </p:txBody>
      </p:sp>
    </p:spTree>
    <p:extLst>
      <p:ext uri="{BB962C8B-B14F-4D97-AF65-F5344CB8AC3E}">
        <p14:creationId xmlns:p14="http://schemas.microsoft.com/office/powerpoint/2010/main" val="3146337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pPr>
              <a:buNone/>
            </a:pPr>
            <a:r>
              <a:rPr lang="tr-TR" dirty="0"/>
              <a:t>3. İstihdamın </a:t>
            </a:r>
            <a:r>
              <a:rPr lang="tr-TR" dirty="0" err="1"/>
              <a:t>Sektörel</a:t>
            </a:r>
            <a:r>
              <a:rPr lang="tr-TR" dirty="0"/>
              <a:t> Dağılımı</a:t>
            </a:r>
          </a:p>
          <a:p>
            <a:pPr>
              <a:buNone/>
            </a:pPr>
            <a:r>
              <a:rPr lang="tr-TR" dirty="0"/>
              <a:t>	</a:t>
            </a:r>
            <a:r>
              <a:rPr lang="tr-TR" i="1" dirty="0"/>
              <a:t>Hizmet sektörü büyüyor.</a:t>
            </a:r>
          </a:p>
        </p:txBody>
      </p:sp>
      <p:sp>
        <p:nvSpPr>
          <p:cNvPr id="3" name="2 Başlık"/>
          <p:cNvSpPr>
            <a:spLocks noGrp="1"/>
          </p:cNvSpPr>
          <p:nvPr>
            <p:ph type="title"/>
          </p:nvPr>
        </p:nvSpPr>
        <p:spPr/>
        <p:txBody>
          <a:bodyPr>
            <a:normAutofit/>
          </a:bodyPr>
          <a:lstStyle/>
          <a:p>
            <a:r>
              <a:rPr lang="tr-TR" dirty="0"/>
              <a:t>Türkiye İşgücü Piyasasının Özellikleri</a:t>
            </a:r>
          </a:p>
        </p:txBody>
      </p:sp>
    </p:spTree>
    <p:extLst>
      <p:ext uri="{BB962C8B-B14F-4D97-AF65-F5344CB8AC3E}">
        <p14:creationId xmlns:p14="http://schemas.microsoft.com/office/powerpoint/2010/main" val="9432894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1524000" y="1214438"/>
            <a:ext cx="9144000" cy="5643562"/>
          </a:xfrm>
        </p:spPr>
        <p:txBody>
          <a:bodyPr>
            <a:normAutofit/>
          </a:bodyPr>
          <a:lstStyle/>
          <a:p>
            <a:pPr>
              <a:defRPr/>
            </a:pPr>
            <a:r>
              <a:rPr lang="tr-TR" b="1" u="sng" dirty="0"/>
              <a:t>Son 20 yılda tarımda çalışanların toplam istihdam içindeki payı düşerken, sanayi ve hizmetler sektörlerinde çalışanların payı artmıştır. </a:t>
            </a:r>
            <a:r>
              <a:rPr lang="tr-TR" dirty="0"/>
              <a:t>Hizmetler sektöründeki artış dikkat çekicidir. </a:t>
            </a:r>
          </a:p>
          <a:p>
            <a:pPr algn="l">
              <a:defRPr/>
            </a:pPr>
            <a:r>
              <a:rPr lang="tr-TR" sz="1200" b="1" dirty="0"/>
              <a:t>Tarım</a:t>
            </a:r>
            <a:r>
              <a:rPr lang="tr-TR" sz="1200" dirty="0"/>
              <a:t>: Tarım, ormancılık, avcılık ve balıkçılık</a:t>
            </a:r>
          </a:p>
          <a:p>
            <a:pPr algn="l">
              <a:defRPr/>
            </a:pPr>
            <a:r>
              <a:rPr lang="tr-TR" sz="1200" b="1" dirty="0"/>
              <a:t>Sanayi:</a:t>
            </a:r>
            <a:r>
              <a:rPr lang="tr-TR" sz="1200" dirty="0"/>
              <a:t> Madencilik ve taşocakçılığı,imalat sanayi, elektrik, gaz ve su.</a:t>
            </a:r>
          </a:p>
          <a:p>
            <a:pPr algn="l">
              <a:defRPr/>
            </a:pPr>
            <a:r>
              <a:rPr lang="tr-TR" sz="1200" b="1" dirty="0"/>
              <a:t>İnşaat:</a:t>
            </a:r>
            <a:r>
              <a:rPr lang="tr-TR" sz="1200" dirty="0"/>
              <a:t> İnşaat ve bayındırlık işleri.</a:t>
            </a:r>
          </a:p>
          <a:p>
            <a:pPr algn="l">
              <a:defRPr/>
            </a:pPr>
            <a:r>
              <a:rPr lang="tr-TR" sz="1200" b="1" dirty="0"/>
              <a:t>Hizmetler:</a:t>
            </a:r>
            <a:r>
              <a:rPr lang="tr-TR" sz="1200" dirty="0"/>
              <a:t> Toptan ve perakende ticaret, lokanta ve oteller, ulaştırma, haberleşme ve depolama, mali kurumlar, sigorta, taşınmaz mallara ait işler ve kurumları, yardımcı iş hizmetleri, toplum hizmetleri, sosyal ve kişisel hizmetler. </a:t>
            </a:r>
          </a:p>
          <a:p>
            <a:pPr>
              <a:defRPr/>
            </a:pPr>
            <a:endParaRPr lang="tr-TR" dirty="0"/>
          </a:p>
          <a:p>
            <a:pPr>
              <a:defRPr/>
            </a:pPr>
            <a:endParaRPr lang="tr-TR" dirty="0"/>
          </a:p>
          <a:p>
            <a:pPr>
              <a:defRPr/>
            </a:pPr>
            <a:endParaRPr lang="tr-TR" dirty="0"/>
          </a:p>
          <a:p>
            <a:pPr>
              <a:defRPr/>
            </a:pPr>
            <a:r>
              <a:rPr lang="tr-TR" dirty="0"/>
              <a:t>													</a:t>
            </a:r>
          </a:p>
        </p:txBody>
      </p:sp>
      <p:sp>
        <p:nvSpPr>
          <p:cNvPr id="2" name="1 Başlık"/>
          <p:cNvSpPr>
            <a:spLocks noGrp="1"/>
          </p:cNvSpPr>
          <p:nvPr>
            <p:ph type="ctrTitle"/>
          </p:nvPr>
        </p:nvSpPr>
        <p:spPr>
          <a:xfrm>
            <a:off x="1524000" y="0"/>
            <a:ext cx="9144000" cy="1142984"/>
          </a:xfrm>
        </p:spPr>
        <p:txBody>
          <a:bodyPr/>
          <a:lstStyle/>
          <a:p>
            <a:pPr>
              <a:defRPr/>
            </a:pPr>
            <a:r>
              <a:rPr lang="tr-TR" sz="4400">
                <a:solidFill>
                  <a:srgbClr val="FF0000"/>
                </a:solidFill>
              </a:rPr>
              <a:t>İstihdamın </a:t>
            </a:r>
            <a:r>
              <a:rPr lang="tr-TR" sz="4400" err="1">
                <a:solidFill>
                  <a:srgbClr val="FF0000"/>
                </a:solidFill>
              </a:rPr>
              <a:t>Sektörel</a:t>
            </a:r>
            <a:r>
              <a:rPr lang="tr-TR" sz="4400">
                <a:solidFill>
                  <a:srgbClr val="FF0000"/>
                </a:solidFill>
              </a:rPr>
              <a:t> Yapısında Değişim</a:t>
            </a:r>
          </a:p>
        </p:txBody>
      </p:sp>
      <p:graphicFrame>
        <p:nvGraphicFramePr>
          <p:cNvPr id="4" name="3 Tablo"/>
          <p:cNvGraphicFramePr>
            <a:graphicFrameLocks noGrp="1"/>
          </p:cNvGraphicFramePr>
          <p:nvPr/>
        </p:nvGraphicFramePr>
        <p:xfrm>
          <a:off x="1738314" y="3857626"/>
          <a:ext cx="8715433" cy="2643205"/>
        </p:xfrm>
        <a:graphic>
          <a:graphicData uri="http://schemas.openxmlformats.org/drawingml/2006/table">
            <a:tbl>
              <a:tblPr firstRow="1" bandRow="1">
                <a:tableStyleId>{F5AB1C69-6EDB-4FF4-983F-18BD219EF322}</a:tableStyleId>
              </a:tblPr>
              <a:tblGrid>
                <a:gridCol w="878865">
                  <a:extLst>
                    <a:ext uri="{9D8B030D-6E8A-4147-A177-3AD203B41FA5}">
                      <a16:colId xmlns:a16="http://schemas.microsoft.com/office/drawing/2014/main" xmlns="" val="20000"/>
                    </a:ext>
                  </a:extLst>
                </a:gridCol>
                <a:gridCol w="1977451">
                  <a:extLst>
                    <a:ext uri="{9D8B030D-6E8A-4147-A177-3AD203B41FA5}">
                      <a16:colId xmlns:a16="http://schemas.microsoft.com/office/drawing/2014/main" xmlns="" val="20001"/>
                    </a:ext>
                  </a:extLst>
                </a:gridCol>
                <a:gridCol w="1864542">
                  <a:extLst>
                    <a:ext uri="{9D8B030D-6E8A-4147-A177-3AD203B41FA5}">
                      <a16:colId xmlns:a16="http://schemas.microsoft.com/office/drawing/2014/main" xmlns="" val="20002"/>
                    </a:ext>
                  </a:extLst>
                </a:gridCol>
                <a:gridCol w="1670458">
                  <a:extLst>
                    <a:ext uri="{9D8B030D-6E8A-4147-A177-3AD203B41FA5}">
                      <a16:colId xmlns:a16="http://schemas.microsoft.com/office/drawing/2014/main" xmlns="" val="20003"/>
                    </a:ext>
                  </a:extLst>
                </a:gridCol>
                <a:gridCol w="2324117">
                  <a:extLst>
                    <a:ext uri="{9D8B030D-6E8A-4147-A177-3AD203B41FA5}">
                      <a16:colId xmlns:a16="http://schemas.microsoft.com/office/drawing/2014/main" xmlns="" val="20004"/>
                    </a:ext>
                  </a:extLst>
                </a:gridCol>
              </a:tblGrid>
              <a:tr h="749195">
                <a:tc>
                  <a:txBody>
                    <a:bodyPr/>
                    <a:lstStyle/>
                    <a:p>
                      <a:r>
                        <a:rPr lang="tr-TR" sz="2800" dirty="0"/>
                        <a:t>YIL</a:t>
                      </a:r>
                    </a:p>
                  </a:txBody>
                  <a:tcPr/>
                </a:tc>
                <a:tc>
                  <a:txBody>
                    <a:bodyPr/>
                    <a:lstStyle/>
                    <a:p>
                      <a:r>
                        <a:rPr lang="tr-TR" sz="2800" dirty="0"/>
                        <a:t>     TARIM</a:t>
                      </a:r>
                    </a:p>
                  </a:txBody>
                  <a:tcPr/>
                </a:tc>
                <a:tc>
                  <a:txBody>
                    <a:bodyPr/>
                    <a:lstStyle/>
                    <a:p>
                      <a:r>
                        <a:rPr lang="tr-TR" sz="2800" dirty="0"/>
                        <a:t>   SANAYİ</a:t>
                      </a:r>
                    </a:p>
                  </a:txBody>
                  <a:tcPr/>
                </a:tc>
                <a:tc>
                  <a:txBody>
                    <a:bodyPr/>
                    <a:lstStyle/>
                    <a:p>
                      <a:r>
                        <a:rPr lang="tr-TR" sz="2800" dirty="0"/>
                        <a:t> İNŞAAT</a:t>
                      </a:r>
                    </a:p>
                  </a:txBody>
                  <a:tcPr/>
                </a:tc>
                <a:tc>
                  <a:txBody>
                    <a:bodyPr/>
                    <a:lstStyle/>
                    <a:p>
                      <a:r>
                        <a:rPr lang="tr-TR" sz="2800" dirty="0"/>
                        <a:t>HİZMETLER</a:t>
                      </a:r>
                    </a:p>
                  </a:txBody>
                  <a:tcPr/>
                </a:tc>
                <a:extLst>
                  <a:ext uri="{0D108BD9-81ED-4DB2-BD59-A6C34878D82A}">
                    <a16:rowId xmlns:a16="http://schemas.microsoft.com/office/drawing/2014/main" xmlns="" val="10000"/>
                  </a:ext>
                </a:extLst>
              </a:tr>
              <a:tr h="655619">
                <a:tc>
                  <a:txBody>
                    <a:bodyPr/>
                    <a:lstStyle/>
                    <a:p>
                      <a:r>
                        <a:rPr lang="tr-TR" sz="2400" dirty="0">
                          <a:latin typeface="Times New Roman" pitchFamily="18" charset="0"/>
                          <a:cs typeface="Times New Roman" pitchFamily="18" charset="0"/>
                        </a:rPr>
                        <a:t>1988</a:t>
                      </a:r>
                    </a:p>
                  </a:txBody>
                  <a:tcPr/>
                </a:tc>
                <a:tc>
                  <a:txBody>
                    <a:bodyPr/>
                    <a:lstStyle/>
                    <a:p>
                      <a:r>
                        <a:rPr lang="tr-TR" sz="2400" dirty="0">
                          <a:latin typeface="Times New Roman" pitchFamily="18" charset="0"/>
                          <a:cs typeface="Times New Roman" pitchFamily="18" charset="0"/>
                        </a:rPr>
                        <a:t>        %</a:t>
                      </a:r>
                      <a:r>
                        <a:rPr lang="tr-TR" sz="2400" baseline="0" dirty="0">
                          <a:latin typeface="Times New Roman" pitchFamily="18" charset="0"/>
                          <a:cs typeface="Times New Roman" pitchFamily="18" charset="0"/>
                        </a:rPr>
                        <a:t> 46,5</a:t>
                      </a:r>
                      <a:endParaRPr lang="tr-TR" sz="2400" dirty="0">
                        <a:latin typeface="Times New Roman" pitchFamily="18" charset="0"/>
                        <a:cs typeface="Times New Roman" pitchFamily="18" charset="0"/>
                      </a:endParaRPr>
                    </a:p>
                  </a:txBody>
                  <a:tcPr/>
                </a:tc>
                <a:tc>
                  <a:txBody>
                    <a:bodyPr/>
                    <a:lstStyle/>
                    <a:p>
                      <a:r>
                        <a:rPr lang="tr-TR" sz="2400" dirty="0">
                          <a:latin typeface="Times New Roman" pitchFamily="18" charset="0"/>
                          <a:cs typeface="Times New Roman" pitchFamily="18" charset="0"/>
                        </a:rPr>
                        <a:t>      % 15,8</a:t>
                      </a:r>
                    </a:p>
                  </a:txBody>
                  <a:tcPr/>
                </a:tc>
                <a:tc>
                  <a:txBody>
                    <a:bodyPr/>
                    <a:lstStyle/>
                    <a:p>
                      <a:r>
                        <a:rPr lang="tr-TR" sz="2400" dirty="0">
                          <a:latin typeface="Times New Roman" pitchFamily="18" charset="0"/>
                          <a:cs typeface="Times New Roman" pitchFamily="18" charset="0"/>
                        </a:rPr>
                        <a:t>       % 5,7</a:t>
                      </a:r>
                    </a:p>
                  </a:txBody>
                  <a:tcPr/>
                </a:tc>
                <a:tc>
                  <a:txBody>
                    <a:bodyPr/>
                    <a:lstStyle/>
                    <a:p>
                      <a:r>
                        <a:rPr lang="tr-TR" sz="2400" dirty="0">
                          <a:latin typeface="Times New Roman" pitchFamily="18" charset="0"/>
                          <a:cs typeface="Times New Roman" pitchFamily="18" charset="0"/>
                        </a:rPr>
                        <a:t>           %</a:t>
                      </a:r>
                      <a:r>
                        <a:rPr lang="tr-TR" sz="2400" baseline="0" dirty="0">
                          <a:latin typeface="Times New Roman" pitchFamily="18" charset="0"/>
                          <a:cs typeface="Times New Roman" pitchFamily="18" charset="0"/>
                        </a:rPr>
                        <a:t> 32</a:t>
                      </a:r>
                      <a:endParaRPr lang="tr-TR" sz="2400" dirty="0">
                        <a:latin typeface="Times New Roman" pitchFamily="18" charset="0"/>
                        <a:cs typeface="Times New Roman" pitchFamily="18" charset="0"/>
                      </a:endParaRPr>
                    </a:p>
                  </a:txBody>
                  <a:tcPr/>
                </a:tc>
                <a:extLst>
                  <a:ext uri="{0D108BD9-81ED-4DB2-BD59-A6C34878D82A}">
                    <a16:rowId xmlns:a16="http://schemas.microsoft.com/office/drawing/2014/main" xmlns="" val="10001"/>
                  </a:ext>
                </a:extLst>
              </a:tr>
              <a:tr h="651801">
                <a:tc>
                  <a:txBody>
                    <a:bodyPr/>
                    <a:lstStyle/>
                    <a:p>
                      <a:r>
                        <a:rPr lang="tr-TR" sz="2400" dirty="0">
                          <a:latin typeface="Times New Roman" pitchFamily="18" charset="0"/>
                          <a:cs typeface="Times New Roman" pitchFamily="18" charset="0"/>
                        </a:rPr>
                        <a:t>1998</a:t>
                      </a:r>
                    </a:p>
                  </a:txBody>
                  <a:tcPr/>
                </a:tc>
                <a:tc>
                  <a:txBody>
                    <a:bodyPr/>
                    <a:lstStyle/>
                    <a:p>
                      <a:r>
                        <a:rPr lang="tr-TR" sz="2400" dirty="0">
                          <a:latin typeface="Times New Roman" pitchFamily="18" charset="0"/>
                          <a:cs typeface="Times New Roman" pitchFamily="18" charset="0"/>
                        </a:rPr>
                        <a:t>         % 41,5</a:t>
                      </a:r>
                    </a:p>
                  </a:txBody>
                  <a:tcPr/>
                </a:tc>
                <a:tc>
                  <a:txBody>
                    <a:bodyPr/>
                    <a:lstStyle/>
                    <a:p>
                      <a:r>
                        <a:rPr lang="tr-TR" sz="2400" dirty="0">
                          <a:latin typeface="Times New Roman" pitchFamily="18" charset="0"/>
                          <a:cs typeface="Times New Roman" pitchFamily="18" charset="0"/>
                        </a:rPr>
                        <a:t>      %</a:t>
                      </a:r>
                      <a:r>
                        <a:rPr lang="tr-TR" sz="2400" baseline="0" dirty="0">
                          <a:latin typeface="Times New Roman" pitchFamily="18" charset="0"/>
                          <a:cs typeface="Times New Roman" pitchFamily="18" charset="0"/>
                        </a:rPr>
                        <a:t> 17</a:t>
                      </a:r>
                      <a:endParaRPr lang="tr-TR" sz="2400" dirty="0">
                        <a:latin typeface="Times New Roman" pitchFamily="18" charset="0"/>
                        <a:cs typeface="Times New Roman" pitchFamily="18" charset="0"/>
                      </a:endParaRPr>
                    </a:p>
                  </a:txBody>
                  <a:tcPr/>
                </a:tc>
                <a:tc>
                  <a:txBody>
                    <a:bodyPr/>
                    <a:lstStyle/>
                    <a:p>
                      <a:r>
                        <a:rPr lang="tr-TR" sz="2400" dirty="0">
                          <a:latin typeface="Times New Roman" pitchFamily="18" charset="0"/>
                          <a:cs typeface="Times New Roman" pitchFamily="18" charset="0"/>
                        </a:rPr>
                        <a:t>       % 6,1</a:t>
                      </a:r>
                    </a:p>
                  </a:txBody>
                  <a:tcPr/>
                </a:tc>
                <a:tc>
                  <a:txBody>
                    <a:bodyPr/>
                    <a:lstStyle/>
                    <a:p>
                      <a:r>
                        <a:rPr lang="tr-TR" sz="2400" dirty="0">
                          <a:latin typeface="Times New Roman" pitchFamily="18" charset="0"/>
                          <a:cs typeface="Times New Roman" pitchFamily="18" charset="0"/>
                        </a:rPr>
                        <a:t>           %</a:t>
                      </a:r>
                      <a:r>
                        <a:rPr lang="tr-TR" sz="2400" baseline="0" dirty="0">
                          <a:latin typeface="Times New Roman" pitchFamily="18" charset="0"/>
                          <a:cs typeface="Times New Roman" pitchFamily="18" charset="0"/>
                        </a:rPr>
                        <a:t> 35,3</a:t>
                      </a:r>
                      <a:endParaRPr lang="tr-TR" sz="2400" dirty="0">
                        <a:latin typeface="Times New Roman" pitchFamily="18" charset="0"/>
                        <a:cs typeface="Times New Roman" pitchFamily="18" charset="0"/>
                      </a:endParaRPr>
                    </a:p>
                  </a:txBody>
                  <a:tcPr/>
                </a:tc>
                <a:extLst>
                  <a:ext uri="{0D108BD9-81ED-4DB2-BD59-A6C34878D82A}">
                    <a16:rowId xmlns:a16="http://schemas.microsoft.com/office/drawing/2014/main" xmlns="" val="10002"/>
                  </a:ext>
                </a:extLst>
              </a:tr>
              <a:tr h="586590">
                <a:tc>
                  <a:txBody>
                    <a:bodyPr/>
                    <a:lstStyle/>
                    <a:p>
                      <a:r>
                        <a:rPr lang="tr-TR" sz="2400" dirty="0">
                          <a:latin typeface="Times New Roman" pitchFamily="18" charset="0"/>
                          <a:cs typeface="Times New Roman" pitchFamily="18" charset="0"/>
                        </a:rPr>
                        <a:t>2008</a:t>
                      </a:r>
                    </a:p>
                  </a:txBody>
                  <a:tcPr/>
                </a:tc>
                <a:tc>
                  <a:txBody>
                    <a:bodyPr/>
                    <a:lstStyle/>
                    <a:p>
                      <a:r>
                        <a:rPr lang="tr-TR" sz="2400" dirty="0">
                          <a:latin typeface="Times New Roman" pitchFamily="18" charset="0"/>
                          <a:cs typeface="Times New Roman" pitchFamily="18" charset="0"/>
                        </a:rPr>
                        <a:t>         %</a:t>
                      </a:r>
                      <a:r>
                        <a:rPr lang="tr-TR" sz="2400" baseline="0" dirty="0">
                          <a:latin typeface="Times New Roman" pitchFamily="18" charset="0"/>
                          <a:cs typeface="Times New Roman" pitchFamily="18" charset="0"/>
                        </a:rPr>
                        <a:t> 23,7 </a:t>
                      </a:r>
                      <a:endParaRPr lang="tr-TR" sz="2400" dirty="0">
                        <a:latin typeface="Times New Roman" pitchFamily="18" charset="0"/>
                        <a:cs typeface="Times New Roman" pitchFamily="18" charset="0"/>
                      </a:endParaRPr>
                    </a:p>
                  </a:txBody>
                  <a:tcPr/>
                </a:tc>
                <a:tc>
                  <a:txBody>
                    <a:bodyPr/>
                    <a:lstStyle/>
                    <a:p>
                      <a:r>
                        <a:rPr lang="tr-TR" sz="2400" dirty="0">
                          <a:latin typeface="Times New Roman" pitchFamily="18" charset="0"/>
                          <a:cs typeface="Times New Roman" pitchFamily="18" charset="0"/>
                        </a:rPr>
                        <a:t>      </a:t>
                      </a:r>
                      <a:r>
                        <a:rPr lang="tr-TR" sz="2400" baseline="0" dirty="0">
                          <a:latin typeface="Times New Roman" pitchFamily="18" charset="0"/>
                          <a:cs typeface="Times New Roman" pitchFamily="18" charset="0"/>
                        </a:rPr>
                        <a:t>% 20,9</a:t>
                      </a:r>
                      <a:endParaRPr lang="tr-TR" sz="2400" dirty="0">
                        <a:latin typeface="Times New Roman" pitchFamily="18" charset="0"/>
                        <a:cs typeface="Times New Roman" pitchFamily="18" charset="0"/>
                      </a:endParaRPr>
                    </a:p>
                  </a:txBody>
                  <a:tcPr/>
                </a:tc>
                <a:tc>
                  <a:txBody>
                    <a:bodyPr/>
                    <a:lstStyle/>
                    <a:p>
                      <a:r>
                        <a:rPr lang="tr-TR" sz="2400" dirty="0">
                          <a:latin typeface="Times New Roman" pitchFamily="18" charset="0"/>
                          <a:cs typeface="Times New Roman" pitchFamily="18" charset="0"/>
                        </a:rPr>
                        <a:t>        %</a:t>
                      </a:r>
                      <a:r>
                        <a:rPr lang="tr-TR" sz="2400" baseline="0" dirty="0">
                          <a:latin typeface="Times New Roman" pitchFamily="18" charset="0"/>
                          <a:cs typeface="Times New Roman" pitchFamily="18" charset="0"/>
                        </a:rPr>
                        <a:t> 5,9 </a:t>
                      </a:r>
                      <a:endParaRPr lang="tr-TR" sz="2400" dirty="0">
                        <a:latin typeface="Times New Roman" pitchFamily="18" charset="0"/>
                        <a:cs typeface="Times New Roman" pitchFamily="18" charset="0"/>
                      </a:endParaRPr>
                    </a:p>
                  </a:txBody>
                  <a:tcPr/>
                </a:tc>
                <a:tc>
                  <a:txBody>
                    <a:bodyPr/>
                    <a:lstStyle/>
                    <a:p>
                      <a:r>
                        <a:rPr lang="tr-TR" sz="2400" dirty="0">
                          <a:latin typeface="Times New Roman" pitchFamily="18" charset="0"/>
                          <a:cs typeface="Times New Roman" pitchFamily="18" charset="0"/>
                        </a:rPr>
                        <a:t>           % 49,5                                      </a:t>
                      </a:r>
                    </a:p>
                  </a:txBody>
                  <a:tcPr/>
                </a:tc>
                <a:extLst>
                  <a:ext uri="{0D108BD9-81ED-4DB2-BD59-A6C34878D82A}">
                    <a16:rowId xmlns:a16="http://schemas.microsoft.com/office/drawing/2014/main" xmlns="" val="10003"/>
                  </a:ext>
                </a:extLst>
              </a:tr>
            </a:tbl>
          </a:graphicData>
        </a:graphic>
      </p:graphicFrame>
    </p:spTree>
    <p:extLst>
      <p:ext uri="{BB962C8B-B14F-4D97-AF65-F5344CB8AC3E}">
        <p14:creationId xmlns:p14="http://schemas.microsoft.com/office/powerpoint/2010/main" val="6706657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1524000" y="1214438"/>
            <a:ext cx="9144000" cy="5643562"/>
          </a:xfrm>
        </p:spPr>
        <p:txBody>
          <a:bodyPr/>
          <a:lstStyle/>
          <a:p>
            <a:pPr>
              <a:defRPr/>
            </a:pPr>
            <a:r>
              <a:rPr lang="tr-TR" dirty="0"/>
              <a:t>Son dönemde kamuda ya da özel sektörde istihdam edilenlerin payı hemen hemen sabit kalmıştır. </a:t>
            </a:r>
          </a:p>
          <a:p>
            <a:pPr>
              <a:defRPr/>
            </a:pPr>
            <a:endParaRPr lang="tr-TR" dirty="0"/>
          </a:p>
        </p:txBody>
      </p:sp>
      <p:sp>
        <p:nvSpPr>
          <p:cNvPr id="2" name="1 Başlık"/>
          <p:cNvSpPr>
            <a:spLocks noGrp="1"/>
          </p:cNvSpPr>
          <p:nvPr>
            <p:ph type="ctrTitle"/>
          </p:nvPr>
        </p:nvSpPr>
        <p:spPr>
          <a:xfrm>
            <a:off x="1524000" y="0"/>
            <a:ext cx="8929718" cy="1142984"/>
          </a:xfrm>
        </p:spPr>
        <p:txBody>
          <a:bodyPr>
            <a:normAutofit fontScale="90000"/>
          </a:bodyPr>
          <a:lstStyle/>
          <a:p>
            <a:pPr>
              <a:defRPr/>
            </a:pPr>
            <a:r>
              <a:rPr lang="tr-TR">
                <a:solidFill>
                  <a:srgbClr val="FF0000"/>
                </a:solidFill>
              </a:rPr>
              <a:t>Kamu ve Özel Sektörde İstihdam</a:t>
            </a:r>
          </a:p>
        </p:txBody>
      </p:sp>
      <p:graphicFrame>
        <p:nvGraphicFramePr>
          <p:cNvPr id="4" name="3 Tablo"/>
          <p:cNvGraphicFramePr>
            <a:graphicFrameLocks noGrp="1"/>
          </p:cNvGraphicFramePr>
          <p:nvPr/>
        </p:nvGraphicFramePr>
        <p:xfrm>
          <a:off x="2809875" y="3143251"/>
          <a:ext cx="6048396" cy="1572339"/>
        </p:xfrm>
        <a:graphic>
          <a:graphicData uri="http://schemas.openxmlformats.org/drawingml/2006/table">
            <a:tbl>
              <a:tblPr firstRow="1" bandRow="1">
                <a:tableStyleId>{F5AB1C69-6EDB-4FF4-983F-18BD219EF322}</a:tableStyleId>
              </a:tblPr>
              <a:tblGrid>
                <a:gridCol w="2016132">
                  <a:extLst>
                    <a:ext uri="{9D8B030D-6E8A-4147-A177-3AD203B41FA5}">
                      <a16:colId xmlns:a16="http://schemas.microsoft.com/office/drawing/2014/main" xmlns="" val="20000"/>
                    </a:ext>
                  </a:extLst>
                </a:gridCol>
                <a:gridCol w="2016132">
                  <a:extLst>
                    <a:ext uri="{9D8B030D-6E8A-4147-A177-3AD203B41FA5}">
                      <a16:colId xmlns:a16="http://schemas.microsoft.com/office/drawing/2014/main" xmlns="" val="20001"/>
                    </a:ext>
                  </a:extLst>
                </a:gridCol>
                <a:gridCol w="2016132">
                  <a:extLst>
                    <a:ext uri="{9D8B030D-6E8A-4147-A177-3AD203B41FA5}">
                      <a16:colId xmlns:a16="http://schemas.microsoft.com/office/drawing/2014/main" xmlns="" val="20002"/>
                    </a:ext>
                  </a:extLst>
                </a:gridCol>
              </a:tblGrid>
              <a:tr h="383619">
                <a:tc>
                  <a:txBody>
                    <a:bodyPr/>
                    <a:lstStyle/>
                    <a:p>
                      <a:r>
                        <a:rPr lang="tr-TR" dirty="0"/>
                        <a:t>              Yıl </a:t>
                      </a:r>
                    </a:p>
                  </a:txBody>
                  <a:tcPr/>
                </a:tc>
                <a:tc>
                  <a:txBody>
                    <a:bodyPr/>
                    <a:lstStyle/>
                    <a:p>
                      <a:r>
                        <a:rPr lang="tr-TR" dirty="0"/>
                        <a:t>  Kamu Sektörü</a:t>
                      </a:r>
                    </a:p>
                  </a:txBody>
                  <a:tcPr/>
                </a:tc>
                <a:tc>
                  <a:txBody>
                    <a:bodyPr/>
                    <a:lstStyle/>
                    <a:p>
                      <a:r>
                        <a:rPr lang="tr-TR" dirty="0"/>
                        <a:t>   Özel Sektör</a:t>
                      </a:r>
                    </a:p>
                  </a:txBody>
                  <a:tcPr/>
                </a:tc>
                <a:extLst>
                  <a:ext uri="{0D108BD9-81ED-4DB2-BD59-A6C34878D82A}">
                    <a16:rowId xmlns:a16="http://schemas.microsoft.com/office/drawing/2014/main" xmlns="" val="10000"/>
                  </a:ext>
                </a:extLst>
              </a:tr>
              <a:tr h="383619">
                <a:tc>
                  <a:txBody>
                    <a:bodyPr/>
                    <a:lstStyle/>
                    <a:p>
                      <a:r>
                        <a:rPr lang="tr-TR" sz="2000" dirty="0"/>
                        <a:t>           1996</a:t>
                      </a:r>
                    </a:p>
                  </a:txBody>
                  <a:tcPr/>
                </a:tc>
                <a:tc>
                  <a:txBody>
                    <a:bodyPr/>
                    <a:lstStyle/>
                    <a:p>
                      <a:r>
                        <a:rPr lang="tr-TR" sz="2000" dirty="0"/>
                        <a:t>          % 14</a:t>
                      </a:r>
                    </a:p>
                  </a:txBody>
                  <a:tcPr/>
                </a:tc>
                <a:tc>
                  <a:txBody>
                    <a:bodyPr/>
                    <a:lstStyle/>
                    <a:p>
                      <a:r>
                        <a:rPr lang="tr-TR" sz="2000" dirty="0"/>
                        <a:t>         % 86 </a:t>
                      </a:r>
                    </a:p>
                  </a:txBody>
                  <a:tcPr/>
                </a:tc>
                <a:extLst>
                  <a:ext uri="{0D108BD9-81ED-4DB2-BD59-A6C34878D82A}">
                    <a16:rowId xmlns:a16="http://schemas.microsoft.com/office/drawing/2014/main" xmlns="" val="10001"/>
                  </a:ext>
                </a:extLst>
              </a:tr>
              <a:tr h="383619">
                <a:tc>
                  <a:txBody>
                    <a:bodyPr/>
                    <a:lstStyle/>
                    <a:p>
                      <a:r>
                        <a:rPr lang="tr-TR" sz="2000" dirty="0"/>
                        <a:t>           2001</a:t>
                      </a:r>
                    </a:p>
                  </a:txBody>
                  <a:tcPr/>
                </a:tc>
                <a:tc>
                  <a:txBody>
                    <a:bodyPr/>
                    <a:lstStyle/>
                    <a:p>
                      <a:r>
                        <a:rPr lang="tr-TR" sz="2000" dirty="0"/>
                        <a:t>          % 14,6</a:t>
                      </a:r>
                    </a:p>
                  </a:txBody>
                  <a:tcPr/>
                </a:tc>
                <a:tc>
                  <a:txBody>
                    <a:bodyPr/>
                    <a:lstStyle/>
                    <a:p>
                      <a:r>
                        <a:rPr lang="tr-TR" sz="2000" dirty="0"/>
                        <a:t>         % 85,1</a:t>
                      </a:r>
                    </a:p>
                  </a:txBody>
                  <a:tcPr/>
                </a:tc>
                <a:extLst>
                  <a:ext uri="{0D108BD9-81ED-4DB2-BD59-A6C34878D82A}">
                    <a16:rowId xmlns:a16="http://schemas.microsoft.com/office/drawing/2014/main" xmlns="" val="10002"/>
                  </a:ext>
                </a:extLst>
              </a:tr>
              <a:tr h="383619">
                <a:tc>
                  <a:txBody>
                    <a:bodyPr/>
                    <a:lstStyle/>
                    <a:p>
                      <a:r>
                        <a:rPr lang="tr-TR" sz="2000" dirty="0"/>
                        <a:t>           2006</a:t>
                      </a:r>
                    </a:p>
                  </a:txBody>
                  <a:tcPr/>
                </a:tc>
                <a:tc>
                  <a:txBody>
                    <a:bodyPr/>
                    <a:lstStyle/>
                    <a:p>
                      <a:r>
                        <a:rPr lang="tr-TR" sz="2000" dirty="0"/>
                        <a:t>          % 13,5</a:t>
                      </a:r>
                    </a:p>
                  </a:txBody>
                  <a:tcPr/>
                </a:tc>
                <a:tc>
                  <a:txBody>
                    <a:bodyPr/>
                    <a:lstStyle/>
                    <a:p>
                      <a:r>
                        <a:rPr lang="tr-TR" sz="2000" dirty="0"/>
                        <a:t>         %</a:t>
                      </a:r>
                      <a:r>
                        <a:rPr lang="tr-TR" sz="2000" baseline="0" dirty="0"/>
                        <a:t> 86,5</a:t>
                      </a:r>
                      <a:endParaRPr lang="tr-TR" sz="2000" dirty="0"/>
                    </a:p>
                  </a:txBody>
                  <a:tcPr/>
                </a:tc>
                <a:extLst>
                  <a:ext uri="{0D108BD9-81ED-4DB2-BD59-A6C34878D82A}">
                    <a16:rowId xmlns:a16="http://schemas.microsoft.com/office/drawing/2014/main" xmlns="" val="10003"/>
                  </a:ext>
                </a:extLst>
              </a:tr>
            </a:tbl>
          </a:graphicData>
        </a:graphic>
      </p:graphicFrame>
    </p:spTree>
    <p:extLst>
      <p:ext uri="{BB962C8B-B14F-4D97-AF65-F5344CB8AC3E}">
        <p14:creationId xmlns:p14="http://schemas.microsoft.com/office/powerpoint/2010/main" val="4001556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a:t>Türkiye İşgücü Piyasasının Özellikleri</a:t>
            </a:r>
          </a:p>
        </p:txBody>
      </p:sp>
      <p:sp>
        <p:nvSpPr>
          <p:cNvPr id="3" name="2 İçerik Yer Tutucusu"/>
          <p:cNvSpPr>
            <a:spLocks noGrp="1"/>
          </p:cNvSpPr>
          <p:nvPr>
            <p:ph idx="1"/>
          </p:nvPr>
        </p:nvSpPr>
        <p:spPr/>
        <p:txBody>
          <a:bodyPr>
            <a:normAutofit/>
          </a:bodyPr>
          <a:lstStyle/>
          <a:p>
            <a:pPr algn="just">
              <a:buNone/>
            </a:pPr>
            <a:r>
              <a:rPr lang="tr-TR" dirty="0"/>
              <a:t>4. İşsizlik </a:t>
            </a:r>
          </a:p>
          <a:p>
            <a:pPr algn="just">
              <a:buNone/>
            </a:pPr>
            <a:r>
              <a:rPr lang="tr-TR" dirty="0"/>
              <a:t>	Gizli işsizlik</a:t>
            </a:r>
          </a:p>
          <a:p>
            <a:pPr algn="just">
              <a:buNone/>
            </a:pPr>
            <a:r>
              <a:rPr lang="tr-TR" dirty="0"/>
              <a:t>	Eksik istihdam</a:t>
            </a:r>
          </a:p>
        </p:txBody>
      </p:sp>
    </p:spTree>
    <p:extLst>
      <p:ext uri="{BB962C8B-B14F-4D97-AF65-F5344CB8AC3E}">
        <p14:creationId xmlns:p14="http://schemas.microsoft.com/office/powerpoint/2010/main" val="19556245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1524000" y="1214438"/>
            <a:ext cx="9144000" cy="5643562"/>
          </a:xfrm>
        </p:spPr>
        <p:txBody>
          <a:bodyPr/>
          <a:lstStyle/>
          <a:p>
            <a:pPr>
              <a:defRPr/>
            </a:pPr>
            <a:r>
              <a:rPr lang="tr-TR" dirty="0"/>
              <a:t>Gerçek işsizlik oranı resmi işsizlik oranından çok daha yüksektir. Esasında her 5 kişiden biri işsizdir. Türkiye işsizlikte, OECD birincisi, dünya ikincisidir.</a:t>
            </a:r>
          </a:p>
          <a:p>
            <a:pPr>
              <a:defRPr/>
            </a:pPr>
            <a:endParaRPr lang="tr-TR" dirty="0"/>
          </a:p>
          <a:p>
            <a:pPr>
              <a:defRPr/>
            </a:pPr>
            <a:endParaRPr lang="tr-TR" dirty="0"/>
          </a:p>
        </p:txBody>
      </p:sp>
      <p:sp>
        <p:nvSpPr>
          <p:cNvPr id="2" name="1 Başlık"/>
          <p:cNvSpPr>
            <a:spLocks noGrp="1"/>
          </p:cNvSpPr>
          <p:nvPr>
            <p:ph type="ctrTitle"/>
          </p:nvPr>
        </p:nvSpPr>
        <p:spPr>
          <a:xfrm>
            <a:off x="1524000" y="0"/>
            <a:ext cx="8929718" cy="1142984"/>
          </a:xfrm>
        </p:spPr>
        <p:txBody>
          <a:bodyPr/>
          <a:lstStyle/>
          <a:p>
            <a:pPr>
              <a:defRPr/>
            </a:pPr>
            <a:r>
              <a:rPr lang="tr-TR">
                <a:solidFill>
                  <a:srgbClr val="FF0000"/>
                </a:solidFill>
              </a:rPr>
              <a:t>İşsizlik: 5 kişiden biri işsiz</a:t>
            </a:r>
          </a:p>
        </p:txBody>
      </p:sp>
      <p:graphicFrame>
        <p:nvGraphicFramePr>
          <p:cNvPr id="4" name="3 Tablo"/>
          <p:cNvGraphicFramePr>
            <a:graphicFrameLocks noGrp="1"/>
          </p:cNvGraphicFramePr>
          <p:nvPr/>
        </p:nvGraphicFramePr>
        <p:xfrm>
          <a:off x="1666876" y="2357439"/>
          <a:ext cx="8858313" cy="4417337"/>
        </p:xfrm>
        <a:graphic>
          <a:graphicData uri="http://schemas.openxmlformats.org/drawingml/2006/table">
            <a:tbl>
              <a:tblPr/>
              <a:tblGrid>
                <a:gridCol w="1771663">
                  <a:extLst>
                    <a:ext uri="{9D8B030D-6E8A-4147-A177-3AD203B41FA5}">
                      <a16:colId xmlns:a16="http://schemas.microsoft.com/office/drawing/2014/main" xmlns="" val="20000"/>
                    </a:ext>
                  </a:extLst>
                </a:gridCol>
                <a:gridCol w="1771662">
                  <a:extLst>
                    <a:ext uri="{9D8B030D-6E8A-4147-A177-3AD203B41FA5}">
                      <a16:colId xmlns:a16="http://schemas.microsoft.com/office/drawing/2014/main" xmlns="" val="20001"/>
                    </a:ext>
                  </a:extLst>
                </a:gridCol>
                <a:gridCol w="1771663">
                  <a:extLst>
                    <a:ext uri="{9D8B030D-6E8A-4147-A177-3AD203B41FA5}">
                      <a16:colId xmlns:a16="http://schemas.microsoft.com/office/drawing/2014/main" xmlns="" val="20002"/>
                    </a:ext>
                  </a:extLst>
                </a:gridCol>
                <a:gridCol w="1771662">
                  <a:extLst>
                    <a:ext uri="{9D8B030D-6E8A-4147-A177-3AD203B41FA5}">
                      <a16:colId xmlns:a16="http://schemas.microsoft.com/office/drawing/2014/main" xmlns="" val="20003"/>
                    </a:ext>
                  </a:extLst>
                </a:gridCol>
                <a:gridCol w="1771663">
                  <a:extLst>
                    <a:ext uri="{9D8B030D-6E8A-4147-A177-3AD203B41FA5}">
                      <a16:colId xmlns:a16="http://schemas.microsoft.com/office/drawing/2014/main" xmlns="" val="20004"/>
                    </a:ext>
                  </a:extLst>
                </a:gridCol>
              </a:tblGrid>
              <a:tr h="474395">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tr-TR" sz="1200" b="1" i="0" u="none" strike="noStrike" cap="none" normalizeH="0" baseline="0" dirty="0">
                        <a:ln>
                          <a:noFill/>
                        </a:ln>
                        <a:solidFill>
                          <a:srgbClr val="FFFFFF"/>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dirty="0">
                          <a:ln>
                            <a:noFill/>
                          </a:ln>
                          <a:solidFill>
                            <a:schemeClr val="tx1"/>
                          </a:solidFill>
                          <a:effectLst/>
                          <a:latin typeface="Times New Roman" pitchFamily="18" charset="0"/>
                          <a:cs typeface="Times New Roman" pitchFamily="18" charset="0"/>
                        </a:rPr>
                        <a:t>RESMİ İŞSİZ SAYISI</a:t>
                      </a:r>
                    </a:p>
                  </a:txBody>
                  <a:tcPr marL="68580" marR="68580" marT="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200" b="1"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dirty="0">
                          <a:ln>
                            <a:noFill/>
                          </a:ln>
                          <a:solidFill>
                            <a:schemeClr val="tx1"/>
                          </a:solidFill>
                          <a:effectLst/>
                          <a:latin typeface="Times New Roman" pitchFamily="18" charset="0"/>
                          <a:cs typeface="Times New Roman" pitchFamily="18" charset="0"/>
                        </a:rPr>
                        <a:t>RESMİ İŞSİZLİK ORANI</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dirty="0">
                          <a:ln>
                            <a:noFill/>
                          </a:ln>
                          <a:solidFill>
                            <a:schemeClr val="tx1"/>
                          </a:solidFill>
                          <a:effectLst/>
                          <a:latin typeface="Times New Roman" pitchFamily="18" charset="0"/>
                          <a:cs typeface="Times New Roman" pitchFamily="18" charset="0"/>
                        </a:rPr>
                        <a:t>TOPLAM GERÇEK İŞSİZ SAYISI</a:t>
                      </a:r>
                    </a:p>
                  </a:txBody>
                  <a:tcPr marL="68580" marR="68580" marT="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dirty="0">
                          <a:ln>
                            <a:noFill/>
                          </a:ln>
                          <a:solidFill>
                            <a:schemeClr val="tx1"/>
                          </a:solidFill>
                          <a:effectLst/>
                          <a:latin typeface="Times New Roman" pitchFamily="18" charset="0"/>
                          <a:cs typeface="Times New Roman" pitchFamily="18" charset="0"/>
                        </a:rPr>
                        <a:t>GERÇEK İŞSİZLİK ORANI</a:t>
                      </a:r>
                    </a:p>
                  </a:txBody>
                  <a:tcPr marL="68580" marR="68580" marT="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xmlns="" val="10000"/>
                  </a:ext>
                </a:extLst>
              </a:tr>
              <a:tr h="38082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1" i="0" u="none" strike="noStrike" cap="none" normalizeH="0" baseline="0">
                          <a:ln>
                            <a:noFill/>
                          </a:ln>
                          <a:solidFill>
                            <a:srgbClr val="000000"/>
                          </a:solidFill>
                          <a:effectLst/>
                          <a:latin typeface="Times New Roman" pitchFamily="18" charset="0"/>
                          <a:cs typeface="Times New Roman" pitchFamily="18" charset="0"/>
                        </a:rPr>
                        <a:t>2000</a:t>
                      </a:r>
                      <a:endParaRPr kumimoji="0" lang="tr-TR" sz="1400" b="0" i="0" u="none" strike="noStrike" cap="none" normalizeH="0" baseline="0">
                        <a:ln>
                          <a:noFill/>
                        </a:ln>
                        <a:solidFill>
                          <a:srgbClr val="000000"/>
                        </a:solidFill>
                        <a:effectLst/>
                        <a:latin typeface="Times New Roman" pitchFamily="18" charset="0"/>
                        <a:cs typeface="Times New Roman" pitchFamily="18" charset="0"/>
                      </a:endParaRPr>
                    </a:p>
                  </a:txBody>
                  <a:tcPr marL="68580" marR="68580" marT="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2F2F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a:ln>
                            <a:noFill/>
                          </a:ln>
                          <a:solidFill>
                            <a:srgbClr val="000000"/>
                          </a:solidFill>
                          <a:effectLst/>
                          <a:latin typeface="Times New Roman" pitchFamily="18" charset="0"/>
                          <a:cs typeface="Times New Roman" pitchFamily="18" charset="0"/>
                        </a:rPr>
                        <a:t>1.497</a:t>
                      </a:r>
                    </a:p>
                  </a:txBody>
                  <a:tcPr marL="68580" marR="68580" marT="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2F2F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a:ln>
                            <a:noFill/>
                          </a:ln>
                          <a:solidFill>
                            <a:srgbClr val="000000"/>
                          </a:solidFill>
                          <a:effectLst/>
                          <a:latin typeface="Times New Roman" pitchFamily="18" charset="0"/>
                          <a:cs typeface="Times New Roman" pitchFamily="18" charset="0"/>
                        </a:rPr>
                        <a:t>6,5</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2F2F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a:ln>
                            <a:noFill/>
                          </a:ln>
                          <a:solidFill>
                            <a:srgbClr val="000000"/>
                          </a:solidFill>
                          <a:effectLst/>
                          <a:latin typeface="Times New Roman" pitchFamily="18" charset="0"/>
                          <a:cs typeface="Times New Roman" pitchFamily="18" charset="0"/>
                        </a:rPr>
                        <a:t>2,558</a:t>
                      </a:r>
                    </a:p>
                  </a:txBody>
                  <a:tcPr marL="68580" marR="68580" marT="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2F2F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1" i="0" u="none" strike="noStrike" cap="none" normalizeH="0" baseline="0">
                          <a:ln>
                            <a:noFill/>
                          </a:ln>
                          <a:solidFill>
                            <a:srgbClr val="000000"/>
                          </a:solidFill>
                          <a:effectLst/>
                          <a:latin typeface="Times New Roman" pitchFamily="18" charset="0"/>
                          <a:cs typeface="Times New Roman" pitchFamily="18" charset="0"/>
                        </a:rPr>
                        <a:t>10,5</a:t>
                      </a:r>
                    </a:p>
                  </a:txBody>
                  <a:tcPr marL="68580" marR="68580" marT="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2F2F2"/>
                    </a:solidFill>
                  </a:tcPr>
                </a:tc>
                <a:extLst>
                  <a:ext uri="{0D108BD9-81ED-4DB2-BD59-A6C34878D82A}">
                    <a16:rowId xmlns:a16="http://schemas.microsoft.com/office/drawing/2014/main" xmlns="" val="10001"/>
                  </a:ext>
                </a:extLst>
              </a:tr>
              <a:tr h="38082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1" i="0" u="none" strike="noStrike" cap="none" normalizeH="0" baseline="0">
                          <a:ln>
                            <a:noFill/>
                          </a:ln>
                          <a:solidFill>
                            <a:srgbClr val="000000"/>
                          </a:solidFill>
                          <a:effectLst/>
                          <a:latin typeface="Times New Roman" pitchFamily="18" charset="0"/>
                          <a:cs typeface="Times New Roman" pitchFamily="18" charset="0"/>
                        </a:rPr>
                        <a:t>2001</a:t>
                      </a:r>
                      <a:endParaRPr kumimoji="0" lang="tr-TR" sz="1400" b="0" i="0" u="none" strike="noStrike" cap="none" normalizeH="0" baseline="0">
                        <a:ln>
                          <a:noFill/>
                        </a:ln>
                        <a:solidFill>
                          <a:srgbClr val="000000"/>
                        </a:solidFill>
                        <a:effectLst/>
                        <a:latin typeface="Times New Roman" pitchFamily="18" charset="0"/>
                        <a:cs typeface="Times New Roman" pitchFamily="18" charset="0"/>
                      </a:endParaRPr>
                    </a:p>
                  </a:txBody>
                  <a:tcPr marL="68580" marR="68580" marT="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F9F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a:ln>
                            <a:noFill/>
                          </a:ln>
                          <a:solidFill>
                            <a:srgbClr val="000000"/>
                          </a:solidFill>
                          <a:effectLst/>
                          <a:latin typeface="Times New Roman" pitchFamily="18" charset="0"/>
                          <a:cs typeface="Times New Roman" pitchFamily="18" charset="0"/>
                        </a:rPr>
                        <a:t>1.967</a:t>
                      </a:r>
                    </a:p>
                  </a:txBody>
                  <a:tcPr marL="68580" marR="68580" marT="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F9F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a:ln>
                            <a:noFill/>
                          </a:ln>
                          <a:solidFill>
                            <a:srgbClr val="000000"/>
                          </a:solidFill>
                          <a:effectLst/>
                          <a:latin typeface="Times New Roman" pitchFamily="18" charset="0"/>
                          <a:cs typeface="Times New Roman" pitchFamily="18" charset="0"/>
                        </a:rPr>
                        <a:t>8,4</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F9F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a:ln>
                            <a:noFill/>
                          </a:ln>
                          <a:solidFill>
                            <a:srgbClr val="000000"/>
                          </a:solidFill>
                          <a:effectLst/>
                          <a:latin typeface="Times New Roman" pitchFamily="18" charset="0"/>
                          <a:cs typeface="Times New Roman" pitchFamily="18" charset="0"/>
                        </a:rPr>
                        <a:t>3,095</a:t>
                      </a:r>
                    </a:p>
                  </a:txBody>
                  <a:tcPr marL="68580" marR="68580" marT="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F9F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1" i="0" u="none" strike="noStrike" cap="none" normalizeH="0" baseline="0">
                          <a:ln>
                            <a:noFill/>
                          </a:ln>
                          <a:solidFill>
                            <a:srgbClr val="000000"/>
                          </a:solidFill>
                          <a:effectLst/>
                          <a:latin typeface="Times New Roman" pitchFamily="18" charset="0"/>
                          <a:cs typeface="Times New Roman" pitchFamily="18" charset="0"/>
                        </a:rPr>
                        <a:t>12,5</a:t>
                      </a:r>
                    </a:p>
                  </a:txBody>
                  <a:tcPr marL="68580" marR="68580" marT="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F9F9"/>
                    </a:solidFill>
                  </a:tcPr>
                </a:tc>
                <a:extLst>
                  <a:ext uri="{0D108BD9-81ED-4DB2-BD59-A6C34878D82A}">
                    <a16:rowId xmlns:a16="http://schemas.microsoft.com/office/drawing/2014/main" xmlns="" val="10002"/>
                  </a:ext>
                </a:extLst>
              </a:tr>
              <a:tr h="38082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1" i="0" u="none" strike="noStrike" cap="none" normalizeH="0" baseline="0">
                          <a:ln>
                            <a:noFill/>
                          </a:ln>
                          <a:solidFill>
                            <a:srgbClr val="000000"/>
                          </a:solidFill>
                          <a:effectLst/>
                          <a:latin typeface="Times New Roman" pitchFamily="18" charset="0"/>
                          <a:cs typeface="Times New Roman" pitchFamily="18" charset="0"/>
                        </a:rPr>
                        <a:t>2002</a:t>
                      </a:r>
                      <a:endParaRPr kumimoji="0" lang="tr-TR" sz="1400" b="0" i="0" u="none" strike="noStrike" cap="none" normalizeH="0" baseline="0">
                        <a:ln>
                          <a:noFill/>
                        </a:ln>
                        <a:solidFill>
                          <a:srgbClr val="000000"/>
                        </a:solidFill>
                        <a:effectLst/>
                        <a:latin typeface="Times New Roman" pitchFamily="18" charset="0"/>
                        <a:cs typeface="Times New Roman" pitchFamily="18" charset="0"/>
                      </a:endParaRPr>
                    </a:p>
                  </a:txBody>
                  <a:tcPr marL="68580" marR="68580" marT="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2F2F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a:ln>
                            <a:noFill/>
                          </a:ln>
                          <a:solidFill>
                            <a:srgbClr val="000000"/>
                          </a:solidFill>
                          <a:effectLst/>
                          <a:latin typeface="Times New Roman" pitchFamily="18" charset="0"/>
                          <a:cs typeface="Times New Roman" pitchFamily="18" charset="0"/>
                        </a:rPr>
                        <a:t>2.464</a:t>
                      </a:r>
                    </a:p>
                  </a:txBody>
                  <a:tcPr marL="68580" marR="68580" marT="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2F2F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a:ln>
                            <a:noFill/>
                          </a:ln>
                          <a:solidFill>
                            <a:srgbClr val="000000"/>
                          </a:solidFill>
                          <a:effectLst/>
                          <a:latin typeface="Times New Roman" pitchFamily="18" charset="0"/>
                          <a:cs typeface="Times New Roman" pitchFamily="18" charset="0"/>
                        </a:rPr>
                        <a:t>10,3</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2F2F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a:ln>
                            <a:noFill/>
                          </a:ln>
                          <a:solidFill>
                            <a:srgbClr val="000000"/>
                          </a:solidFill>
                          <a:effectLst/>
                          <a:latin typeface="Times New Roman" pitchFamily="18" charset="0"/>
                          <a:cs typeface="Times New Roman" pitchFamily="18" charset="0"/>
                        </a:rPr>
                        <a:t>3,637</a:t>
                      </a:r>
                    </a:p>
                  </a:txBody>
                  <a:tcPr marL="68580" marR="68580" marT="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2F2F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1" i="0" u="none" strike="noStrike" cap="none" normalizeH="0" baseline="0">
                          <a:ln>
                            <a:noFill/>
                          </a:ln>
                          <a:solidFill>
                            <a:srgbClr val="000000"/>
                          </a:solidFill>
                          <a:effectLst/>
                          <a:latin typeface="Times New Roman" pitchFamily="18" charset="0"/>
                          <a:cs typeface="Times New Roman" pitchFamily="18" charset="0"/>
                        </a:rPr>
                        <a:t>14,5</a:t>
                      </a:r>
                    </a:p>
                  </a:txBody>
                  <a:tcPr marL="68580" marR="68580" marT="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2F2F2"/>
                    </a:solidFill>
                  </a:tcPr>
                </a:tc>
                <a:extLst>
                  <a:ext uri="{0D108BD9-81ED-4DB2-BD59-A6C34878D82A}">
                    <a16:rowId xmlns:a16="http://schemas.microsoft.com/office/drawing/2014/main" xmlns="" val="10003"/>
                  </a:ext>
                </a:extLst>
              </a:tr>
              <a:tr h="38082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1" i="0" u="none" strike="noStrike" cap="none" normalizeH="0" baseline="0">
                          <a:ln>
                            <a:noFill/>
                          </a:ln>
                          <a:solidFill>
                            <a:srgbClr val="000000"/>
                          </a:solidFill>
                          <a:effectLst/>
                          <a:latin typeface="Times New Roman" pitchFamily="18" charset="0"/>
                          <a:cs typeface="Times New Roman" pitchFamily="18" charset="0"/>
                        </a:rPr>
                        <a:t>2003</a:t>
                      </a:r>
                      <a:endParaRPr kumimoji="0" lang="tr-TR" sz="1400" b="0" i="0" u="none" strike="noStrike" cap="none" normalizeH="0" baseline="0">
                        <a:ln>
                          <a:noFill/>
                        </a:ln>
                        <a:solidFill>
                          <a:srgbClr val="000000"/>
                        </a:solidFill>
                        <a:effectLst/>
                        <a:latin typeface="Times New Roman" pitchFamily="18" charset="0"/>
                        <a:cs typeface="Times New Roman" pitchFamily="18" charset="0"/>
                      </a:endParaRPr>
                    </a:p>
                  </a:txBody>
                  <a:tcPr marL="68580" marR="68580" marT="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F9F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a:ln>
                            <a:noFill/>
                          </a:ln>
                          <a:solidFill>
                            <a:srgbClr val="000000"/>
                          </a:solidFill>
                          <a:effectLst/>
                          <a:latin typeface="Times New Roman" pitchFamily="18" charset="0"/>
                          <a:cs typeface="Times New Roman" pitchFamily="18" charset="0"/>
                        </a:rPr>
                        <a:t>2.493</a:t>
                      </a:r>
                    </a:p>
                  </a:txBody>
                  <a:tcPr marL="68580" marR="68580" marT="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F9F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a:ln>
                            <a:noFill/>
                          </a:ln>
                          <a:solidFill>
                            <a:srgbClr val="000000"/>
                          </a:solidFill>
                          <a:effectLst/>
                          <a:latin typeface="Times New Roman" pitchFamily="18" charset="0"/>
                          <a:cs typeface="Times New Roman" pitchFamily="18" charset="0"/>
                        </a:rPr>
                        <a:t>10,5</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F9F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a:ln>
                            <a:noFill/>
                          </a:ln>
                          <a:solidFill>
                            <a:srgbClr val="000000"/>
                          </a:solidFill>
                          <a:effectLst/>
                          <a:latin typeface="Times New Roman" pitchFamily="18" charset="0"/>
                          <a:cs typeface="Times New Roman" pitchFamily="18" charset="0"/>
                        </a:rPr>
                        <a:t>3,737</a:t>
                      </a:r>
                    </a:p>
                  </a:txBody>
                  <a:tcPr marL="68580" marR="68580" marT="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F9F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1" i="0" u="none" strike="noStrike" cap="none" normalizeH="0" baseline="0">
                          <a:ln>
                            <a:noFill/>
                          </a:ln>
                          <a:solidFill>
                            <a:srgbClr val="000000"/>
                          </a:solidFill>
                          <a:effectLst/>
                          <a:latin typeface="Times New Roman" pitchFamily="18" charset="0"/>
                          <a:cs typeface="Times New Roman" pitchFamily="18" charset="0"/>
                        </a:rPr>
                        <a:t>15,0</a:t>
                      </a:r>
                    </a:p>
                  </a:txBody>
                  <a:tcPr marL="68580" marR="68580" marT="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F9F9"/>
                    </a:solidFill>
                  </a:tcPr>
                </a:tc>
                <a:extLst>
                  <a:ext uri="{0D108BD9-81ED-4DB2-BD59-A6C34878D82A}">
                    <a16:rowId xmlns:a16="http://schemas.microsoft.com/office/drawing/2014/main" xmlns="" val="10004"/>
                  </a:ext>
                </a:extLst>
              </a:tr>
              <a:tr h="38082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1" i="0" u="none" strike="noStrike" cap="none" normalizeH="0" baseline="0">
                          <a:ln>
                            <a:noFill/>
                          </a:ln>
                          <a:solidFill>
                            <a:srgbClr val="000000"/>
                          </a:solidFill>
                          <a:effectLst/>
                          <a:latin typeface="Times New Roman" pitchFamily="18" charset="0"/>
                          <a:cs typeface="Times New Roman" pitchFamily="18" charset="0"/>
                        </a:rPr>
                        <a:t>2004</a:t>
                      </a:r>
                      <a:endParaRPr kumimoji="0" lang="tr-TR" sz="1400" b="0" i="0" u="none" strike="noStrike" cap="none" normalizeH="0" baseline="0">
                        <a:ln>
                          <a:noFill/>
                        </a:ln>
                        <a:solidFill>
                          <a:srgbClr val="000000"/>
                        </a:solidFill>
                        <a:effectLst/>
                        <a:latin typeface="Times New Roman" pitchFamily="18" charset="0"/>
                        <a:cs typeface="Times New Roman" pitchFamily="18" charset="0"/>
                      </a:endParaRPr>
                    </a:p>
                  </a:txBody>
                  <a:tcPr marL="68580" marR="68580" marT="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2F2F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a:ln>
                            <a:noFill/>
                          </a:ln>
                          <a:solidFill>
                            <a:srgbClr val="000000"/>
                          </a:solidFill>
                          <a:effectLst/>
                          <a:latin typeface="Times New Roman" pitchFamily="18" charset="0"/>
                          <a:cs typeface="Times New Roman" pitchFamily="18" charset="0"/>
                        </a:rPr>
                        <a:t>2.498</a:t>
                      </a:r>
                    </a:p>
                  </a:txBody>
                  <a:tcPr marL="68580" marR="68580" marT="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2F2F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a:ln>
                            <a:noFill/>
                          </a:ln>
                          <a:solidFill>
                            <a:srgbClr val="000000"/>
                          </a:solidFill>
                          <a:effectLst/>
                          <a:latin typeface="Times New Roman" pitchFamily="18" charset="0"/>
                          <a:cs typeface="Times New Roman" pitchFamily="18" charset="0"/>
                        </a:rPr>
                        <a:t>10,3</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2F2F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a:ln>
                            <a:noFill/>
                          </a:ln>
                          <a:solidFill>
                            <a:srgbClr val="000000"/>
                          </a:solidFill>
                          <a:effectLst/>
                          <a:latin typeface="Times New Roman" pitchFamily="18" charset="0"/>
                          <a:cs typeface="Times New Roman" pitchFamily="18" charset="0"/>
                        </a:rPr>
                        <a:t>4,185</a:t>
                      </a:r>
                    </a:p>
                  </a:txBody>
                  <a:tcPr marL="68580" marR="68580" marT="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2F2F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1" i="0" u="none" strike="noStrike" cap="none" normalizeH="0" baseline="0">
                          <a:ln>
                            <a:noFill/>
                          </a:ln>
                          <a:solidFill>
                            <a:srgbClr val="000000"/>
                          </a:solidFill>
                          <a:effectLst/>
                          <a:latin typeface="Times New Roman" pitchFamily="18" charset="0"/>
                          <a:cs typeface="Times New Roman" pitchFamily="18" charset="0"/>
                        </a:rPr>
                        <a:t>16,1</a:t>
                      </a:r>
                    </a:p>
                  </a:txBody>
                  <a:tcPr marL="68580" marR="68580" marT="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2F2F2"/>
                    </a:solidFill>
                  </a:tcPr>
                </a:tc>
                <a:extLst>
                  <a:ext uri="{0D108BD9-81ED-4DB2-BD59-A6C34878D82A}">
                    <a16:rowId xmlns:a16="http://schemas.microsoft.com/office/drawing/2014/main" xmlns="" val="10005"/>
                  </a:ext>
                </a:extLst>
              </a:tr>
              <a:tr h="38082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1" i="0" u="none" strike="noStrike" cap="none" normalizeH="0" baseline="0">
                          <a:ln>
                            <a:noFill/>
                          </a:ln>
                          <a:solidFill>
                            <a:srgbClr val="000000"/>
                          </a:solidFill>
                          <a:effectLst/>
                          <a:latin typeface="Times New Roman" pitchFamily="18" charset="0"/>
                          <a:cs typeface="Times New Roman" pitchFamily="18" charset="0"/>
                        </a:rPr>
                        <a:t>2005</a:t>
                      </a:r>
                      <a:endParaRPr kumimoji="0" lang="tr-TR" sz="1400" b="0" i="0" u="none" strike="noStrike" cap="none" normalizeH="0" baseline="0">
                        <a:ln>
                          <a:noFill/>
                        </a:ln>
                        <a:solidFill>
                          <a:srgbClr val="000000"/>
                        </a:solidFill>
                        <a:effectLst/>
                        <a:latin typeface="Times New Roman" pitchFamily="18" charset="0"/>
                        <a:cs typeface="Times New Roman" pitchFamily="18" charset="0"/>
                      </a:endParaRPr>
                    </a:p>
                  </a:txBody>
                  <a:tcPr marL="68580" marR="68580" marT="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F9F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a:ln>
                            <a:noFill/>
                          </a:ln>
                          <a:solidFill>
                            <a:srgbClr val="000000"/>
                          </a:solidFill>
                          <a:effectLst/>
                          <a:latin typeface="Times New Roman" pitchFamily="18" charset="0"/>
                          <a:cs typeface="Times New Roman" pitchFamily="18" charset="0"/>
                        </a:rPr>
                        <a:t>2.521</a:t>
                      </a:r>
                    </a:p>
                  </a:txBody>
                  <a:tcPr marL="68580" marR="68580" marT="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F9F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a:ln>
                            <a:noFill/>
                          </a:ln>
                          <a:solidFill>
                            <a:srgbClr val="000000"/>
                          </a:solidFill>
                          <a:effectLst/>
                          <a:latin typeface="Times New Roman" pitchFamily="18" charset="0"/>
                          <a:cs typeface="Times New Roman" pitchFamily="18" charset="0"/>
                        </a:rPr>
                        <a:t>10,3</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F9F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a:ln>
                            <a:noFill/>
                          </a:ln>
                          <a:solidFill>
                            <a:srgbClr val="000000"/>
                          </a:solidFill>
                          <a:effectLst/>
                          <a:latin typeface="Times New Roman" pitchFamily="18" charset="0"/>
                          <a:cs typeface="Times New Roman" pitchFamily="18" charset="0"/>
                        </a:rPr>
                        <a:t>4,716</a:t>
                      </a:r>
                    </a:p>
                  </a:txBody>
                  <a:tcPr marL="68580" marR="68580" marT="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F9F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1" i="0" u="none" strike="noStrike" cap="none" normalizeH="0" baseline="0">
                          <a:ln>
                            <a:noFill/>
                          </a:ln>
                          <a:solidFill>
                            <a:srgbClr val="000000"/>
                          </a:solidFill>
                          <a:effectLst/>
                          <a:latin typeface="Times New Roman" pitchFamily="18" charset="0"/>
                          <a:cs typeface="Times New Roman" pitchFamily="18" charset="0"/>
                        </a:rPr>
                        <a:t>16,9</a:t>
                      </a:r>
                    </a:p>
                  </a:txBody>
                  <a:tcPr marL="68580" marR="68580" marT="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F9F9"/>
                    </a:solidFill>
                  </a:tcPr>
                </a:tc>
                <a:extLst>
                  <a:ext uri="{0D108BD9-81ED-4DB2-BD59-A6C34878D82A}">
                    <a16:rowId xmlns:a16="http://schemas.microsoft.com/office/drawing/2014/main" xmlns="" val="10006"/>
                  </a:ext>
                </a:extLst>
              </a:tr>
              <a:tr h="38082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1" i="0" u="none" strike="noStrike" cap="none" normalizeH="0" baseline="0">
                          <a:ln>
                            <a:noFill/>
                          </a:ln>
                          <a:solidFill>
                            <a:srgbClr val="000000"/>
                          </a:solidFill>
                          <a:effectLst/>
                          <a:latin typeface="Times New Roman" pitchFamily="18" charset="0"/>
                          <a:cs typeface="Times New Roman" pitchFamily="18" charset="0"/>
                        </a:rPr>
                        <a:t>2006</a:t>
                      </a:r>
                      <a:endParaRPr kumimoji="0" lang="tr-TR" sz="1400" b="0" i="0" u="none" strike="noStrike" cap="none" normalizeH="0" baseline="0">
                        <a:ln>
                          <a:noFill/>
                        </a:ln>
                        <a:solidFill>
                          <a:srgbClr val="000000"/>
                        </a:solidFill>
                        <a:effectLst/>
                        <a:latin typeface="Times New Roman" pitchFamily="18" charset="0"/>
                        <a:cs typeface="Times New Roman" pitchFamily="18" charset="0"/>
                      </a:endParaRPr>
                    </a:p>
                  </a:txBody>
                  <a:tcPr marL="68580" marR="68580" marT="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2F2F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a:ln>
                            <a:noFill/>
                          </a:ln>
                          <a:solidFill>
                            <a:srgbClr val="000000"/>
                          </a:solidFill>
                          <a:effectLst/>
                          <a:latin typeface="Times New Roman" pitchFamily="18" charset="0"/>
                          <a:cs typeface="Times New Roman" pitchFamily="18" charset="0"/>
                        </a:rPr>
                        <a:t>2.446</a:t>
                      </a:r>
                    </a:p>
                  </a:txBody>
                  <a:tcPr marL="68580" marR="68580" marT="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2F2F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a:ln>
                            <a:noFill/>
                          </a:ln>
                          <a:solidFill>
                            <a:srgbClr val="000000"/>
                          </a:solidFill>
                          <a:effectLst/>
                          <a:latin typeface="Times New Roman" pitchFamily="18" charset="0"/>
                          <a:cs typeface="Times New Roman" pitchFamily="18" charset="0"/>
                        </a:rPr>
                        <a:t>9,9</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2F2F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a:ln>
                            <a:noFill/>
                          </a:ln>
                          <a:solidFill>
                            <a:srgbClr val="000000"/>
                          </a:solidFill>
                          <a:effectLst/>
                          <a:latin typeface="Times New Roman" pitchFamily="18" charset="0"/>
                          <a:cs typeface="Times New Roman" pitchFamily="18" charset="0"/>
                        </a:rPr>
                        <a:t>4,944</a:t>
                      </a:r>
                    </a:p>
                  </a:txBody>
                  <a:tcPr marL="68580" marR="68580" marT="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2F2F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1" i="0" u="none" strike="noStrike" cap="none" normalizeH="0" baseline="0">
                          <a:ln>
                            <a:noFill/>
                          </a:ln>
                          <a:solidFill>
                            <a:srgbClr val="000000"/>
                          </a:solidFill>
                          <a:effectLst/>
                          <a:latin typeface="Times New Roman" pitchFamily="18" charset="0"/>
                          <a:cs typeface="Times New Roman" pitchFamily="18" charset="0"/>
                        </a:rPr>
                        <a:t>18,1</a:t>
                      </a:r>
                    </a:p>
                  </a:txBody>
                  <a:tcPr marL="68580" marR="68580" marT="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2F2F2"/>
                    </a:solidFill>
                  </a:tcPr>
                </a:tc>
                <a:extLst>
                  <a:ext uri="{0D108BD9-81ED-4DB2-BD59-A6C34878D82A}">
                    <a16:rowId xmlns:a16="http://schemas.microsoft.com/office/drawing/2014/main" xmlns="" val="10007"/>
                  </a:ext>
                </a:extLst>
              </a:tr>
              <a:tr h="38082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1" i="0" u="none" strike="noStrike" cap="none" normalizeH="0" baseline="0">
                          <a:ln>
                            <a:noFill/>
                          </a:ln>
                          <a:solidFill>
                            <a:srgbClr val="000000"/>
                          </a:solidFill>
                          <a:effectLst/>
                          <a:latin typeface="Times New Roman" pitchFamily="18" charset="0"/>
                          <a:cs typeface="Times New Roman" pitchFamily="18" charset="0"/>
                        </a:rPr>
                        <a:t>2007</a:t>
                      </a:r>
                      <a:endParaRPr kumimoji="0" lang="tr-TR" sz="1400" b="0" i="0" u="none" strike="noStrike" cap="none" normalizeH="0" baseline="0">
                        <a:ln>
                          <a:noFill/>
                        </a:ln>
                        <a:solidFill>
                          <a:srgbClr val="000000"/>
                        </a:solidFill>
                        <a:effectLst/>
                        <a:latin typeface="Times New Roman" pitchFamily="18" charset="0"/>
                        <a:cs typeface="Times New Roman" pitchFamily="18" charset="0"/>
                      </a:endParaRPr>
                    </a:p>
                  </a:txBody>
                  <a:tcPr marL="68580" marR="68580" marT="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F9F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a:ln>
                            <a:noFill/>
                          </a:ln>
                          <a:solidFill>
                            <a:srgbClr val="000000"/>
                          </a:solidFill>
                          <a:effectLst/>
                          <a:latin typeface="Times New Roman" pitchFamily="18" charset="0"/>
                          <a:cs typeface="Times New Roman" pitchFamily="18" charset="0"/>
                        </a:rPr>
                        <a:t>2,376</a:t>
                      </a:r>
                    </a:p>
                  </a:txBody>
                  <a:tcPr marL="68580" marR="68580" marT="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F9F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a:ln>
                            <a:noFill/>
                          </a:ln>
                          <a:solidFill>
                            <a:srgbClr val="000000"/>
                          </a:solidFill>
                          <a:effectLst/>
                          <a:latin typeface="Times New Roman" pitchFamily="18" charset="0"/>
                          <a:cs typeface="Times New Roman" pitchFamily="18" charset="0"/>
                        </a:rPr>
                        <a:t>10,3</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F9F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a:ln>
                            <a:noFill/>
                          </a:ln>
                          <a:solidFill>
                            <a:srgbClr val="000000"/>
                          </a:solidFill>
                          <a:effectLst/>
                          <a:latin typeface="Times New Roman" pitchFamily="18" charset="0"/>
                          <a:cs typeface="Times New Roman" pitchFamily="18" charset="0"/>
                        </a:rPr>
                        <a:t>4,572</a:t>
                      </a:r>
                    </a:p>
                  </a:txBody>
                  <a:tcPr marL="68580" marR="68580" marT="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F9F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1" i="0" u="none" strike="noStrike" cap="none" normalizeH="0" baseline="0">
                          <a:ln>
                            <a:noFill/>
                          </a:ln>
                          <a:solidFill>
                            <a:srgbClr val="000000"/>
                          </a:solidFill>
                          <a:effectLst/>
                          <a:latin typeface="Times New Roman" pitchFamily="18" charset="0"/>
                          <a:cs typeface="Times New Roman" pitchFamily="18" charset="0"/>
                        </a:rPr>
                        <a:t>17,8</a:t>
                      </a:r>
                    </a:p>
                  </a:txBody>
                  <a:tcPr marL="68580" marR="68580" marT="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F9F9"/>
                    </a:solidFill>
                  </a:tcPr>
                </a:tc>
                <a:extLst>
                  <a:ext uri="{0D108BD9-81ED-4DB2-BD59-A6C34878D82A}">
                    <a16:rowId xmlns:a16="http://schemas.microsoft.com/office/drawing/2014/main" xmlns="" val="10008"/>
                  </a:ext>
                </a:extLst>
              </a:tr>
              <a:tr h="38082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1" i="0" u="none" strike="noStrike" cap="none" normalizeH="0" baseline="0">
                          <a:ln>
                            <a:noFill/>
                          </a:ln>
                          <a:solidFill>
                            <a:srgbClr val="000000"/>
                          </a:solidFill>
                          <a:effectLst/>
                          <a:latin typeface="Times New Roman" pitchFamily="18" charset="0"/>
                          <a:cs typeface="Times New Roman" pitchFamily="18" charset="0"/>
                        </a:rPr>
                        <a:t>2008</a:t>
                      </a:r>
                      <a:endParaRPr kumimoji="0" lang="tr-TR" sz="1400" b="0" i="0" u="none" strike="noStrike" cap="none" normalizeH="0" baseline="0">
                        <a:ln>
                          <a:noFill/>
                        </a:ln>
                        <a:solidFill>
                          <a:srgbClr val="000000"/>
                        </a:solidFill>
                        <a:effectLst/>
                        <a:latin typeface="Times New Roman" pitchFamily="18" charset="0"/>
                        <a:cs typeface="Times New Roman" pitchFamily="18" charset="0"/>
                      </a:endParaRPr>
                    </a:p>
                  </a:txBody>
                  <a:tcPr marL="68580" marR="68580" marT="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2F2F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a:ln>
                            <a:noFill/>
                          </a:ln>
                          <a:solidFill>
                            <a:srgbClr val="000000"/>
                          </a:solidFill>
                          <a:effectLst/>
                          <a:latin typeface="Times New Roman" pitchFamily="18" charset="0"/>
                          <a:cs typeface="Times New Roman" pitchFamily="18" charset="0"/>
                        </a:rPr>
                        <a:t>2,558</a:t>
                      </a:r>
                    </a:p>
                  </a:txBody>
                  <a:tcPr marL="68580" marR="68580" marT="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2F2F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a:ln>
                            <a:noFill/>
                          </a:ln>
                          <a:solidFill>
                            <a:srgbClr val="000000"/>
                          </a:solidFill>
                          <a:effectLst/>
                          <a:latin typeface="Times New Roman" pitchFamily="18" charset="0"/>
                          <a:cs typeface="Times New Roman" pitchFamily="18" charset="0"/>
                        </a:rPr>
                        <a:t>10,6</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2F2F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a:ln>
                            <a:noFill/>
                          </a:ln>
                          <a:solidFill>
                            <a:srgbClr val="000000"/>
                          </a:solidFill>
                          <a:effectLst/>
                          <a:latin typeface="Times New Roman" pitchFamily="18" charset="0"/>
                          <a:cs typeface="Times New Roman" pitchFamily="18" charset="0"/>
                        </a:rPr>
                        <a:t>4,750</a:t>
                      </a:r>
                    </a:p>
                  </a:txBody>
                  <a:tcPr marL="68580" marR="68580" marT="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2F2F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1" i="0" u="none" strike="noStrike" cap="none" normalizeH="0" baseline="0">
                          <a:ln>
                            <a:noFill/>
                          </a:ln>
                          <a:solidFill>
                            <a:srgbClr val="000000"/>
                          </a:solidFill>
                          <a:effectLst/>
                          <a:latin typeface="Times New Roman" pitchFamily="18" charset="0"/>
                          <a:cs typeface="Times New Roman" pitchFamily="18" charset="0"/>
                        </a:rPr>
                        <a:t>18</a:t>
                      </a:r>
                    </a:p>
                  </a:txBody>
                  <a:tcPr marL="68580" marR="68580" marT="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2F2F2"/>
                    </a:solidFill>
                  </a:tcPr>
                </a:tc>
                <a:extLst>
                  <a:ext uri="{0D108BD9-81ED-4DB2-BD59-A6C34878D82A}">
                    <a16:rowId xmlns:a16="http://schemas.microsoft.com/office/drawing/2014/main" xmlns="" val="10009"/>
                  </a:ext>
                </a:extLst>
              </a:tr>
              <a:tr h="441236">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1" i="0" u="none" strike="noStrike" cap="none" normalizeH="0" baseline="0">
                          <a:ln>
                            <a:noFill/>
                          </a:ln>
                          <a:solidFill>
                            <a:srgbClr val="000000"/>
                          </a:solidFill>
                          <a:effectLst/>
                          <a:latin typeface="Times New Roman" pitchFamily="18" charset="0"/>
                          <a:cs typeface="Times New Roman" pitchFamily="18" charset="0"/>
                        </a:rPr>
                        <a:t>2009 </a:t>
                      </a:r>
                      <a:endParaRPr kumimoji="0" lang="tr-TR" sz="1400" b="0" i="0" u="none" strike="noStrike" cap="none" normalizeH="0" baseline="0">
                        <a:ln>
                          <a:noFill/>
                        </a:ln>
                        <a:solidFill>
                          <a:srgbClr val="000000"/>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1" i="0" u="none" strike="noStrike" cap="none" normalizeH="0" baseline="0">
                          <a:ln>
                            <a:noFill/>
                          </a:ln>
                          <a:solidFill>
                            <a:srgbClr val="000000"/>
                          </a:solidFill>
                          <a:effectLst/>
                          <a:latin typeface="Times New Roman" pitchFamily="18" charset="0"/>
                          <a:cs typeface="Times New Roman" pitchFamily="18" charset="0"/>
                        </a:rPr>
                        <a:t>(6 aylık ortalama)</a:t>
                      </a:r>
                      <a:endParaRPr kumimoji="0" lang="tr-TR" sz="1400" b="0" i="0" u="none" strike="noStrike" cap="none" normalizeH="0" baseline="0">
                        <a:ln>
                          <a:noFill/>
                        </a:ln>
                        <a:solidFill>
                          <a:srgbClr val="000000"/>
                        </a:solidFill>
                        <a:effectLst/>
                        <a:latin typeface="Times New Roman" pitchFamily="18" charset="0"/>
                        <a:cs typeface="Times New Roman" pitchFamily="18" charset="0"/>
                      </a:endParaRPr>
                    </a:p>
                  </a:txBody>
                  <a:tcPr marL="68580" marR="68580" marT="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F9F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a:ln>
                            <a:noFill/>
                          </a:ln>
                          <a:solidFill>
                            <a:srgbClr val="000000"/>
                          </a:solidFill>
                          <a:effectLst/>
                          <a:latin typeface="Times New Roman" pitchFamily="18" charset="0"/>
                          <a:cs typeface="Times New Roman" pitchFamily="18" charset="0"/>
                        </a:rPr>
                        <a:t>3,582</a:t>
                      </a:r>
                    </a:p>
                  </a:txBody>
                  <a:tcPr marL="68580" marR="68580" marT="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F9F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400" b="0" i="0" u="none" strike="noStrike" cap="none" normalizeH="0" baseline="0">
                        <a:ln>
                          <a:noFill/>
                        </a:ln>
                        <a:solidFill>
                          <a:srgbClr val="000000"/>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a:ln>
                            <a:noFill/>
                          </a:ln>
                          <a:solidFill>
                            <a:srgbClr val="000000"/>
                          </a:solidFill>
                          <a:effectLst/>
                          <a:latin typeface="Times New Roman" pitchFamily="18" charset="0"/>
                          <a:cs typeface="Times New Roman" pitchFamily="18" charset="0"/>
                        </a:rPr>
                        <a:t>14,8</a:t>
                      </a: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F9F9"/>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dirty="0">
                          <a:ln>
                            <a:noFill/>
                          </a:ln>
                          <a:solidFill>
                            <a:srgbClr val="000000"/>
                          </a:solidFill>
                          <a:effectLst/>
                          <a:latin typeface="Times New Roman" pitchFamily="18" charset="0"/>
                          <a:cs typeface="Times New Roman" pitchFamily="18" charset="0"/>
                        </a:rPr>
                        <a:t>            5,902</a:t>
                      </a:r>
                    </a:p>
                  </a:txBody>
                  <a:tcPr marL="68580" marR="68580" marT="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F9F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1" i="0" u="none" strike="noStrike" cap="none" normalizeH="0" baseline="0" dirty="0">
                          <a:ln>
                            <a:noFill/>
                          </a:ln>
                          <a:solidFill>
                            <a:srgbClr val="000000"/>
                          </a:solidFill>
                          <a:effectLst/>
                          <a:latin typeface="Times New Roman" pitchFamily="18" charset="0"/>
                          <a:cs typeface="Times New Roman" pitchFamily="18" charset="0"/>
                        </a:rPr>
                        <a:t>22,1</a:t>
                      </a:r>
                    </a:p>
                  </a:txBody>
                  <a:tcPr marL="68580" marR="68580" marT="0" marB="0" anchor="b"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9F9F9"/>
                    </a:solidFill>
                  </a:tcPr>
                </a:tc>
                <a:extLst>
                  <a:ext uri="{0D108BD9-81ED-4DB2-BD59-A6C34878D82A}">
                    <a16:rowId xmlns:a16="http://schemas.microsoft.com/office/drawing/2014/main" xmlns="" val="10010"/>
                  </a:ext>
                </a:extLst>
              </a:tr>
            </a:tbl>
          </a:graphicData>
        </a:graphic>
      </p:graphicFrame>
    </p:spTree>
    <p:extLst>
      <p:ext uri="{BB962C8B-B14F-4D97-AF65-F5344CB8AC3E}">
        <p14:creationId xmlns:p14="http://schemas.microsoft.com/office/powerpoint/2010/main" val="5077223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t>İŞKUR</a:t>
            </a:r>
          </a:p>
        </p:txBody>
      </p:sp>
      <p:sp>
        <p:nvSpPr>
          <p:cNvPr id="3" name="2 İçerik Yer Tutucusu"/>
          <p:cNvSpPr>
            <a:spLocks noGrp="1"/>
          </p:cNvSpPr>
          <p:nvPr>
            <p:ph idx="1"/>
          </p:nvPr>
        </p:nvSpPr>
        <p:spPr/>
        <p:txBody>
          <a:bodyPr/>
          <a:lstStyle/>
          <a:p>
            <a:r>
              <a:rPr lang="tr-TR" dirty="0"/>
              <a:t>Aktif istihdam politikaları</a:t>
            </a:r>
          </a:p>
          <a:p>
            <a:pPr>
              <a:buNone/>
            </a:pPr>
            <a:endParaRPr lang="tr-TR" dirty="0"/>
          </a:p>
          <a:p>
            <a:r>
              <a:rPr lang="tr-TR" dirty="0"/>
              <a:t>Pasif istihdam politikaları</a:t>
            </a:r>
          </a:p>
          <a:p>
            <a:pPr>
              <a:buNone/>
            </a:pPr>
            <a:r>
              <a:rPr lang="tr-TR" dirty="0"/>
              <a:t>	İşsizlik sigortası (2000’den bu yana)</a:t>
            </a:r>
          </a:p>
        </p:txBody>
      </p:sp>
    </p:spTree>
    <p:extLst>
      <p:ext uri="{BB962C8B-B14F-4D97-AF65-F5344CB8AC3E}">
        <p14:creationId xmlns:p14="http://schemas.microsoft.com/office/powerpoint/2010/main" val="15458730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a:t>Türkiye İşgücü Piyasasının Özellikleri</a:t>
            </a:r>
          </a:p>
        </p:txBody>
      </p:sp>
      <p:sp>
        <p:nvSpPr>
          <p:cNvPr id="3" name="2 İçerik Yer Tutucusu"/>
          <p:cNvSpPr>
            <a:spLocks noGrp="1"/>
          </p:cNvSpPr>
          <p:nvPr>
            <p:ph idx="1"/>
          </p:nvPr>
        </p:nvSpPr>
        <p:spPr/>
        <p:txBody>
          <a:bodyPr>
            <a:normAutofit/>
          </a:bodyPr>
          <a:lstStyle/>
          <a:p>
            <a:pPr algn="just">
              <a:buNone/>
            </a:pPr>
            <a:endParaRPr lang="tr-TR" dirty="0"/>
          </a:p>
          <a:p>
            <a:pPr algn="just">
              <a:buNone/>
            </a:pPr>
            <a:r>
              <a:rPr lang="tr-TR" dirty="0"/>
              <a:t>5. </a:t>
            </a:r>
            <a:r>
              <a:rPr lang="tr-TR" dirty="0" err="1"/>
              <a:t>Kayıtdışılık</a:t>
            </a:r>
            <a:endParaRPr lang="tr-TR" dirty="0"/>
          </a:p>
          <a:p>
            <a:pPr algn="just">
              <a:buNone/>
            </a:pPr>
            <a:r>
              <a:rPr lang="tr-TR" dirty="0"/>
              <a:t>	% 50 </a:t>
            </a:r>
            <a:r>
              <a:rPr lang="tr-TR" dirty="0" err="1"/>
              <a:t>kayıtdışı</a:t>
            </a:r>
            <a:endParaRPr lang="tr-TR" dirty="0"/>
          </a:p>
          <a:p>
            <a:pPr algn="just">
              <a:buNone/>
            </a:pPr>
            <a:endParaRPr lang="tr-TR" dirty="0"/>
          </a:p>
        </p:txBody>
      </p:sp>
    </p:spTree>
    <p:extLst>
      <p:ext uri="{BB962C8B-B14F-4D97-AF65-F5344CB8AC3E}">
        <p14:creationId xmlns:p14="http://schemas.microsoft.com/office/powerpoint/2010/main" val="25836349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1524000" y="1214438"/>
            <a:ext cx="9144000" cy="5643562"/>
          </a:xfrm>
        </p:spPr>
        <p:txBody>
          <a:bodyPr/>
          <a:lstStyle/>
          <a:p>
            <a:pPr>
              <a:defRPr/>
            </a:pPr>
            <a:r>
              <a:rPr lang="tr-TR" dirty="0" err="1"/>
              <a:t>Kayıtdışı</a:t>
            </a:r>
            <a:r>
              <a:rPr lang="tr-TR" dirty="0"/>
              <a:t> istihdam yapısal bir sorundur. İşçiler arasında </a:t>
            </a:r>
            <a:r>
              <a:rPr lang="tr-TR" dirty="0" err="1"/>
              <a:t>kayıtdışı</a:t>
            </a:r>
            <a:r>
              <a:rPr lang="tr-TR" dirty="0"/>
              <a:t> istihdam oranı yüzde 25-30, toplam istihdam içinde </a:t>
            </a:r>
            <a:r>
              <a:rPr lang="tr-TR" dirty="0" err="1"/>
              <a:t>kayıtdışı</a:t>
            </a:r>
            <a:r>
              <a:rPr lang="tr-TR" dirty="0"/>
              <a:t> istihdam oranı yüzde 45-50 arasında seyretmektedir. </a:t>
            </a:r>
          </a:p>
          <a:p>
            <a:pPr>
              <a:defRPr/>
            </a:pPr>
            <a:endParaRPr lang="tr-TR" dirty="0"/>
          </a:p>
          <a:p>
            <a:pPr>
              <a:defRPr/>
            </a:pPr>
            <a:endParaRPr lang="tr-TR" dirty="0"/>
          </a:p>
          <a:p>
            <a:pPr>
              <a:defRPr/>
            </a:pPr>
            <a:endParaRPr lang="tr-TR" dirty="0"/>
          </a:p>
          <a:p>
            <a:pPr>
              <a:defRPr/>
            </a:pPr>
            <a:endParaRPr lang="tr-TR" dirty="0"/>
          </a:p>
        </p:txBody>
      </p:sp>
      <p:sp>
        <p:nvSpPr>
          <p:cNvPr id="2" name="1 Başlık"/>
          <p:cNvSpPr>
            <a:spLocks noGrp="1"/>
          </p:cNvSpPr>
          <p:nvPr>
            <p:ph type="ctrTitle"/>
          </p:nvPr>
        </p:nvSpPr>
        <p:spPr>
          <a:xfrm>
            <a:off x="1524000" y="0"/>
            <a:ext cx="8929718" cy="1142984"/>
          </a:xfrm>
        </p:spPr>
        <p:txBody>
          <a:bodyPr>
            <a:normAutofit/>
          </a:bodyPr>
          <a:lstStyle/>
          <a:p>
            <a:pPr>
              <a:defRPr/>
            </a:pPr>
            <a:r>
              <a:rPr lang="tr-TR" sz="3600" err="1">
                <a:solidFill>
                  <a:srgbClr val="FF0000"/>
                </a:solidFill>
              </a:rPr>
              <a:t>Kayıtdışı</a:t>
            </a:r>
            <a:r>
              <a:rPr lang="tr-TR" sz="3600">
                <a:solidFill>
                  <a:srgbClr val="FF0000"/>
                </a:solidFill>
              </a:rPr>
              <a:t> İstihdam: İki kişiden biri kayıt dışı; dört işçiden biri sigortasız…</a:t>
            </a:r>
          </a:p>
        </p:txBody>
      </p:sp>
      <p:graphicFrame>
        <p:nvGraphicFramePr>
          <p:cNvPr id="4" name="3 Tablo"/>
          <p:cNvGraphicFramePr>
            <a:graphicFrameLocks noGrp="1"/>
          </p:cNvGraphicFramePr>
          <p:nvPr/>
        </p:nvGraphicFramePr>
        <p:xfrm>
          <a:off x="1809751" y="2428875"/>
          <a:ext cx="8715403" cy="4214816"/>
        </p:xfrm>
        <a:graphic>
          <a:graphicData uri="http://schemas.openxmlformats.org/drawingml/2006/table">
            <a:tbl>
              <a:tblPr firstRow="1" bandRow="1">
                <a:tableStyleId>{21E4AEA4-8DFA-4A89-87EB-49C32662AFE0}</a:tableStyleId>
              </a:tblPr>
              <a:tblGrid>
                <a:gridCol w="904427">
                  <a:extLst>
                    <a:ext uri="{9D8B030D-6E8A-4147-A177-3AD203B41FA5}">
                      <a16:colId xmlns:a16="http://schemas.microsoft.com/office/drawing/2014/main" xmlns="" val="20000"/>
                    </a:ext>
                  </a:extLst>
                </a:gridCol>
                <a:gridCol w="3905488">
                  <a:extLst>
                    <a:ext uri="{9D8B030D-6E8A-4147-A177-3AD203B41FA5}">
                      <a16:colId xmlns:a16="http://schemas.microsoft.com/office/drawing/2014/main" xmlns="" val="20001"/>
                    </a:ext>
                  </a:extLst>
                </a:gridCol>
                <a:gridCol w="3905488">
                  <a:extLst>
                    <a:ext uri="{9D8B030D-6E8A-4147-A177-3AD203B41FA5}">
                      <a16:colId xmlns:a16="http://schemas.microsoft.com/office/drawing/2014/main" xmlns="" val="20002"/>
                    </a:ext>
                  </a:extLst>
                </a:gridCol>
              </a:tblGrid>
              <a:tr h="641385">
                <a:tc>
                  <a:txBody>
                    <a:bodyPr/>
                    <a:lstStyle/>
                    <a:p>
                      <a:r>
                        <a:rPr lang="tr-TR" dirty="0"/>
                        <a:t>YIL</a:t>
                      </a:r>
                    </a:p>
                  </a:txBody>
                  <a:tcPr/>
                </a:tc>
                <a:tc>
                  <a:txBody>
                    <a:bodyPr/>
                    <a:lstStyle/>
                    <a:p>
                      <a:r>
                        <a:rPr lang="tr-TR" dirty="0"/>
                        <a:t>Ücret</a:t>
                      </a:r>
                      <a:r>
                        <a:rPr lang="tr-TR" baseline="0" dirty="0"/>
                        <a:t> ya da Yevmiye Karşılığı</a:t>
                      </a:r>
                    </a:p>
                    <a:p>
                      <a:r>
                        <a:rPr lang="tr-TR" baseline="0" dirty="0"/>
                        <a:t>Çalışanlar İçinde</a:t>
                      </a:r>
                      <a:endParaRPr lang="tr-TR" dirty="0"/>
                    </a:p>
                  </a:txBody>
                  <a:tcPr/>
                </a:tc>
                <a:tc>
                  <a:txBody>
                    <a:bodyPr/>
                    <a:lstStyle/>
                    <a:p>
                      <a:r>
                        <a:rPr lang="tr-TR" dirty="0"/>
                        <a:t>    Toplam İstihdam</a:t>
                      </a:r>
                      <a:r>
                        <a:rPr lang="tr-TR" baseline="0" dirty="0"/>
                        <a:t> İçinde</a:t>
                      </a:r>
                      <a:endParaRPr lang="tr-TR" dirty="0"/>
                    </a:p>
                  </a:txBody>
                  <a:tcPr/>
                </a:tc>
                <a:extLst>
                  <a:ext uri="{0D108BD9-81ED-4DB2-BD59-A6C34878D82A}">
                    <a16:rowId xmlns:a16="http://schemas.microsoft.com/office/drawing/2014/main" xmlns="" val="10000"/>
                  </a:ext>
                </a:extLst>
              </a:tr>
              <a:tr h="366506">
                <a:tc>
                  <a:txBody>
                    <a:bodyPr/>
                    <a:lstStyle/>
                    <a:p>
                      <a:r>
                        <a:rPr lang="tr-TR" dirty="0"/>
                        <a:t> Yıl               </a:t>
                      </a:r>
                    </a:p>
                  </a:txBody>
                  <a:tcPr/>
                </a:tc>
                <a:tc>
                  <a:txBody>
                    <a:bodyPr/>
                    <a:lstStyle/>
                    <a:p>
                      <a:r>
                        <a:rPr lang="tr-TR" dirty="0"/>
                        <a:t>    </a:t>
                      </a:r>
                      <a:r>
                        <a:rPr lang="tr-TR" dirty="0" err="1"/>
                        <a:t>Kayıtdışı</a:t>
                      </a:r>
                      <a:r>
                        <a:rPr lang="tr-TR" baseline="0" dirty="0"/>
                        <a:t> İstihdam Oranı</a:t>
                      </a:r>
                      <a:endParaRPr lang="tr-TR" dirty="0"/>
                    </a:p>
                  </a:txBody>
                  <a:tcPr/>
                </a:tc>
                <a:tc>
                  <a:txBody>
                    <a:bodyPr/>
                    <a:lstStyle/>
                    <a:p>
                      <a:r>
                        <a:rPr lang="tr-TR" dirty="0"/>
                        <a:t>       </a:t>
                      </a:r>
                      <a:r>
                        <a:rPr lang="tr-TR" dirty="0" err="1"/>
                        <a:t>Kayıtdışı</a:t>
                      </a:r>
                      <a:r>
                        <a:rPr lang="tr-TR" dirty="0"/>
                        <a:t> İstihdam</a:t>
                      </a:r>
                      <a:r>
                        <a:rPr lang="tr-TR" baseline="0" dirty="0"/>
                        <a:t> Oranı</a:t>
                      </a:r>
                      <a:endParaRPr lang="tr-TR" dirty="0"/>
                    </a:p>
                  </a:txBody>
                  <a:tcPr/>
                </a:tc>
                <a:extLst>
                  <a:ext uri="{0D108BD9-81ED-4DB2-BD59-A6C34878D82A}">
                    <a16:rowId xmlns:a16="http://schemas.microsoft.com/office/drawing/2014/main" xmlns="" val="10001"/>
                  </a:ext>
                </a:extLst>
              </a:tr>
              <a:tr h="641385">
                <a:tc>
                  <a:txBody>
                    <a:bodyPr/>
                    <a:lstStyle/>
                    <a:p>
                      <a:r>
                        <a:rPr lang="tr-TR" dirty="0"/>
                        <a:t>                   1989</a:t>
                      </a:r>
                    </a:p>
                  </a:txBody>
                  <a:tcPr/>
                </a:tc>
                <a:tc>
                  <a:txBody>
                    <a:bodyPr/>
                    <a:lstStyle/>
                    <a:p>
                      <a:r>
                        <a:rPr lang="tr-TR" dirty="0"/>
                        <a:t>              %</a:t>
                      </a:r>
                      <a:r>
                        <a:rPr lang="tr-TR" baseline="0" dirty="0"/>
                        <a:t> 26,9</a:t>
                      </a:r>
                      <a:endParaRPr lang="tr-TR" dirty="0"/>
                    </a:p>
                  </a:txBody>
                  <a:tcPr/>
                </a:tc>
                <a:tc>
                  <a:txBody>
                    <a:bodyPr/>
                    <a:lstStyle/>
                    <a:p>
                      <a:r>
                        <a:rPr lang="tr-TR" dirty="0"/>
                        <a:t>                 % 43,7</a:t>
                      </a:r>
                    </a:p>
                  </a:txBody>
                  <a:tcPr/>
                </a:tc>
                <a:extLst>
                  <a:ext uri="{0D108BD9-81ED-4DB2-BD59-A6C34878D82A}">
                    <a16:rowId xmlns:a16="http://schemas.microsoft.com/office/drawing/2014/main" xmlns="" val="10002"/>
                  </a:ext>
                </a:extLst>
              </a:tr>
              <a:tr h="641385">
                <a:tc>
                  <a:txBody>
                    <a:bodyPr/>
                    <a:lstStyle/>
                    <a:p>
                      <a:r>
                        <a:rPr lang="tr-TR" dirty="0"/>
                        <a:t>                   1998</a:t>
                      </a:r>
                    </a:p>
                  </a:txBody>
                  <a:tcPr/>
                </a:tc>
                <a:tc>
                  <a:txBody>
                    <a:bodyPr/>
                    <a:lstStyle/>
                    <a:p>
                      <a:r>
                        <a:rPr lang="tr-TR" dirty="0"/>
                        <a:t>              % 26,2</a:t>
                      </a:r>
                    </a:p>
                  </a:txBody>
                  <a:tcPr/>
                </a:tc>
                <a:tc>
                  <a:txBody>
                    <a:bodyPr/>
                    <a:lstStyle/>
                    <a:p>
                      <a:r>
                        <a:rPr lang="tr-TR" dirty="0"/>
                        <a:t>                 %</a:t>
                      </a:r>
                      <a:r>
                        <a:rPr lang="tr-TR" baseline="0" dirty="0"/>
                        <a:t> 36,7</a:t>
                      </a:r>
                      <a:endParaRPr lang="tr-TR" dirty="0"/>
                    </a:p>
                  </a:txBody>
                  <a:tcPr/>
                </a:tc>
                <a:extLst>
                  <a:ext uri="{0D108BD9-81ED-4DB2-BD59-A6C34878D82A}">
                    <a16:rowId xmlns:a16="http://schemas.microsoft.com/office/drawing/2014/main" xmlns="" val="10003"/>
                  </a:ext>
                </a:extLst>
              </a:tr>
              <a:tr h="641385">
                <a:tc>
                  <a:txBody>
                    <a:bodyPr/>
                    <a:lstStyle/>
                    <a:p>
                      <a:r>
                        <a:rPr lang="tr-TR" dirty="0"/>
                        <a:t>                   2002</a:t>
                      </a:r>
                    </a:p>
                  </a:txBody>
                  <a:tcPr/>
                </a:tc>
                <a:tc>
                  <a:txBody>
                    <a:bodyPr/>
                    <a:lstStyle/>
                    <a:p>
                      <a:r>
                        <a:rPr lang="tr-TR" dirty="0"/>
                        <a:t>               % 30,3</a:t>
                      </a:r>
                    </a:p>
                  </a:txBody>
                  <a:tcPr/>
                </a:tc>
                <a:tc>
                  <a:txBody>
                    <a:bodyPr/>
                    <a:lstStyle/>
                    <a:p>
                      <a:r>
                        <a:rPr lang="tr-TR" dirty="0"/>
                        <a:t>                 %</a:t>
                      </a:r>
                      <a:r>
                        <a:rPr lang="tr-TR" baseline="0" dirty="0"/>
                        <a:t> 52,1</a:t>
                      </a:r>
                      <a:endParaRPr lang="tr-TR" dirty="0"/>
                    </a:p>
                  </a:txBody>
                  <a:tcPr/>
                </a:tc>
                <a:extLst>
                  <a:ext uri="{0D108BD9-81ED-4DB2-BD59-A6C34878D82A}">
                    <a16:rowId xmlns:a16="http://schemas.microsoft.com/office/drawing/2014/main" xmlns="" val="10004"/>
                  </a:ext>
                </a:extLst>
              </a:tr>
              <a:tr h="641385">
                <a:tc>
                  <a:txBody>
                    <a:bodyPr/>
                    <a:lstStyle/>
                    <a:p>
                      <a:r>
                        <a:rPr lang="tr-TR" dirty="0"/>
                        <a:t>                   2006</a:t>
                      </a:r>
                    </a:p>
                  </a:txBody>
                  <a:tcPr/>
                </a:tc>
                <a:tc>
                  <a:txBody>
                    <a:bodyPr/>
                    <a:lstStyle/>
                    <a:p>
                      <a:r>
                        <a:rPr lang="tr-TR" dirty="0"/>
                        <a:t>               % 31,6</a:t>
                      </a:r>
                    </a:p>
                  </a:txBody>
                  <a:tcPr/>
                </a:tc>
                <a:tc>
                  <a:txBody>
                    <a:bodyPr/>
                    <a:lstStyle/>
                    <a:p>
                      <a:r>
                        <a:rPr lang="tr-TR" dirty="0"/>
                        <a:t>                  %</a:t>
                      </a:r>
                      <a:r>
                        <a:rPr lang="tr-TR" baseline="0" dirty="0"/>
                        <a:t> 48,5</a:t>
                      </a:r>
                      <a:endParaRPr lang="tr-TR" dirty="0"/>
                    </a:p>
                  </a:txBody>
                  <a:tcPr/>
                </a:tc>
                <a:extLst>
                  <a:ext uri="{0D108BD9-81ED-4DB2-BD59-A6C34878D82A}">
                    <a16:rowId xmlns:a16="http://schemas.microsoft.com/office/drawing/2014/main" xmlns="" val="10005"/>
                  </a:ext>
                </a:extLst>
              </a:tr>
              <a:tr h="641385">
                <a:tc>
                  <a:txBody>
                    <a:bodyPr/>
                    <a:lstStyle/>
                    <a:p>
                      <a:r>
                        <a:rPr lang="tr-TR" dirty="0"/>
                        <a:t>                    2008</a:t>
                      </a:r>
                    </a:p>
                  </a:txBody>
                  <a:tcPr/>
                </a:tc>
                <a:tc>
                  <a:txBody>
                    <a:bodyPr/>
                    <a:lstStyle/>
                    <a:p>
                      <a:r>
                        <a:rPr lang="tr-TR" dirty="0"/>
                        <a:t>               % 26,3</a:t>
                      </a:r>
                    </a:p>
                  </a:txBody>
                  <a:tcPr/>
                </a:tc>
                <a:tc>
                  <a:txBody>
                    <a:bodyPr/>
                    <a:lstStyle/>
                    <a:p>
                      <a:r>
                        <a:rPr lang="tr-TR" dirty="0"/>
                        <a:t>                  %</a:t>
                      </a:r>
                      <a:r>
                        <a:rPr lang="tr-TR" baseline="0" dirty="0"/>
                        <a:t> 43,5 </a:t>
                      </a:r>
                      <a:endParaRPr lang="tr-TR" dirty="0"/>
                    </a:p>
                  </a:txBody>
                  <a:tcPr/>
                </a:tc>
                <a:extLst>
                  <a:ext uri="{0D108BD9-81ED-4DB2-BD59-A6C34878D82A}">
                    <a16:rowId xmlns:a16="http://schemas.microsoft.com/office/drawing/2014/main" xmlns="" val="10006"/>
                  </a:ext>
                </a:extLst>
              </a:tr>
            </a:tbl>
          </a:graphicData>
        </a:graphic>
      </p:graphicFrame>
    </p:spTree>
    <p:extLst>
      <p:ext uri="{BB962C8B-B14F-4D97-AF65-F5344CB8AC3E}">
        <p14:creationId xmlns:p14="http://schemas.microsoft.com/office/powerpoint/2010/main" val="4382370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6"/>
          <p:cNvSpPr>
            <a:spLocks noGrp="1" noChangeArrowheads="1"/>
          </p:cNvSpPr>
          <p:nvPr>
            <p:ph type="sldNum" sz="quarter" idx="11"/>
          </p:nvPr>
        </p:nvSpPr>
        <p:spPr>
          <a:ln/>
        </p:spPr>
        <p:txBody>
          <a:bodyPr/>
          <a:lstStyle/>
          <a:p>
            <a:pPr>
              <a:defRPr/>
            </a:pPr>
            <a:fld id="{81CAC971-4153-4778-A739-834F4FFCB441}" type="slidenum">
              <a:rPr lang="tr-TR"/>
              <a:pPr>
                <a:defRPr/>
              </a:pPr>
              <a:t>2</a:t>
            </a:fld>
            <a:endParaRPr lang="tr-TR" dirty="0"/>
          </a:p>
        </p:txBody>
      </p:sp>
      <p:sp>
        <p:nvSpPr>
          <p:cNvPr id="77826" name="Text Box 2"/>
          <p:cNvSpPr txBox="1">
            <a:spLocks noChangeArrowheads="1"/>
          </p:cNvSpPr>
          <p:nvPr/>
        </p:nvSpPr>
        <p:spPr bwMode="auto">
          <a:xfrm>
            <a:off x="4656139" y="692151"/>
            <a:ext cx="3311525" cy="576263"/>
          </a:xfrm>
          <a:prstGeom prst="rect">
            <a:avLst/>
          </a:prstGeom>
          <a:solidFill>
            <a:srgbClr val="BAD9E4">
              <a:alpha val="82001"/>
            </a:srgbClr>
          </a:solidFill>
          <a:ln w="9525">
            <a:solidFill>
              <a:schemeClr val="tx1"/>
            </a:solidFill>
            <a:miter lim="800000"/>
            <a:headEnd type="none" w="sm" len="sm"/>
            <a:tailEnd type="none" w="sm" len="sm"/>
          </a:ln>
          <a:effectLst/>
        </p:spPr>
        <p:txBody>
          <a:bodyPr/>
          <a:lstStyle/>
          <a:p>
            <a:pPr algn="ctr">
              <a:lnSpc>
                <a:spcPct val="90000"/>
              </a:lnSpc>
            </a:pPr>
            <a:r>
              <a:rPr lang="tr-TR" sz="1600" dirty="0">
                <a:solidFill>
                  <a:srgbClr val="006666"/>
                </a:solidFill>
                <a:latin typeface="Tahoma" pitchFamily="34" charset="0"/>
              </a:rPr>
              <a:t>Kurumsal olmayan nüfus</a:t>
            </a:r>
          </a:p>
          <a:p>
            <a:pPr algn="ctr">
              <a:lnSpc>
                <a:spcPct val="90000"/>
              </a:lnSpc>
            </a:pPr>
            <a:r>
              <a:rPr lang="tr-TR" sz="1600" dirty="0">
                <a:solidFill>
                  <a:srgbClr val="660033"/>
                </a:solidFill>
                <a:latin typeface="Tahoma" pitchFamily="34" charset="0"/>
              </a:rPr>
              <a:t>72 376 bin</a:t>
            </a:r>
          </a:p>
        </p:txBody>
      </p:sp>
      <p:sp>
        <p:nvSpPr>
          <p:cNvPr id="77827" name="Text Box 3"/>
          <p:cNvSpPr txBox="1">
            <a:spLocks noChangeArrowheads="1"/>
          </p:cNvSpPr>
          <p:nvPr/>
        </p:nvSpPr>
        <p:spPr bwMode="auto">
          <a:xfrm>
            <a:off x="5087938" y="1484314"/>
            <a:ext cx="2449512" cy="503237"/>
          </a:xfrm>
          <a:prstGeom prst="rect">
            <a:avLst/>
          </a:prstGeom>
          <a:solidFill>
            <a:srgbClr val="BAD9E4"/>
          </a:solidFill>
          <a:ln w="9525">
            <a:solidFill>
              <a:schemeClr val="tx1"/>
            </a:solidFill>
            <a:miter lim="800000"/>
            <a:headEnd type="none" w="sm" len="sm"/>
            <a:tailEnd type="none" w="sm" len="sm"/>
          </a:ln>
          <a:effectLst/>
        </p:spPr>
        <p:txBody>
          <a:bodyPr/>
          <a:lstStyle/>
          <a:p>
            <a:pPr algn="ctr">
              <a:lnSpc>
                <a:spcPct val="90000"/>
              </a:lnSpc>
            </a:pPr>
            <a:r>
              <a:rPr lang="tr-TR" sz="1600" dirty="0">
                <a:latin typeface="Tahoma" pitchFamily="34" charset="0"/>
              </a:rPr>
              <a:t>15 + yaş</a:t>
            </a:r>
          </a:p>
          <a:p>
            <a:pPr algn="ctr">
              <a:lnSpc>
                <a:spcPct val="90000"/>
              </a:lnSpc>
            </a:pPr>
            <a:r>
              <a:rPr lang="tr-TR" sz="1600" dirty="0">
                <a:solidFill>
                  <a:srgbClr val="660033"/>
                </a:solidFill>
                <a:latin typeface="Tahoma" pitchFamily="34" charset="0"/>
              </a:rPr>
              <a:t>53 593 bin</a:t>
            </a:r>
            <a:endParaRPr lang="tr-TR" sz="1600" dirty="0">
              <a:solidFill>
                <a:srgbClr val="CC3300"/>
              </a:solidFill>
              <a:latin typeface="Tahoma" pitchFamily="34" charset="0"/>
            </a:endParaRPr>
          </a:p>
        </p:txBody>
      </p:sp>
      <p:sp>
        <p:nvSpPr>
          <p:cNvPr id="77828" name="Text Box 4"/>
          <p:cNvSpPr txBox="1">
            <a:spLocks noChangeArrowheads="1"/>
          </p:cNvSpPr>
          <p:nvPr/>
        </p:nvSpPr>
        <p:spPr bwMode="auto">
          <a:xfrm>
            <a:off x="1774825" y="3960814"/>
            <a:ext cx="1944688" cy="535531"/>
          </a:xfrm>
          <a:prstGeom prst="rect">
            <a:avLst/>
          </a:prstGeom>
          <a:solidFill>
            <a:srgbClr val="BAD9E4"/>
          </a:solidFill>
          <a:ln w="9525">
            <a:solidFill>
              <a:schemeClr val="tx1"/>
            </a:solidFill>
            <a:miter lim="800000"/>
            <a:headEnd type="none" w="sm" len="sm"/>
            <a:tailEnd type="none" w="sm" len="sm"/>
          </a:ln>
          <a:effectLst/>
        </p:spPr>
        <p:txBody>
          <a:bodyPr>
            <a:spAutoFit/>
          </a:bodyPr>
          <a:lstStyle/>
          <a:p>
            <a:pPr algn="ctr">
              <a:lnSpc>
                <a:spcPct val="90000"/>
              </a:lnSpc>
            </a:pPr>
            <a:r>
              <a:rPr lang="tr-TR" sz="1600" dirty="0">
                <a:latin typeface="Tahoma" pitchFamily="34" charset="0"/>
              </a:rPr>
              <a:t>İstihdam</a:t>
            </a:r>
          </a:p>
          <a:p>
            <a:pPr algn="ctr">
              <a:lnSpc>
                <a:spcPct val="90000"/>
              </a:lnSpc>
            </a:pPr>
            <a:r>
              <a:rPr lang="tr-TR" sz="1600" dirty="0">
                <a:solidFill>
                  <a:srgbClr val="660033"/>
                </a:solidFill>
                <a:latin typeface="Tahoma" pitchFamily="34" charset="0"/>
              </a:rPr>
              <a:t>24 110 bin</a:t>
            </a:r>
          </a:p>
        </p:txBody>
      </p:sp>
      <p:sp>
        <p:nvSpPr>
          <p:cNvPr id="77829" name="Text Box 5"/>
          <p:cNvSpPr txBox="1">
            <a:spLocks noChangeArrowheads="1"/>
          </p:cNvSpPr>
          <p:nvPr/>
        </p:nvSpPr>
        <p:spPr bwMode="auto">
          <a:xfrm>
            <a:off x="2566988" y="2565401"/>
            <a:ext cx="2736850" cy="792163"/>
          </a:xfrm>
          <a:prstGeom prst="rect">
            <a:avLst/>
          </a:prstGeom>
          <a:solidFill>
            <a:srgbClr val="BAD9E4"/>
          </a:solidFill>
          <a:ln w="9525">
            <a:solidFill>
              <a:schemeClr val="tx1"/>
            </a:solidFill>
            <a:miter lim="800000"/>
            <a:headEnd type="none" w="sm" len="sm"/>
            <a:tailEnd type="none" w="sm" len="sm"/>
          </a:ln>
          <a:effectLst/>
        </p:spPr>
        <p:txBody>
          <a:bodyPr/>
          <a:lstStyle/>
          <a:p>
            <a:pPr algn="ctr">
              <a:lnSpc>
                <a:spcPct val="90000"/>
              </a:lnSpc>
            </a:pPr>
            <a:r>
              <a:rPr lang="tr-TR" sz="1600" dirty="0">
                <a:latin typeface="Tahoma" pitchFamily="34" charset="0"/>
              </a:rPr>
              <a:t>İşgücü</a:t>
            </a:r>
          </a:p>
          <a:p>
            <a:pPr algn="ctr">
              <a:lnSpc>
                <a:spcPct val="90000"/>
              </a:lnSpc>
            </a:pPr>
            <a:r>
              <a:rPr lang="tr-TR" sz="1600" dirty="0">
                <a:solidFill>
                  <a:srgbClr val="660033"/>
                </a:solidFill>
                <a:latin typeface="Tahoma" pitchFamily="34" charset="0"/>
              </a:rPr>
              <a:t>26 725 bin</a:t>
            </a:r>
          </a:p>
        </p:txBody>
      </p:sp>
      <p:sp>
        <p:nvSpPr>
          <p:cNvPr id="77830" name="Text Box 6"/>
          <p:cNvSpPr txBox="1">
            <a:spLocks noChangeArrowheads="1"/>
          </p:cNvSpPr>
          <p:nvPr/>
        </p:nvSpPr>
        <p:spPr bwMode="auto">
          <a:xfrm>
            <a:off x="7535864" y="2565400"/>
            <a:ext cx="2663825" cy="719138"/>
          </a:xfrm>
          <a:prstGeom prst="rect">
            <a:avLst/>
          </a:prstGeom>
          <a:solidFill>
            <a:srgbClr val="BAD9E4"/>
          </a:solidFill>
          <a:ln w="9525">
            <a:solidFill>
              <a:schemeClr val="tx1"/>
            </a:solidFill>
            <a:miter lim="800000"/>
            <a:headEnd type="none" w="sm" len="sm"/>
            <a:tailEnd type="none" w="sm" len="sm"/>
          </a:ln>
          <a:effectLst/>
        </p:spPr>
        <p:txBody>
          <a:bodyPr/>
          <a:lstStyle/>
          <a:p>
            <a:pPr algn="ctr">
              <a:lnSpc>
                <a:spcPct val="90000"/>
              </a:lnSpc>
            </a:pPr>
            <a:r>
              <a:rPr lang="tr-TR" sz="1600" dirty="0">
                <a:solidFill>
                  <a:srgbClr val="006666"/>
                </a:solidFill>
                <a:latin typeface="Tahoma" pitchFamily="34" charset="0"/>
              </a:rPr>
              <a:t>İşgücüne dahil olmayanlar</a:t>
            </a:r>
          </a:p>
          <a:p>
            <a:pPr algn="ctr">
              <a:lnSpc>
                <a:spcPct val="90000"/>
              </a:lnSpc>
            </a:pPr>
            <a:r>
              <a:rPr lang="tr-TR" sz="1600" dirty="0">
                <a:solidFill>
                  <a:srgbClr val="660033"/>
                </a:solidFill>
                <a:latin typeface="Tahoma" pitchFamily="34" charset="0"/>
              </a:rPr>
              <a:t>26 867 bin</a:t>
            </a:r>
            <a:endParaRPr lang="tr-TR" sz="1600" dirty="0">
              <a:solidFill>
                <a:srgbClr val="CC3300"/>
              </a:solidFill>
              <a:latin typeface="Tahoma" pitchFamily="34" charset="0"/>
            </a:endParaRPr>
          </a:p>
        </p:txBody>
      </p:sp>
      <p:sp>
        <p:nvSpPr>
          <p:cNvPr id="77831" name="Text Box 7"/>
          <p:cNvSpPr txBox="1">
            <a:spLocks noChangeArrowheads="1"/>
          </p:cNvSpPr>
          <p:nvPr/>
        </p:nvSpPr>
        <p:spPr bwMode="auto">
          <a:xfrm>
            <a:off x="4079875" y="3960814"/>
            <a:ext cx="1944688" cy="535531"/>
          </a:xfrm>
          <a:prstGeom prst="rect">
            <a:avLst/>
          </a:prstGeom>
          <a:solidFill>
            <a:srgbClr val="BAD9E4"/>
          </a:solidFill>
          <a:ln w="9525">
            <a:solidFill>
              <a:schemeClr val="tx1"/>
            </a:solidFill>
            <a:miter lim="800000"/>
            <a:headEnd type="none" w="sm" len="sm"/>
            <a:tailEnd type="none" w="sm" len="sm"/>
          </a:ln>
          <a:effectLst/>
        </p:spPr>
        <p:txBody>
          <a:bodyPr>
            <a:spAutoFit/>
          </a:bodyPr>
          <a:lstStyle/>
          <a:p>
            <a:pPr algn="ctr">
              <a:lnSpc>
                <a:spcPct val="90000"/>
              </a:lnSpc>
            </a:pPr>
            <a:r>
              <a:rPr lang="tr-TR" sz="1600" dirty="0">
                <a:latin typeface="Tahoma" pitchFamily="34" charset="0"/>
              </a:rPr>
              <a:t>İşsiz</a:t>
            </a:r>
          </a:p>
          <a:p>
            <a:pPr algn="ctr">
              <a:lnSpc>
                <a:spcPct val="90000"/>
              </a:lnSpc>
            </a:pPr>
            <a:r>
              <a:rPr lang="tr-TR" sz="1600" dirty="0">
                <a:solidFill>
                  <a:srgbClr val="660033"/>
                </a:solidFill>
                <a:latin typeface="Tahoma" pitchFamily="34" charset="0"/>
              </a:rPr>
              <a:t>2 615 bin</a:t>
            </a:r>
          </a:p>
        </p:txBody>
      </p:sp>
      <p:sp>
        <p:nvSpPr>
          <p:cNvPr id="77832" name="Text Box 8"/>
          <p:cNvSpPr txBox="1">
            <a:spLocks noChangeArrowheads="1"/>
          </p:cNvSpPr>
          <p:nvPr/>
        </p:nvSpPr>
        <p:spPr bwMode="auto">
          <a:xfrm>
            <a:off x="7967663" y="3375026"/>
            <a:ext cx="2017712" cy="677863"/>
          </a:xfrm>
          <a:prstGeom prst="rect">
            <a:avLst/>
          </a:prstGeom>
          <a:solidFill>
            <a:srgbClr val="BAD9E4"/>
          </a:solidFill>
          <a:ln w="9525">
            <a:solidFill>
              <a:schemeClr val="tx1"/>
            </a:solidFill>
            <a:miter lim="800000"/>
            <a:headEnd type="none" w="sm" len="sm"/>
            <a:tailEnd type="none" w="sm" len="sm"/>
          </a:ln>
          <a:effectLst/>
        </p:spPr>
        <p:txBody>
          <a:bodyPr>
            <a:spAutoFit/>
          </a:bodyPr>
          <a:lstStyle/>
          <a:p>
            <a:pPr algn="ctr">
              <a:lnSpc>
                <a:spcPct val="90000"/>
              </a:lnSpc>
            </a:pPr>
            <a:r>
              <a:rPr lang="tr-TR" sz="1400" dirty="0">
                <a:latin typeface="Tahoma" pitchFamily="34" charset="0"/>
              </a:rPr>
              <a:t>İş aramayıp, çalışmaya hazır</a:t>
            </a:r>
          </a:p>
          <a:p>
            <a:pPr algn="ctr">
              <a:lnSpc>
                <a:spcPct val="90000"/>
              </a:lnSpc>
            </a:pPr>
            <a:r>
              <a:rPr lang="tr-TR" sz="1400" dirty="0">
                <a:solidFill>
                  <a:srgbClr val="660033"/>
                </a:solidFill>
                <a:latin typeface="Tahoma" pitchFamily="34" charset="0"/>
              </a:rPr>
              <a:t>1 945 bin</a:t>
            </a:r>
            <a:endParaRPr lang="tr-TR" sz="1400" dirty="0">
              <a:solidFill>
                <a:srgbClr val="CC3300"/>
              </a:solidFill>
              <a:latin typeface="Tahoma" pitchFamily="34" charset="0"/>
            </a:endParaRPr>
          </a:p>
        </p:txBody>
      </p:sp>
      <p:sp>
        <p:nvSpPr>
          <p:cNvPr id="77833" name="Text Box 9"/>
          <p:cNvSpPr txBox="1">
            <a:spLocks noChangeArrowheads="1"/>
          </p:cNvSpPr>
          <p:nvPr/>
        </p:nvSpPr>
        <p:spPr bwMode="auto">
          <a:xfrm>
            <a:off x="7967663" y="4743451"/>
            <a:ext cx="2017712" cy="485775"/>
          </a:xfrm>
          <a:prstGeom prst="rect">
            <a:avLst/>
          </a:prstGeom>
          <a:solidFill>
            <a:srgbClr val="BAD9E4"/>
          </a:solidFill>
          <a:ln w="9525">
            <a:solidFill>
              <a:schemeClr val="tx1"/>
            </a:solidFill>
            <a:miter lim="800000"/>
            <a:headEnd type="none" w="sm" len="sm"/>
            <a:tailEnd type="none" w="sm" len="sm"/>
          </a:ln>
          <a:effectLst/>
        </p:spPr>
        <p:txBody>
          <a:bodyPr>
            <a:spAutoFit/>
          </a:bodyPr>
          <a:lstStyle/>
          <a:p>
            <a:pPr algn="ctr">
              <a:lnSpc>
                <a:spcPct val="90000"/>
              </a:lnSpc>
            </a:pPr>
            <a:r>
              <a:rPr lang="tr-TR" sz="1400" dirty="0">
                <a:latin typeface="Tahoma" pitchFamily="34" charset="0"/>
              </a:rPr>
              <a:t>Öğrenci</a:t>
            </a:r>
          </a:p>
          <a:p>
            <a:pPr algn="ctr">
              <a:lnSpc>
                <a:spcPct val="90000"/>
              </a:lnSpc>
            </a:pPr>
            <a:r>
              <a:rPr lang="tr-TR" sz="1400" dirty="0">
                <a:solidFill>
                  <a:srgbClr val="660033"/>
                </a:solidFill>
                <a:latin typeface="Tahoma" pitchFamily="34" charset="0"/>
              </a:rPr>
              <a:t>4 219 bin</a:t>
            </a:r>
            <a:endParaRPr lang="tr-TR" sz="1400" dirty="0">
              <a:solidFill>
                <a:srgbClr val="CC3300"/>
              </a:solidFill>
              <a:latin typeface="Tahoma" pitchFamily="34" charset="0"/>
            </a:endParaRPr>
          </a:p>
        </p:txBody>
      </p:sp>
      <p:sp>
        <p:nvSpPr>
          <p:cNvPr id="77834" name="Text Box 10"/>
          <p:cNvSpPr txBox="1">
            <a:spLocks noChangeArrowheads="1"/>
          </p:cNvSpPr>
          <p:nvPr/>
        </p:nvSpPr>
        <p:spPr bwMode="auto">
          <a:xfrm>
            <a:off x="7967663" y="5319714"/>
            <a:ext cx="2017712" cy="485775"/>
          </a:xfrm>
          <a:prstGeom prst="rect">
            <a:avLst/>
          </a:prstGeom>
          <a:solidFill>
            <a:srgbClr val="BAD9E4"/>
          </a:solidFill>
          <a:ln w="9525">
            <a:solidFill>
              <a:schemeClr val="tx1"/>
            </a:solidFill>
            <a:miter lim="800000"/>
            <a:headEnd type="none" w="sm" len="sm"/>
            <a:tailEnd type="none" w="sm" len="sm"/>
          </a:ln>
          <a:effectLst/>
        </p:spPr>
        <p:txBody>
          <a:bodyPr>
            <a:spAutoFit/>
          </a:bodyPr>
          <a:lstStyle/>
          <a:p>
            <a:pPr algn="ctr">
              <a:lnSpc>
                <a:spcPct val="90000"/>
              </a:lnSpc>
            </a:pPr>
            <a:r>
              <a:rPr lang="tr-TR" sz="1400" dirty="0">
                <a:latin typeface="Tahoma" pitchFamily="34" charset="0"/>
              </a:rPr>
              <a:t>Emekli</a:t>
            </a:r>
          </a:p>
          <a:p>
            <a:pPr algn="ctr">
              <a:lnSpc>
                <a:spcPct val="90000"/>
              </a:lnSpc>
            </a:pPr>
            <a:r>
              <a:rPr lang="tr-TR" sz="1400" dirty="0">
                <a:solidFill>
                  <a:srgbClr val="660033"/>
                </a:solidFill>
                <a:latin typeface="Tahoma" pitchFamily="34" charset="0"/>
              </a:rPr>
              <a:t>3 617 bin</a:t>
            </a:r>
            <a:endParaRPr lang="tr-TR" sz="1400" dirty="0">
              <a:solidFill>
                <a:srgbClr val="CC3300"/>
              </a:solidFill>
              <a:latin typeface="Tahoma" pitchFamily="34" charset="0"/>
            </a:endParaRPr>
          </a:p>
        </p:txBody>
      </p:sp>
      <p:sp>
        <p:nvSpPr>
          <p:cNvPr id="77835" name="Text Box 11"/>
          <p:cNvSpPr txBox="1">
            <a:spLocks noChangeArrowheads="1"/>
          </p:cNvSpPr>
          <p:nvPr/>
        </p:nvSpPr>
        <p:spPr bwMode="auto">
          <a:xfrm>
            <a:off x="7967663" y="5895976"/>
            <a:ext cx="2017712" cy="485775"/>
          </a:xfrm>
          <a:prstGeom prst="rect">
            <a:avLst/>
          </a:prstGeom>
          <a:solidFill>
            <a:srgbClr val="BAD9E4"/>
          </a:solidFill>
          <a:ln w="9525">
            <a:solidFill>
              <a:schemeClr val="tx1"/>
            </a:solidFill>
            <a:miter lim="800000"/>
            <a:headEnd type="none" w="sm" len="sm"/>
            <a:tailEnd type="none" w="sm" len="sm"/>
          </a:ln>
          <a:effectLst/>
        </p:spPr>
        <p:txBody>
          <a:bodyPr>
            <a:spAutoFit/>
          </a:bodyPr>
          <a:lstStyle/>
          <a:p>
            <a:pPr algn="ctr">
              <a:lnSpc>
                <a:spcPct val="90000"/>
              </a:lnSpc>
            </a:pPr>
            <a:r>
              <a:rPr lang="tr-TR" sz="1400" dirty="0">
                <a:latin typeface="Tahoma" pitchFamily="34" charset="0"/>
              </a:rPr>
              <a:t>Diğer</a:t>
            </a:r>
          </a:p>
          <a:p>
            <a:pPr algn="ctr">
              <a:lnSpc>
                <a:spcPct val="90000"/>
              </a:lnSpc>
            </a:pPr>
            <a:r>
              <a:rPr lang="tr-TR" sz="1400" dirty="0">
                <a:solidFill>
                  <a:srgbClr val="660033"/>
                </a:solidFill>
                <a:latin typeface="Tahoma" pitchFamily="34" charset="0"/>
              </a:rPr>
              <a:t>5 214 bin</a:t>
            </a:r>
            <a:endParaRPr lang="tr-TR" sz="1400" dirty="0">
              <a:solidFill>
                <a:srgbClr val="CC3300"/>
              </a:solidFill>
              <a:latin typeface="Tahoma" pitchFamily="34" charset="0"/>
            </a:endParaRPr>
          </a:p>
        </p:txBody>
      </p:sp>
      <p:sp>
        <p:nvSpPr>
          <p:cNvPr id="77836" name="Line 12"/>
          <p:cNvSpPr>
            <a:spLocks noChangeShapeType="1"/>
          </p:cNvSpPr>
          <p:nvPr/>
        </p:nvSpPr>
        <p:spPr bwMode="auto">
          <a:xfrm>
            <a:off x="6240463" y="1268413"/>
            <a:ext cx="0" cy="215900"/>
          </a:xfrm>
          <a:prstGeom prst="line">
            <a:avLst/>
          </a:prstGeom>
          <a:noFill/>
          <a:ln w="25400">
            <a:solidFill>
              <a:schemeClr val="tx1"/>
            </a:solidFill>
            <a:round/>
            <a:headEnd type="none" w="sm" len="sm"/>
            <a:tailEnd type="triangle" w="lg" len="med"/>
          </a:ln>
          <a:effectLst/>
        </p:spPr>
        <p:txBody>
          <a:bodyPr/>
          <a:lstStyle/>
          <a:p>
            <a:endParaRPr lang="tr-TR"/>
          </a:p>
        </p:txBody>
      </p:sp>
      <p:sp>
        <p:nvSpPr>
          <p:cNvPr id="77837" name="Line 13"/>
          <p:cNvSpPr>
            <a:spLocks noChangeShapeType="1"/>
          </p:cNvSpPr>
          <p:nvPr/>
        </p:nvSpPr>
        <p:spPr bwMode="auto">
          <a:xfrm flipH="1">
            <a:off x="4008439" y="1989138"/>
            <a:ext cx="2232025" cy="576262"/>
          </a:xfrm>
          <a:prstGeom prst="line">
            <a:avLst/>
          </a:prstGeom>
          <a:noFill/>
          <a:ln w="25400">
            <a:solidFill>
              <a:schemeClr val="tx1"/>
            </a:solidFill>
            <a:round/>
            <a:headEnd type="none" w="sm" len="sm"/>
            <a:tailEnd type="triangle" w="lg" len="med"/>
          </a:ln>
          <a:effectLst/>
        </p:spPr>
        <p:txBody>
          <a:bodyPr/>
          <a:lstStyle/>
          <a:p>
            <a:endParaRPr lang="tr-TR"/>
          </a:p>
        </p:txBody>
      </p:sp>
      <p:sp>
        <p:nvSpPr>
          <p:cNvPr id="77838" name="Line 14"/>
          <p:cNvSpPr>
            <a:spLocks noChangeShapeType="1"/>
          </p:cNvSpPr>
          <p:nvPr/>
        </p:nvSpPr>
        <p:spPr bwMode="auto">
          <a:xfrm flipH="1">
            <a:off x="2640013" y="3357563"/>
            <a:ext cx="1223962" cy="576262"/>
          </a:xfrm>
          <a:prstGeom prst="line">
            <a:avLst/>
          </a:prstGeom>
          <a:noFill/>
          <a:ln w="25400">
            <a:solidFill>
              <a:schemeClr val="tx1"/>
            </a:solidFill>
            <a:round/>
            <a:headEnd type="none" w="sm" len="sm"/>
            <a:tailEnd type="triangle" w="lg" len="med"/>
          </a:ln>
          <a:effectLst/>
        </p:spPr>
        <p:txBody>
          <a:bodyPr/>
          <a:lstStyle/>
          <a:p>
            <a:endParaRPr lang="tr-TR"/>
          </a:p>
        </p:txBody>
      </p:sp>
      <p:sp>
        <p:nvSpPr>
          <p:cNvPr id="77839" name="Line 15"/>
          <p:cNvSpPr>
            <a:spLocks noChangeShapeType="1"/>
          </p:cNvSpPr>
          <p:nvPr/>
        </p:nvSpPr>
        <p:spPr bwMode="auto">
          <a:xfrm>
            <a:off x="4006850" y="3357563"/>
            <a:ext cx="1081088" cy="576262"/>
          </a:xfrm>
          <a:prstGeom prst="line">
            <a:avLst/>
          </a:prstGeom>
          <a:noFill/>
          <a:ln w="28575">
            <a:solidFill>
              <a:schemeClr val="tx1"/>
            </a:solidFill>
            <a:round/>
            <a:headEnd type="none" w="sm" len="sm"/>
            <a:tailEnd type="triangle" w="lg" len="med"/>
          </a:ln>
          <a:effectLst/>
        </p:spPr>
        <p:txBody>
          <a:bodyPr/>
          <a:lstStyle/>
          <a:p>
            <a:endParaRPr lang="tr-TR"/>
          </a:p>
        </p:txBody>
      </p:sp>
      <p:sp>
        <p:nvSpPr>
          <p:cNvPr id="77840" name="Line 16"/>
          <p:cNvSpPr>
            <a:spLocks noChangeShapeType="1"/>
          </p:cNvSpPr>
          <p:nvPr/>
        </p:nvSpPr>
        <p:spPr bwMode="auto">
          <a:xfrm>
            <a:off x="6383338" y="1989138"/>
            <a:ext cx="2233612" cy="576262"/>
          </a:xfrm>
          <a:prstGeom prst="line">
            <a:avLst/>
          </a:prstGeom>
          <a:noFill/>
          <a:ln w="25400">
            <a:solidFill>
              <a:schemeClr val="tx1"/>
            </a:solidFill>
            <a:round/>
            <a:headEnd type="none" w="sm" len="sm"/>
            <a:tailEnd type="triangle" w="lg" len="med"/>
          </a:ln>
          <a:effectLst/>
        </p:spPr>
        <p:txBody>
          <a:bodyPr/>
          <a:lstStyle/>
          <a:p>
            <a:endParaRPr lang="tr-TR"/>
          </a:p>
        </p:txBody>
      </p:sp>
      <p:sp>
        <p:nvSpPr>
          <p:cNvPr id="77841" name="Text Box 17"/>
          <p:cNvSpPr txBox="1">
            <a:spLocks noChangeArrowheads="1"/>
          </p:cNvSpPr>
          <p:nvPr/>
        </p:nvSpPr>
        <p:spPr bwMode="auto">
          <a:xfrm>
            <a:off x="1774825" y="5754742"/>
            <a:ext cx="3025031" cy="338554"/>
          </a:xfrm>
          <a:prstGeom prst="rect">
            <a:avLst/>
          </a:prstGeom>
          <a:solidFill>
            <a:srgbClr val="FFCC66"/>
          </a:solidFill>
          <a:ln w="9525">
            <a:solidFill>
              <a:schemeClr val="tx1"/>
            </a:solidFill>
            <a:miter lim="800000"/>
            <a:headEnd type="none" w="sm" len="sm"/>
            <a:tailEnd type="none" w="sm" len="sm"/>
          </a:ln>
          <a:effectLst/>
        </p:spPr>
        <p:txBody>
          <a:bodyPr wrap="square">
            <a:spAutoFit/>
          </a:bodyPr>
          <a:lstStyle/>
          <a:p>
            <a:pPr algn="ctr">
              <a:spcBef>
                <a:spcPct val="50000"/>
              </a:spcBef>
            </a:pPr>
            <a:r>
              <a:rPr lang="tr-TR" sz="1600" dirty="0">
                <a:solidFill>
                  <a:srgbClr val="006666"/>
                </a:solidFill>
                <a:effectLst>
                  <a:outerShdw blurRad="38100" dist="38100" dir="2700000" algn="tl">
                    <a:srgbClr val="000000"/>
                  </a:outerShdw>
                </a:effectLst>
              </a:rPr>
              <a:t>2011 YILI HİA SONUÇLARI</a:t>
            </a:r>
          </a:p>
        </p:txBody>
      </p:sp>
      <p:sp>
        <p:nvSpPr>
          <p:cNvPr id="77842" name="Text Box 18"/>
          <p:cNvSpPr txBox="1">
            <a:spLocks noChangeArrowheads="1"/>
          </p:cNvSpPr>
          <p:nvPr/>
        </p:nvSpPr>
        <p:spPr bwMode="auto">
          <a:xfrm>
            <a:off x="7967663" y="4167189"/>
            <a:ext cx="2017712" cy="485775"/>
          </a:xfrm>
          <a:prstGeom prst="rect">
            <a:avLst/>
          </a:prstGeom>
          <a:solidFill>
            <a:srgbClr val="BAD9E4"/>
          </a:solidFill>
          <a:ln w="9525">
            <a:solidFill>
              <a:schemeClr val="tx1"/>
            </a:solidFill>
            <a:miter lim="800000"/>
            <a:headEnd type="none" w="sm" len="sm"/>
            <a:tailEnd type="none" w="sm" len="sm"/>
          </a:ln>
          <a:effectLst/>
        </p:spPr>
        <p:txBody>
          <a:bodyPr>
            <a:spAutoFit/>
          </a:bodyPr>
          <a:lstStyle/>
          <a:p>
            <a:pPr algn="ctr">
              <a:lnSpc>
                <a:spcPct val="90000"/>
              </a:lnSpc>
            </a:pPr>
            <a:r>
              <a:rPr lang="tr-TR" sz="1400" dirty="0">
                <a:latin typeface="Tahoma" pitchFamily="34" charset="0"/>
              </a:rPr>
              <a:t>Ev kadını</a:t>
            </a:r>
          </a:p>
          <a:p>
            <a:pPr algn="ctr">
              <a:lnSpc>
                <a:spcPct val="90000"/>
              </a:lnSpc>
            </a:pPr>
            <a:r>
              <a:rPr lang="tr-TR" sz="1400" dirty="0">
                <a:solidFill>
                  <a:srgbClr val="660033"/>
                </a:solidFill>
                <a:latin typeface="Tahoma" pitchFamily="34" charset="0"/>
              </a:rPr>
              <a:t>11 872 bin</a:t>
            </a:r>
            <a:endParaRPr lang="tr-TR" sz="1400" dirty="0">
              <a:solidFill>
                <a:srgbClr val="CC3300"/>
              </a:solidFill>
              <a:latin typeface="Tahoma" pitchFamily="34" charset="0"/>
            </a:endParaRPr>
          </a:p>
        </p:txBody>
      </p:sp>
      <p:cxnSp>
        <p:nvCxnSpPr>
          <p:cNvPr id="77843" name="AutoShape 19"/>
          <p:cNvCxnSpPr>
            <a:cxnSpLocks noChangeShapeType="1"/>
            <a:stCxn id="77830" idx="3"/>
            <a:endCxn id="77835" idx="3"/>
          </p:cNvCxnSpPr>
          <p:nvPr/>
        </p:nvCxnSpPr>
        <p:spPr bwMode="auto">
          <a:xfrm flipH="1">
            <a:off x="9985376" y="2925763"/>
            <a:ext cx="214313" cy="3213100"/>
          </a:xfrm>
          <a:prstGeom prst="bentConnector3">
            <a:avLst>
              <a:gd name="adj1" fmla="val -106667"/>
            </a:avLst>
          </a:prstGeom>
          <a:noFill/>
          <a:ln w="28575">
            <a:solidFill>
              <a:schemeClr val="tx1"/>
            </a:solidFill>
            <a:miter lim="800000"/>
            <a:headEnd/>
            <a:tailEnd type="triangle" w="med" len="med"/>
          </a:ln>
          <a:effectLst/>
        </p:spPr>
      </p:cxnSp>
      <p:cxnSp>
        <p:nvCxnSpPr>
          <p:cNvPr id="77844" name="AutoShape 20"/>
          <p:cNvCxnSpPr>
            <a:cxnSpLocks noChangeShapeType="1"/>
          </p:cNvCxnSpPr>
          <p:nvPr/>
        </p:nvCxnSpPr>
        <p:spPr bwMode="auto">
          <a:xfrm rot="5400000">
            <a:off x="9276557" y="4423569"/>
            <a:ext cx="1846262" cy="431800"/>
          </a:xfrm>
          <a:prstGeom prst="bentConnector2">
            <a:avLst/>
          </a:prstGeom>
          <a:noFill/>
          <a:ln w="22225">
            <a:solidFill>
              <a:schemeClr val="tx1"/>
            </a:solidFill>
            <a:miter lim="800000"/>
            <a:headEnd/>
            <a:tailEnd type="triangle" w="med" len="med"/>
          </a:ln>
          <a:effectLst/>
        </p:spPr>
      </p:cxnSp>
      <p:cxnSp>
        <p:nvCxnSpPr>
          <p:cNvPr id="77845" name="AutoShape 21"/>
          <p:cNvCxnSpPr>
            <a:cxnSpLocks noChangeShapeType="1"/>
            <a:endCxn id="77832" idx="3"/>
          </p:cNvCxnSpPr>
          <p:nvPr/>
        </p:nvCxnSpPr>
        <p:spPr bwMode="auto">
          <a:xfrm flipH="1" flipV="1">
            <a:off x="9985375" y="3714750"/>
            <a:ext cx="431800" cy="1588"/>
          </a:xfrm>
          <a:prstGeom prst="straightConnector1">
            <a:avLst/>
          </a:prstGeom>
          <a:noFill/>
          <a:ln w="22225">
            <a:solidFill>
              <a:schemeClr val="tx1"/>
            </a:solidFill>
            <a:round/>
            <a:headEnd/>
            <a:tailEnd type="triangle" w="med" len="med"/>
          </a:ln>
          <a:effectLst/>
        </p:spPr>
      </p:cxnSp>
      <p:cxnSp>
        <p:nvCxnSpPr>
          <p:cNvPr id="77846" name="AutoShape 22"/>
          <p:cNvCxnSpPr>
            <a:cxnSpLocks noChangeShapeType="1"/>
            <a:endCxn id="77842" idx="3"/>
          </p:cNvCxnSpPr>
          <p:nvPr/>
        </p:nvCxnSpPr>
        <p:spPr bwMode="auto">
          <a:xfrm flipH="1">
            <a:off x="9985375" y="4410075"/>
            <a:ext cx="431800" cy="0"/>
          </a:xfrm>
          <a:prstGeom prst="straightConnector1">
            <a:avLst/>
          </a:prstGeom>
          <a:noFill/>
          <a:ln w="22225">
            <a:solidFill>
              <a:schemeClr val="tx1"/>
            </a:solidFill>
            <a:round/>
            <a:headEnd/>
            <a:tailEnd type="triangle" w="med" len="med"/>
          </a:ln>
          <a:effectLst/>
        </p:spPr>
      </p:cxnSp>
      <p:cxnSp>
        <p:nvCxnSpPr>
          <p:cNvPr id="77847" name="AutoShape 23"/>
          <p:cNvCxnSpPr>
            <a:cxnSpLocks noChangeShapeType="1"/>
            <a:endCxn id="77833" idx="3"/>
          </p:cNvCxnSpPr>
          <p:nvPr/>
        </p:nvCxnSpPr>
        <p:spPr bwMode="auto">
          <a:xfrm flipH="1">
            <a:off x="9985375" y="4986338"/>
            <a:ext cx="431800" cy="0"/>
          </a:xfrm>
          <a:prstGeom prst="straightConnector1">
            <a:avLst/>
          </a:prstGeom>
          <a:noFill/>
          <a:ln w="22225">
            <a:solidFill>
              <a:schemeClr val="tx1"/>
            </a:solidFill>
            <a:round/>
            <a:headEnd/>
            <a:tailEnd type="triangle" w="med" len="med"/>
          </a:ln>
          <a:effectLst/>
        </p:spPr>
      </p:cxnSp>
    </p:spTree>
    <p:extLst>
      <p:ext uri="{BB962C8B-B14F-4D97-AF65-F5344CB8AC3E}">
        <p14:creationId xmlns:p14="http://schemas.microsoft.com/office/powerpoint/2010/main" val="14260607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1000"/>
                            </p:stCondLst>
                            <p:childTnLst>
                              <p:par>
                                <p:cTn id="5" presetID="4" presetClass="entr" presetSubtype="16" fill="hold" grpId="0" nodeType="afterEffect">
                                  <p:stCondLst>
                                    <p:cond delay="0"/>
                                  </p:stCondLst>
                                  <p:childTnLst>
                                    <p:set>
                                      <p:cBhvr>
                                        <p:cTn id="6" dur="1" fill="hold">
                                          <p:stCondLst>
                                            <p:cond delay="0"/>
                                          </p:stCondLst>
                                        </p:cTn>
                                        <p:tgtEl>
                                          <p:spTgt spid="77826"/>
                                        </p:tgtEl>
                                        <p:attrNameLst>
                                          <p:attrName>style.visibility</p:attrName>
                                        </p:attrNameLst>
                                      </p:cBhvr>
                                      <p:to>
                                        <p:strVal val="visible"/>
                                      </p:to>
                                    </p:set>
                                    <p:animEffect transition="in" filter="box(in)">
                                      <p:cBhvr>
                                        <p:cTn id="7" dur="1000"/>
                                        <p:tgtEl>
                                          <p:spTgt spid="77826"/>
                                        </p:tgtEl>
                                      </p:cBhvr>
                                    </p:animEffect>
                                  </p:childTnLst>
                                </p:cTn>
                              </p:par>
                            </p:childTnLst>
                          </p:cTn>
                        </p:par>
                        <p:par>
                          <p:cTn id="8" fill="hold">
                            <p:stCondLst>
                              <p:cond delay="2000"/>
                            </p:stCondLst>
                            <p:childTnLst>
                              <p:par>
                                <p:cTn id="9" presetID="4" presetClass="entr" presetSubtype="16" fill="hold" grpId="0" nodeType="afterEffect">
                                  <p:stCondLst>
                                    <p:cond delay="0"/>
                                  </p:stCondLst>
                                  <p:childTnLst>
                                    <p:set>
                                      <p:cBhvr>
                                        <p:cTn id="10" dur="1" fill="hold">
                                          <p:stCondLst>
                                            <p:cond delay="0"/>
                                          </p:stCondLst>
                                        </p:cTn>
                                        <p:tgtEl>
                                          <p:spTgt spid="77836"/>
                                        </p:tgtEl>
                                        <p:attrNameLst>
                                          <p:attrName>style.visibility</p:attrName>
                                        </p:attrNameLst>
                                      </p:cBhvr>
                                      <p:to>
                                        <p:strVal val="visible"/>
                                      </p:to>
                                    </p:set>
                                    <p:animEffect transition="in" filter="box(in)">
                                      <p:cBhvr>
                                        <p:cTn id="11" dur="1000"/>
                                        <p:tgtEl>
                                          <p:spTgt spid="77836"/>
                                        </p:tgtEl>
                                      </p:cBhvr>
                                    </p:animEffect>
                                  </p:childTnLst>
                                </p:cTn>
                              </p:par>
                            </p:childTnLst>
                          </p:cTn>
                        </p:par>
                        <p:par>
                          <p:cTn id="12" fill="hold">
                            <p:stCondLst>
                              <p:cond delay="3000"/>
                            </p:stCondLst>
                            <p:childTnLst>
                              <p:par>
                                <p:cTn id="13" presetID="4" presetClass="entr" presetSubtype="16" fill="hold" grpId="0" nodeType="afterEffect">
                                  <p:stCondLst>
                                    <p:cond delay="0"/>
                                  </p:stCondLst>
                                  <p:childTnLst>
                                    <p:set>
                                      <p:cBhvr>
                                        <p:cTn id="14" dur="1" fill="hold">
                                          <p:stCondLst>
                                            <p:cond delay="0"/>
                                          </p:stCondLst>
                                        </p:cTn>
                                        <p:tgtEl>
                                          <p:spTgt spid="77827"/>
                                        </p:tgtEl>
                                        <p:attrNameLst>
                                          <p:attrName>style.visibility</p:attrName>
                                        </p:attrNameLst>
                                      </p:cBhvr>
                                      <p:to>
                                        <p:strVal val="visible"/>
                                      </p:to>
                                    </p:set>
                                    <p:animEffect transition="in" filter="box(in)">
                                      <p:cBhvr>
                                        <p:cTn id="15" dur="1000"/>
                                        <p:tgtEl>
                                          <p:spTgt spid="77827"/>
                                        </p:tgtEl>
                                      </p:cBhvr>
                                    </p:animEffect>
                                  </p:childTnLst>
                                </p:cTn>
                              </p:par>
                            </p:childTnLst>
                          </p:cTn>
                        </p:par>
                        <p:par>
                          <p:cTn id="16" fill="hold">
                            <p:stCondLst>
                              <p:cond delay="4000"/>
                            </p:stCondLst>
                            <p:childTnLst>
                              <p:par>
                                <p:cTn id="17" presetID="4" presetClass="entr" presetSubtype="16" fill="hold" grpId="0" nodeType="afterEffect">
                                  <p:stCondLst>
                                    <p:cond delay="0"/>
                                  </p:stCondLst>
                                  <p:childTnLst>
                                    <p:set>
                                      <p:cBhvr>
                                        <p:cTn id="18" dur="1" fill="hold">
                                          <p:stCondLst>
                                            <p:cond delay="0"/>
                                          </p:stCondLst>
                                        </p:cTn>
                                        <p:tgtEl>
                                          <p:spTgt spid="77837"/>
                                        </p:tgtEl>
                                        <p:attrNameLst>
                                          <p:attrName>style.visibility</p:attrName>
                                        </p:attrNameLst>
                                      </p:cBhvr>
                                      <p:to>
                                        <p:strVal val="visible"/>
                                      </p:to>
                                    </p:set>
                                    <p:animEffect transition="in" filter="box(in)">
                                      <p:cBhvr>
                                        <p:cTn id="19" dur="1000"/>
                                        <p:tgtEl>
                                          <p:spTgt spid="77837"/>
                                        </p:tgtEl>
                                      </p:cBhvr>
                                    </p:animEffect>
                                  </p:childTnLst>
                                </p:cTn>
                              </p:par>
                            </p:childTnLst>
                          </p:cTn>
                        </p:par>
                        <p:par>
                          <p:cTn id="20" fill="hold">
                            <p:stCondLst>
                              <p:cond delay="5000"/>
                            </p:stCondLst>
                            <p:childTnLst>
                              <p:par>
                                <p:cTn id="21" presetID="4" presetClass="entr" presetSubtype="16" fill="hold" grpId="0" nodeType="afterEffect">
                                  <p:stCondLst>
                                    <p:cond delay="0"/>
                                  </p:stCondLst>
                                  <p:childTnLst>
                                    <p:set>
                                      <p:cBhvr>
                                        <p:cTn id="22" dur="1" fill="hold">
                                          <p:stCondLst>
                                            <p:cond delay="0"/>
                                          </p:stCondLst>
                                        </p:cTn>
                                        <p:tgtEl>
                                          <p:spTgt spid="77829"/>
                                        </p:tgtEl>
                                        <p:attrNameLst>
                                          <p:attrName>style.visibility</p:attrName>
                                        </p:attrNameLst>
                                      </p:cBhvr>
                                      <p:to>
                                        <p:strVal val="visible"/>
                                      </p:to>
                                    </p:set>
                                    <p:animEffect transition="in" filter="box(in)">
                                      <p:cBhvr>
                                        <p:cTn id="23" dur="1000"/>
                                        <p:tgtEl>
                                          <p:spTgt spid="77829"/>
                                        </p:tgtEl>
                                      </p:cBhvr>
                                    </p:animEffect>
                                  </p:childTnLst>
                                </p:cTn>
                              </p:par>
                            </p:childTnLst>
                          </p:cTn>
                        </p:par>
                        <p:par>
                          <p:cTn id="24" fill="hold">
                            <p:stCondLst>
                              <p:cond delay="6000"/>
                            </p:stCondLst>
                            <p:childTnLst>
                              <p:par>
                                <p:cTn id="25" presetID="4" presetClass="entr" presetSubtype="16" fill="hold" grpId="0" nodeType="afterEffect">
                                  <p:stCondLst>
                                    <p:cond delay="0"/>
                                  </p:stCondLst>
                                  <p:childTnLst>
                                    <p:set>
                                      <p:cBhvr>
                                        <p:cTn id="26" dur="1" fill="hold">
                                          <p:stCondLst>
                                            <p:cond delay="0"/>
                                          </p:stCondLst>
                                        </p:cTn>
                                        <p:tgtEl>
                                          <p:spTgt spid="77840"/>
                                        </p:tgtEl>
                                        <p:attrNameLst>
                                          <p:attrName>style.visibility</p:attrName>
                                        </p:attrNameLst>
                                      </p:cBhvr>
                                      <p:to>
                                        <p:strVal val="visible"/>
                                      </p:to>
                                    </p:set>
                                    <p:animEffect transition="in" filter="box(in)">
                                      <p:cBhvr>
                                        <p:cTn id="27" dur="1000"/>
                                        <p:tgtEl>
                                          <p:spTgt spid="77840"/>
                                        </p:tgtEl>
                                      </p:cBhvr>
                                    </p:animEffect>
                                  </p:childTnLst>
                                </p:cTn>
                              </p:par>
                            </p:childTnLst>
                          </p:cTn>
                        </p:par>
                        <p:par>
                          <p:cTn id="28" fill="hold">
                            <p:stCondLst>
                              <p:cond delay="7000"/>
                            </p:stCondLst>
                            <p:childTnLst>
                              <p:par>
                                <p:cTn id="29" presetID="4" presetClass="entr" presetSubtype="16" fill="hold" grpId="0" nodeType="afterEffect">
                                  <p:stCondLst>
                                    <p:cond delay="0"/>
                                  </p:stCondLst>
                                  <p:childTnLst>
                                    <p:set>
                                      <p:cBhvr>
                                        <p:cTn id="30" dur="1" fill="hold">
                                          <p:stCondLst>
                                            <p:cond delay="0"/>
                                          </p:stCondLst>
                                        </p:cTn>
                                        <p:tgtEl>
                                          <p:spTgt spid="77830"/>
                                        </p:tgtEl>
                                        <p:attrNameLst>
                                          <p:attrName>style.visibility</p:attrName>
                                        </p:attrNameLst>
                                      </p:cBhvr>
                                      <p:to>
                                        <p:strVal val="visible"/>
                                      </p:to>
                                    </p:set>
                                    <p:animEffect transition="in" filter="box(in)">
                                      <p:cBhvr>
                                        <p:cTn id="31" dur="1000"/>
                                        <p:tgtEl>
                                          <p:spTgt spid="77830"/>
                                        </p:tgtEl>
                                      </p:cBhvr>
                                    </p:animEffect>
                                  </p:childTnLst>
                                </p:cTn>
                              </p:par>
                            </p:childTnLst>
                          </p:cTn>
                        </p:par>
                        <p:par>
                          <p:cTn id="32" fill="hold">
                            <p:stCondLst>
                              <p:cond delay="8000"/>
                            </p:stCondLst>
                            <p:childTnLst>
                              <p:par>
                                <p:cTn id="33" presetID="4" presetClass="entr" presetSubtype="16" fill="hold" grpId="0" nodeType="afterEffect">
                                  <p:stCondLst>
                                    <p:cond delay="0"/>
                                  </p:stCondLst>
                                  <p:childTnLst>
                                    <p:set>
                                      <p:cBhvr>
                                        <p:cTn id="34" dur="1" fill="hold">
                                          <p:stCondLst>
                                            <p:cond delay="0"/>
                                          </p:stCondLst>
                                        </p:cTn>
                                        <p:tgtEl>
                                          <p:spTgt spid="77838"/>
                                        </p:tgtEl>
                                        <p:attrNameLst>
                                          <p:attrName>style.visibility</p:attrName>
                                        </p:attrNameLst>
                                      </p:cBhvr>
                                      <p:to>
                                        <p:strVal val="visible"/>
                                      </p:to>
                                    </p:set>
                                    <p:animEffect transition="in" filter="box(in)">
                                      <p:cBhvr>
                                        <p:cTn id="35" dur="1000"/>
                                        <p:tgtEl>
                                          <p:spTgt spid="77838"/>
                                        </p:tgtEl>
                                      </p:cBhvr>
                                    </p:animEffect>
                                  </p:childTnLst>
                                </p:cTn>
                              </p:par>
                            </p:childTnLst>
                          </p:cTn>
                        </p:par>
                        <p:par>
                          <p:cTn id="36" fill="hold">
                            <p:stCondLst>
                              <p:cond delay="9000"/>
                            </p:stCondLst>
                            <p:childTnLst>
                              <p:par>
                                <p:cTn id="37" presetID="4" presetClass="entr" presetSubtype="16" fill="hold" grpId="0" nodeType="afterEffect">
                                  <p:stCondLst>
                                    <p:cond delay="0"/>
                                  </p:stCondLst>
                                  <p:childTnLst>
                                    <p:set>
                                      <p:cBhvr>
                                        <p:cTn id="38" dur="1" fill="hold">
                                          <p:stCondLst>
                                            <p:cond delay="0"/>
                                          </p:stCondLst>
                                        </p:cTn>
                                        <p:tgtEl>
                                          <p:spTgt spid="77828"/>
                                        </p:tgtEl>
                                        <p:attrNameLst>
                                          <p:attrName>style.visibility</p:attrName>
                                        </p:attrNameLst>
                                      </p:cBhvr>
                                      <p:to>
                                        <p:strVal val="visible"/>
                                      </p:to>
                                    </p:set>
                                    <p:animEffect transition="in" filter="box(in)">
                                      <p:cBhvr>
                                        <p:cTn id="39" dur="1000"/>
                                        <p:tgtEl>
                                          <p:spTgt spid="77828"/>
                                        </p:tgtEl>
                                      </p:cBhvr>
                                    </p:animEffect>
                                  </p:childTnLst>
                                </p:cTn>
                              </p:par>
                            </p:childTnLst>
                          </p:cTn>
                        </p:par>
                        <p:par>
                          <p:cTn id="40" fill="hold">
                            <p:stCondLst>
                              <p:cond delay="10000"/>
                            </p:stCondLst>
                            <p:childTnLst>
                              <p:par>
                                <p:cTn id="41" presetID="4" presetClass="entr" presetSubtype="16" fill="hold" grpId="0" nodeType="afterEffect">
                                  <p:stCondLst>
                                    <p:cond delay="0"/>
                                  </p:stCondLst>
                                  <p:childTnLst>
                                    <p:set>
                                      <p:cBhvr>
                                        <p:cTn id="42" dur="1" fill="hold">
                                          <p:stCondLst>
                                            <p:cond delay="0"/>
                                          </p:stCondLst>
                                        </p:cTn>
                                        <p:tgtEl>
                                          <p:spTgt spid="77839"/>
                                        </p:tgtEl>
                                        <p:attrNameLst>
                                          <p:attrName>style.visibility</p:attrName>
                                        </p:attrNameLst>
                                      </p:cBhvr>
                                      <p:to>
                                        <p:strVal val="visible"/>
                                      </p:to>
                                    </p:set>
                                    <p:animEffect transition="in" filter="box(in)">
                                      <p:cBhvr>
                                        <p:cTn id="43" dur="1000"/>
                                        <p:tgtEl>
                                          <p:spTgt spid="77839"/>
                                        </p:tgtEl>
                                      </p:cBhvr>
                                    </p:animEffect>
                                  </p:childTnLst>
                                </p:cTn>
                              </p:par>
                            </p:childTnLst>
                          </p:cTn>
                        </p:par>
                        <p:par>
                          <p:cTn id="44" fill="hold">
                            <p:stCondLst>
                              <p:cond delay="11000"/>
                            </p:stCondLst>
                            <p:childTnLst>
                              <p:par>
                                <p:cTn id="45" presetID="4" presetClass="entr" presetSubtype="16" fill="hold" grpId="0" nodeType="afterEffect">
                                  <p:stCondLst>
                                    <p:cond delay="0"/>
                                  </p:stCondLst>
                                  <p:childTnLst>
                                    <p:set>
                                      <p:cBhvr>
                                        <p:cTn id="46" dur="1" fill="hold">
                                          <p:stCondLst>
                                            <p:cond delay="0"/>
                                          </p:stCondLst>
                                        </p:cTn>
                                        <p:tgtEl>
                                          <p:spTgt spid="77831"/>
                                        </p:tgtEl>
                                        <p:attrNameLst>
                                          <p:attrName>style.visibility</p:attrName>
                                        </p:attrNameLst>
                                      </p:cBhvr>
                                      <p:to>
                                        <p:strVal val="visible"/>
                                      </p:to>
                                    </p:set>
                                    <p:animEffect transition="in" filter="box(in)">
                                      <p:cBhvr>
                                        <p:cTn id="47" dur="1000"/>
                                        <p:tgtEl>
                                          <p:spTgt spid="77831"/>
                                        </p:tgtEl>
                                      </p:cBhvr>
                                    </p:animEffect>
                                  </p:childTnLst>
                                </p:cTn>
                              </p:par>
                            </p:childTnLst>
                          </p:cTn>
                        </p:par>
                        <p:par>
                          <p:cTn id="48" fill="hold">
                            <p:stCondLst>
                              <p:cond delay="12000"/>
                            </p:stCondLst>
                            <p:childTnLst>
                              <p:par>
                                <p:cTn id="49" presetID="4" presetClass="entr" presetSubtype="16" fill="hold" nodeType="afterEffect">
                                  <p:stCondLst>
                                    <p:cond delay="0"/>
                                  </p:stCondLst>
                                  <p:childTnLst>
                                    <p:set>
                                      <p:cBhvr>
                                        <p:cTn id="50" dur="1" fill="hold">
                                          <p:stCondLst>
                                            <p:cond delay="0"/>
                                          </p:stCondLst>
                                        </p:cTn>
                                        <p:tgtEl>
                                          <p:spTgt spid="77843"/>
                                        </p:tgtEl>
                                        <p:attrNameLst>
                                          <p:attrName>style.visibility</p:attrName>
                                        </p:attrNameLst>
                                      </p:cBhvr>
                                      <p:to>
                                        <p:strVal val="visible"/>
                                      </p:to>
                                    </p:set>
                                    <p:animEffect transition="in" filter="box(in)">
                                      <p:cBhvr>
                                        <p:cTn id="51" dur="1000"/>
                                        <p:tgtEl>
                                          <p:spTgt spid="77843"/>
                                        </p:tgtEl>
                                      </p:cBhvr>
                                    </p:animEffect>
                                  </p:childTnLst>
                                </p:cTn>
                              </p:par>
                            </p:childTnLst>
                          </p:cTn>
                        </p:par>
                        <p:par>
                          <p:cTn id="52" fill="hold">
                            <p:stCondLst>
                              <p:cond delay="13000"/>
                            </p:stCondLst>
                            <p:childTnLst>
                              <p:par>
                                <p:cTn id="53" presetID="4" presetClass="entr" presetSubtype="16" fill="hold" nodeType="afterEffect">
                                  <p:stCondLst>
                                    <p:cond delay="0"/>
                                  </p:stCondLst>
                                  <p:childTnLst>
                                    <p:set>
                                      <p:cBhvr>
                                        <p:cTn id="54" dur="1" fill="hold">
                                          <p:stCondLst>
                                            <p:cond delay="0"/>
                                          </p:stCondLst>
                                        </p:cTn>
                                        <p:tgtEl>
                                          <p:spTgt spid="77845"/>
                                        </p:tgtEl>
                                        <p:attrNameLst>
                                          <p:attrName>style.visibility</p:attrName>
                                        </p:attrNameLst>
                                      </p:cBhvr>
                                      <p:to>
                                        <p:strVal val="visible"/>
                                      </p:to>
                                    </p:set>
                                    <p:animEffect transition="in" filter="box(in)">
                                      <p:cBhvr>
                                        <p:cTn id="55" dur="1000"/>
                                        <p:tgtEl>
                                          <p:spTgt spid="77845"/>
                                        </p:tgtEl>
                                      </p:cBhvr>
                                    </p:animEffect>
                                  </p:childTnLst>
                                </p:cTn>
                              </p:par>
                            </p:childTnLst>
                          </p:cTn>
                        </p:par>
                        <p:par>
                          <p:cTn id="56" fill="hold">
                            <p:stCondLst>
                              <p:cond delay="14000"/>
                            </p:stCondLst>
                            <p:childTnLst>
                              <p:par>
                                <p:cTn id="57" presetID="4" presetClass="entr" presetSubtype="16" fill="hold" grpId="0" nodeType="afterEffect">
                                  <p:stCondLst>
                                    <p:cond delay="0"/>
                                  </p:stCondLst>
                                  <p:childTnLst>
                                    <p:set>
                                      <p:cBhvr>
                                        <p:cTn id="58" dur="1" fill="hold">
                                          <p:stCondLst>
                                            <p:cond delay="0"/>
                                          </p:stCondLst>
                                        </p:cTn>
                                        <p:tgtEl>
                                          <p:spTgt spid="77832"/>
                                        </p:tgtEl>
                                        <p:attrNameLst>
                                          <p:attrName>style.visibility</p:attrName>
                                        </p:attrNameLst>
                                      </p:cBhvr>
                                      <p:to>
                                        <p:strVal val="visible"/>
                                      </p:to>
                                    </p:set>
                                    <p:animEffect transition="in" filter="box(in)">
                                      <p:cBhvr>
                                        <p:cTn id="59" dur="1000"/>
                                        <p:tgtEl>
                                          <p:spTgt spid="77832"/>
                                        </p:tgtEl>
                                      </p:cBhvr>
                                    </p:animEffect>
                                  </p:childTnLst>
                                </p:cTn>
                              </p:par>
                            </p:childTnLst>
                          </p:cTn>
                        </p:par>
                        <p:par>
                          <p:cTn id="60" fill="hold">
                            <p:stCondLst>
                              <p:cond delay="15000"/>
                            </p:stCondLst>
                            <p:childTnLst>
                              <p:par>
                                <p:cTn id="61" presetID="4" presetClass="entr" presetSubtype="16" fill="hold" nodeType="afterEffect">
                                  <p:stCondLst>
                                    <p:cond delay="0"/>
                                  </p:stCondLst>
                                  <p:childTnLst>
                                    <p:set>
                                      <p:cBhvr>
                                        <p:cTn id="62" dur="1" fill="hold">
                                          <p:stCondLst>
                                            <p:cond delay="0"/>
                                          </p:stCondLst>
                                        </p:cTn>
                                        <p:tgtEl>
                                          <p:spTgt spid="77846"/>
                                        </p:tgtEl>
                                        <p:attrNameLst>
                                          <p:attrName>style.visibility</p:attrName>
                                        </p:attrNameLst>
                                      </p:cBhvr>
                                      <p:to>
                                        <p:strVal val="visible"/>
                                      </p:to>
                                    </p:set>
                                    <p:animEffect transition="in" filter="box(in)">
                                      <p:cBhvr>
                                        <p:cTn id="63" dur="1000"/>
                                        <p:tgtEl>
                                          <p:spTgt spid="77846"/>
                                        </p:tgtEl>
                                      </p:cBhvr>
                                    </p:animEffect>
                                  </p:childTnLst>
                                </p:cTn>
                              </p:par>
                            </p:childTnLst>
                          </p:cTn>
                        </p:par>
                        <p:par>
                          <p:cTn id="64" fill="hold">
                            <p:stCondLst>
                              <p:cond delay="16000"/>
                            </p:stCondLst>
                            <p:childTnLst>
                              <p:par>
                                <p:cTn id="65" presetID="4" presetClass="entr" presetSubtype="16" fill="hold" grpId="0" nodeType="afterEffect">
                                  <p:stCondLst>
                                    <p:cond delay="0"/>
                                  </p:stCondLst>
                                  <p:childTnLst>
                                    <p:set>
                                      <p:cBhvr>
                                        <p:cTn id="66" dur="1" fill="hold">
                                          <p:stCondLst>
                                            <p:cond delay="0"/>
                                          </p:stCondLst>
                                        </p:cTn>
                                        <p:tgtEl>
                                          <p:spTgt spid="77842"/>
                                        </p:tgtEl>
                                        <p:attrNameLst>
                                          <p:attrName>style.visibility</p:attrName>
                                        </p:attrNameLst>
                                      </p:cBhvr>
                                      <p:to>
                                        <p:strVal val="visible"/>
                                      </p:to>
                                    </p:set>
                                    <p:animEffect transition="in" filter="box(in)">
                                      <p:cBhvr>
                                        <p:cTn id="67" dur="1000"/>
                                        <p:tgtEl>
                                          <p:spTgt spid="77842"/>
                                        </p:tgtEl>
                                      </p:cBhvr>
                                    </p:animEffect>
                                  </p:childTnLst>
                                </p:cTn>
                              </p:par>
                            </p:childTnLst>
                          </p:cTn>
                        </p:par>
                        <p:par>
                          <p:cTn id="68" fill="hold">
                            <p:stCondLst>
                              <p:cond delay="17000"/>
                            </p:stCondLst>
                            <p:childTnLst>
                              <p:par>
                                <p:cTn id="69" presetID="4" presetClass="entr" presetSubtype="16" fill="hold" nodeType="afterEffect">
                                  <p:stCondLst>
                                    <p:cond delay="0"/>
                                  </p:stCondLst>
                                  <p:childTnLst>
                                    <p:set>
                                      <p:cBhvr>
                                        <p:cTn id="70" dur="1" fill="hold">
                                          <p:stCondLst>
                                            <p:cond delay="0"/>
                                          </p:stCondLst>
                                        </p:cTn>
                                        <p:tgtEl>
                                          <p:spTgt spid="77847"/>
                                        </p:tgtEl>
                                        <p:attrNameLst>
                                          <p:attrName>style.visibility</p:attrName>
                                        </p:attrNameLst>
                                      </p:cBhvr>
                                      <p:to>
                                        <p:strVal val="visible"/>
                                      </p:to>
                                    </p:set>
                                    <p:animEffect transition="in" filter="box(in)">
                                      <p:cBhvr>
                                        <p:cTn id="71" dur="1000"/>
                                        <p:tgtEl>
                                          <p:spTgt spid="77847"/>
                                        </p:tgtEl>
                                      </p:cBhvr>
                                    </p:animEffect>
                                  </p:childTnLst>
                                </p:cTn>
                              </p:par>
                            </p:childTnLst>
                          </p:cTn>
                        </p:par>
                        <p:par>
                          <p:cTn id="72" fill="hold">
                            <p:stCondLst>
                              <p:cond delay="18000"/>
                            </p:stCondLst>
                            <p:childTnLst>
                              <p:par>
                                <p:cTn id="73" presetID="4" presetClass="entr" presetSubtype="16" fill="hold" grpId="0" nodeType="afterEffect">
                                  <p:stCondLst>
                                    <p:cond delay="0"/>
                                  </p:stCondLst>
                                  <p:childTnLst>
                                    <p:set>
                                      <p:cBhvr>
                                        <p:cTn id="74" dur="1" fill="hold">
                                          <p:stCondLst>
                                            <p:cond delay="0"/>
                                          </p:stCondLst>
                                        </p:cTn>
                                        <p:tgtEl>
                                          <p:spTgt spid="77833"/>
                                        </p:tgtEl>
                                        <p:attrNameLst>
                                          <p:attrName>style.visibility</p:attrName>
                                        </p:attrNameLst>
                                      </p:cBhvr>
                                      <p:to>
                                        <p:strVal val="visible"/>
                                      </p:to>
                                    </p:set>
                                    <p:animEffect transition="in" filter="box(in)">
                                      <p:cBhvr>
                                        <p:cTn id="75" dur="1000"/>
                                        <p:tgtEl>
                                          <p:spTgt spid="77833"/>
                                        </p:tgtEl>
                                      </p:cBhvr>
                                    </p:animEffect>
                                  </p:childTnLst>
                                </p:cTn>
                              </p:par>
                            </p:childTnLst>
                          </p:cTn>
                        </p:par>
                        <p:par>
                          <p:cTn id="76" fill="hold">
                            <p:stCondLst>
                              <p:cond delay="19000"/>
                            </p:stCondLst>
                            <p:childTnLst>
                              <p:par>
                                <p:cTn id="77" presetID="4" presetClass="entr" presetSubtype="16" fill="hold" nodeType="afterEffect">
                                  <p:stCondLst>
                                    <p:cond delay="0"/>
                                  </p:stCondLst>
                                  <p:childTnLst>
                                    <p:set>
                                      <p:cBhvr>
                                        <p:cTn id="78" dur="1" fill="hold">
                                          <p:stCondLst>
                                            <p:cond delay="0"/>
                                          </p:stCondLst>
                                        </p:cTn>
                                        <p:tgtEl>
                                          <p:spTgt spid="77844"/>
                                        </p:tgtEl>
                                        <p:attrNameLst>
                                          <p:attrName>style.visibility</p:attrName>
                                        </p:attrNameLst>
                                      </p:cBhvr>
                                      <p:to>
                                        <p:strVal val="visible"/>
                                      </p:to>
                                    </p:set>
                                    <p:animEffect transition="in" filter="box(in)">
                                      <p:cBhvr>
                                        <p:cTn id="79" dur="1000"/>
                                        <p:tgtEl>
                                          <p:spTgt spid="77844"/>
                                        </p:tgtEl>
                                      </p:cBhvr>
                                    </p:animEffect>
                                  </p:childTnLst>
                                </p:cTn>
                              </p:par>
                            </p:childTnLst>
                          </p:cTn>
                        </p:par>
                        <p:par>
                          <p:cTn id="80" fill="hold">
                            <p:stCondLst>
                              <p:cond delay="20000"/>
                            </p:stCondLst>
                            <p:childTnLst>
                              <p:par>
                                <p:cTn id="81" presetID="4" presetClass="entr" presetSubtype="16" fill="hold" grpId="0" nodeType="afterEffect">
                                  <p:stCondLst>
                                    <p:cond delay="0"/>
                                  </p:stCondLst>
                                  <p:childTnLst>
                                    <p:set>
                                      <p:cBhvr>
                                        <p:cTn id="82" dur="1" fill="hold">
                                          <p:stCondLst>
                                            <p:cond delay="0"/>
                                          </p:stCondLst>
                                        </p:cTn>
                                        <p:tgtEl>
                                          <p:spTgt spid="77834"/>
                                        </p:tgtEl>
                                        <p:attrNameLst>
                                          <p:attrName>style.visibility</p:attrName>
                                        </p:attrNameLst>
                                      </p:cBhvr>
                                      <p:to>
                                        <p:strVal val="visible"/>
                                      </p:to>
                                    </p:set>
                                    <p:animEffect transition="in" filter="box(in)">
                                      <p:cBhvr>
                                        <p:cTn id="83" dur="1000"/>
                                        <p:tgtEl>
                                          <p:spTgt spid="77834"/>
                                        </p:tgtEl>
                                      </p:cBhvr>
                                    </p:animEffect>
                                  </p:childTnLst>
                                </p:cTn>
                              </p:par>
                            </p:childTnLst>
                          </p:cTn>
                        </p:par>
                        <p:par>
                          <p:cTn id="84" fill="hold">
                            <p:stCondLst>
                              <p:cond delay="21000"/>
                            </p:stCondLst>
                            <p:childTnLst>
                              <p:par>
                                <p:cTn id="85" presetID="4" presetClass="entr" presetSubtype="16" fill="hold" grpId="0" nodeType="afterEffect">
                                  <p:stCondLst>
                                    <p:cond delay="0"/>
                                  </p:stCondLst>
                                  <p:childTnLst>
                                    <p:set>
                                      <p:cBhvr>
                                        <p:cTn id="86" dur="1" fill="hold">
                                          <p:stCondLst>
                                            <p:cond delay="0"/>
                                          </p:stCondLst>
                                        </p:cTn>
                                        <p:tgtEl>
                                          <p:spTgt spid="77835"/>
                                        </p:tgtEl>
                                        <p:attrNameLst>
                                          <p:attrName>style.visibility</p:attrName>
                                        </p:attrNameLst>
                                      </p:cBhvr>
                                      <p:to>
                                        <p:strVal val="visible"/>
                                      </p:to>
                                    </p:set>
                                    <p:animEffect transition="in" filter="box(in)">
                                      <p:cBhvr>
                                        <p:cTn id="87" dur="1000"/>
                                        <p:tgtEl>
                                          <p:spTgt spid="77835"/>
                                        </p:tgtEl>
                                      </p:cBhvr>
                                    </p:animEffect>
                                  </p:childTnLst>
                                </p:cTn>
                              </p:par>
                            </p:childTnLst>
                          </p:cTn>
                        </p:par>
                        <p:par>
                          <p:cTn id="88" fill="hold">
                            <p:stCondLst>
                              <p:cond delay="22000"/>
                            </p:stCondLst>
                            <p:childTnLst>
                              <p:par>
                                <p:cTn id="89" presetID="4" presetClass="entr" presetSubtype="16" fill="hold" grpId="0" nodeType="afterEffect">
                                  <p:stCondLst>
                                    <p:cond delay="0"/>
                                  </p:stCondLst>
                                  <p:childTnLst>
                                    <p:set>
                                      <p:cBhvr>
                                        <p:cTn id="90" dur="1" fill="hold">
                                          <p:stCondLst>
                                            <p:cond delay="0"/>
                                          </p:stCondLst>
                                        </p:cTn>
                                        <p:tgtEl>
                                          <p:spTgt spid="77841"/>
                                        </p:tgtEl>
                                        <p:attrNameLst>
                                          <p:attrName>style.visibility</p:attrName>
                                        </p:attrNameLst>
                                      </p:cBhvr>
                                      <p:to>
                                        <p:strVal val="visible"/>
                                      </p:to>
                                    </p:set>
                                    <p:animEffect transition="in" filter="box(in)">
                                      <p:cBhvr>
                                        <p:cTn id="91" dur="1000"/>
                                        <p:tgtEl>
                                          <p:spTgt spid="778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826" grpId="0" animBg="1"/>
      <p:bldP spid="77827" grpId="0" animBg="1"/>
      <p:bldP spid="77828" grpId="0" animBg="1"/>
      <p:bldP spid="77829" grpId="0" animBg="1"/>
      <p:bldP spid="77830" grpId="0" animBg="1"/>
      <p:bldP spid="77831" grpId="0" animBg="1"/>
      <p:bldP spid="77832" grpId="0" animBg="1"/>
      <p:bldP spid="77833" grpId="0" animBg="1"/>
      <p:bldP spid="77834" grpId="0" animBg="1"/>
      <p:bldP spid="77835" grpId="0" animBg="1"/>
      <p:bldP spid="77836" grpId="0" animBg="1"/>
      <p:bldP spid="77837" grpId="0" animBg="1"/>
      <p:bldP spid="77838" grpId="0" animBg="1"/>
      <p:bldP spid="77839" grpId="0" animBg="1"/>
      <p:bldP spid="77840" grpId="0" animBg="1"/>
      <p:bldP spid="77841" grpId="0" animBg="1"/>
      <p:bldP spid="7784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pPr marL="514350" indent="-514350">
              <a:buAutoNum type="arabicPeriod"/>
            </a:pPr>
            <a:r>
              <a:rPr lang="tr-TR" dirty="0"/>
              <a:t>İşgücüne Katılım Oranı Düşük</a:t>
            </a:r>
          </a:p>
          <a:p>
            <a:pPr marL="514350" indent="-514350">
              <a:buNone/>
            </a:pPr>
            <a:r>
              <a:rPr lang="tr-TR" dirty="0"/>
              <a:t>	</a:t>
            </a:r>
            <a:endParaRPr lang="tr-TR" i="1" dirty="0"/>
          </a:p>
        </p:txBody>
      </p:sp>
      <p:sp>
        <p:nvSpPr>
          <p:cNvPr id="3" name="2 Başlık"/>
          <p:cNvSpPr>
            <a:spLocks noGrp="1"/>
          </p:cNvSpPr>
          <p:nvPr>
            <p:ph type="title"/>
          </p:nvPr>
        </p:nvSpPr>
        <p:spPr/>
        <p:txBody>
          <a:bodyPr>
            <a:normAutofit/>
          </a:bodyPr>
          <a:lstStyle/>
          <a:p>
            <a:r>
              <a:rPr lang="tr-TR" dirty="0"/>
              <a:t>Türkiye İşgücü Piyasasının Özellikleri</a:t>
            </a:r>
          </a:p>
        </p:txBody>
      </p:sp>
    </p:spTree>
    <p:extLst>
      <p:ext uri="{BB962C8B-B14F-4D97-AF65-F5344CB8AC3E}">
        <p14:creationId xmlns:p14="http://schemas.microsoft.com/office/powerpoint/2010/main" val="16858417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1524000" y="1214438"/>
            <a:ext cx="9144000" cy="5643562"/>
          </a:xfrm>
        </p:spPr>
        <p:txBody>
          <a:bodyPr/>
          <a:lstStyle/>
          <a:p>
            <a:pPr algn="l">
              <a:defRPr/>
            </a:pPr>
            <a:r>
              <a:rPr lang="tr-TR" sz="1200" dirty="0">
                <a:latin typeface="Times New Roman" pitchFamily="18" charset="0"/>
                <a:cs typeface="Times New Roman" pitchFamily="18" charset="0"/>
              </a:rPr>
              <a:t>      </a:t>
            </a:r>
            <a:r>
              <a:rPr lang="tr-TR" sz="1800" dirty="0">
                <a:latin typeface="Times New Roman" pitchFamily="18" charset="0"/>
                <a:cs typeface="Times New Roman" pitchFamily="18" charset="0"/>
              </a:rPr>
              <a:t>Son 20 yılda işgücüne katılma oranı ve istihdam oranı düşmüş, işsizlik oranı         artmıştır. İşgücüne katılma oranı ve istihdam oranındaki düşüşün ana nedeni istihdam olanaklarının zayıflığıdır. Bunun temel dinamiği ise </a:t>
            </a:r>
            <a:r>
              <a:rPr lang="tr-TR" sz="1800" dirty="0" err="1">
                <a:latin typeface="Times New Roman" pitchFamily="18" charset="0"/>
                <a:cs typeface="Times New Roman" pitchFamily="18" charset="0"/>
              </a:rPr>
              <a:t>neo</a:t>
            </a:r>
            <a:r>
              <a:rPr lang="tr-TR" sz="1800" dirty="0">
                <a:latin typeface="Times New Roman" pitchFamily="18" charset="0"/>
                <a:cs typeface="Times New Roman" pitchFamily="18" charset="0"/>
              </a:rPr>
              <a:t>-liberal politikalar ve toplumsal cinsiyet eşitsizliğidir. İşsizlik yapısal ve giderek büyüyen bir sorundur. </a:t>
            </a:r>
            <a:endParaRPr lang="tr-TR" sz="1200" dirty="0">
              <a:latin typeface="Times New Roman" pitchFamily="18" charset="0"/>
              <a:cs typeface="Times New Roman" pitchFamily="18" charset="0"/>
            </a:endParaRPr>
          </a:p>
          <a:p>
            <a:pPr algn="l">
              <a:defRPr/>
            </a:pPr>
            <a:endParaRPr lang="tr-TR" sz="1200" b="1" dirty="0">
              <a:latin typeface="Times New Roman" pitchFamily="18" charset="0"/>
              <a:cs typeface="Times New Roman" pitchFamily="18" charset="0"/>
            </a:endParaRPr>
          </a:p>
          <a:p>
            <a:pPr algn="l">
              <a:defRPr/>
            </a:pPr>
            <a:r>
              <a:rPr lang="tr-TR" sz="1200" b="1" dirty="0">
                <a:latin typeface="Times New Roman" pitchFamily="18" charset="0"/>
                <a:cs typeface="Times New Roman" pitchFamily="18" charset="0"/>
              </a:rPr>
              <a:t>     İşgücüne Katılma Oranı:</a:t>
            </a:r>
            <a:r>
              <a:rPr lang="tr-TR" sz="1200" dirty="0">
                <a:latin typeface="Times New Roman" pitchFamily="18" charset="0"/>
                <a:cs typeface="Times New Roman" pitchFamily="18" charset="0"/>
              </a:rPr>
              <a:t> İstihdam edilenler ve işsizlerin çalışabilir yaştaki (kurumsal olmayan) nüfusa oranı.</a:t>
            </a:r>
          </a:p>
          <a:p>
            <a:pPr algn="l">
              <a:defRPr/>
            </a:pPr>
            <a:r>
              <a:rPr lang="tr-TR" sz="1200" dirty="0">
                <a:latin typeface="Times New Roman" pitchFamily="18" charset="0"/>
                <a:cs typeface="Times New Roman" pitchFamily="18" charset="0"/>
              </a:rPr>
              <a:t>     </a:t>
            </a:r>
            <a:r>
              <a:rPr lang="tr-TR" sz="1200" b="1" dirty="0">
                <a:latin typeface="Times New Roman" pitchFamily="18" charset="0"/>
                <a:cs typeface="Times New Roman" pitchFamily="18" charset="0"/>
              </a:rPr>
              <a:t>İşsizlik Oranı</a:t>
            </a:r>
            <a:r>
              <a:rPr lang="tr-TR" sz="1200" dirty="0">
                <a:latin typeface="Times New Roman" pitchFamily="18" charset="0"/>
                <a:cs typeface="Times New Roman" pitchFamily="18" charset="0"/>
              </a:rPr>
              <a:t>: Aktif olarak iş arayanların (işsizlerin) işgücüne (işsizler ve istihdam edilenler) oranı</a:t>
            </a:r>
          </a:p>
          <a:p>
            <a:pPr algn="l">
              <a:defRPr/>
            </a:pPr>
            <a:r>
              <a:rPr lang="tr-TR" sz="1200" dirty="0">
                <a:latin typeface="Times New Roman" pitchFamily="18" charset="0"/>
                <a:cs typeface="Times New Roman" pitchFamily="18" charset="0"/>
              </a:rPr>
              <a:t>     </a:t>
            </a:r>
            <a:r>
              <a:rPr lang="tr-TR" sz="1200" b="1" dirty="0">
                <a:latin typeface="Times New Roman" pitchFamily="18" charset="0"/>
                <a:cs typeface="Times New Roman" pitchFamily="18" charset="0"/>
              </a:rPr>
              <a:t>İstihdam Oranı:</a:t>
            </a:r>
            <a:r>
              <a:rPr lang="tr-TR" sz="1200" dirty="0">
                <a:latin typeface="Times New Roman" pitchFamily="18" charset="0"/>
                <a:cs typeface="Times New Roman" pitchFamily="18" charset="0"/>
              </a:rPr>
              <a:t> İstihdam edilenlerin çalışabilir yaştaki (kurumsal olmayan) nüfusa oranı </a:t>
            </a:r>
          </a:p>
          <a:p>
            <a:pPr>
              <a:defRPr/>
            </a:pPr>
            <a:endParaRPr lang="tr-TR" dirty="0"/>
          </a:p>
          <a:p>
            <a:pPr>
              <a:defRPr/>
            </a:pPr>
            <a:endParaRPr lang="tr-TR" dirty="0"/>
          </a:p>
          <a:p>
            <a:pPr>
              <a:defRPr/>
            </a:pPr>
            <a:endParaRPr lang="tr-TR" dirty="0"/>
          </a:p>
        </p:txBody>
      </p:sp>
      <p:sp>
        <p:nvSpPr>
          <p:cNvPr id="2" name="1 Başlık"/>
          <p:cNvSpPr>
            <a:spLocks noGrp="1"/>
          </p:cNvSpPr>
          <p:nvPr>
            <p:ph type="ctrTitle"/>
          </p:nvPr>
        </p:nvSpPr>
        <p:spPr>
          <a:xfrm>
            <a:off x="1524000" y="0"/>
            <a:ext cx="8929718" cy="1142984"/>
          </a:xfrm>
        </p:spPr>
        <p:txBody>
          <a:bodyPr>
            <a:normAutofit fontScale="90000"/>
          </a:bodyPr>
          <a:lstStyle/>
          <a:p>
            <a:pPr>
              <a:defRPr/>
            </a:pPr>
            <a:r>
              <a:rPr lang="tr-TR">
                <a:solidFill>
                  <a:srgbClr val="FF0000"/>
                </a:solidFill>
              </a:rPr>
              <a:t>İşgücü ve İstihdam: Temel Veriler</a:t>
            </a:r>
          </a:p>
        </p:txBody>
      </p:sp>
      <p:graphicFrame>
        <p:nvGraphicFramePr>
          <p:cNvPr id="4" name="3 Tablo"/>
          <p:cNvGraphicFramePr>
            <a:graphicFrameLocks noGrp="1"/>
          </p:cNvGraphicFramePr>
          <p:nvPr/>
        </p:nvGraphicFramePr>
        <p:xfrm>
          <a:off x="1809750" y="3500439"/>
          <a:ext cx="8644000" cy="3357585"/>
        </p:xfrm>
        <a:graphic>
          <a:graphicData uri="http://schemas.openxmlformats.org/drawingml/2006/table">
            <a:tbl>
              <a:tblPr firstRow="1" bandRow="1">
                <a:tableStyleId>{21E4AEA4-8DFA-4A89-87EB-49C32662AFE0}</a:tableStyleId>
              </a:tblPr>
              <a:tblGrid>
                <a:gridCol w="1000132">
                  <a:extLst>
                    <a:ext uri="{9D8B030D-6E8A-4147-A177-3AD203B41FA5}">
                      <a16:colId xmlns:a16="http://schemas.microsoft.com/office/drawing/2014/main" xmlns="" val="20000"/>
                    </a:ext>
                  </a:extLst>
                </a:gridCol>
                <a:gridCol w="2786082">
                  <a:extLst>
                    <a:ext uri="{9D8B030D-6E8A-4147-A177-3AD203B41FA5}">
                      <a16:colId xmlns:a16="http://schemas.microsoft.com/office/drawing/2014/main" xmlns="" val="20001"/>
                    </a:ext>
                  </a:extLst>
                </a:gridCol>
                <a:gridCol w="2357454">
                  <a:extLst>
                    <a:ext uri="{9D8B030D-6E8A-4147-A177-3AD203B41FA5}">
                      <a16:colId xmlns:a16="http://schemas.microsoft.com/office/drawing/2014/main" xmlns="" val="20002"/>
                    </a:ext>
                  </a:extLst>
                </a:gridCol>
                <a:gridCol w="2500332">
                  <a:extLst>
                    <a:ext uri="{9D8B030D-6E8A-4147-A177-3AD203B41FA5}">
                      <a16:colId xmlns:a16="http://schemas.microsoft.com/office/drawing/2014/main" xmlns="" val="20003"/>
                    </a:ext>
                  </a:extLst>
                </a:gridCol>
              </a:tblGrid>
              <a:tr h="671517">
                <a:tc>
                  <a:txBody>
                    <a:bodyPr/>
                    <a:lstStyle/>
                    <a:p>
                      <a:r>
                        <a:rPr lang="tr-TR" dirty="0"/>
                        <a:t>Yıl</a:t>
                      </a:r>
                    </a:p>
                  </a:txBody>
                  <a:tcPr/>
                </a:tc>
                <a:tc>
                  <a:txBody>
                    <a:bodyPr/>
                    <a:lstStyle/>
                    <a:p>
                      <a:r>
                        <a:rPr lang="tr-TR" dirty="0"/>
                        <a:t>İşgücüne</a:t>
                      </a:r>
                      <a:r>
                        <a:rPr lang="tr-TR" baseline="0" dirty="0"/>
                        <a:t> Katılma Oranı</a:t>
                      </a:r>
                      <a:endParaRPr lang="tr-TR" dirty="0"/>
                    </a:p>
                  </a:txBody>
                  <a:tcPr/>
                </a:tc>
                <a:tc>
                  <a:txBody>
                    <a:bodyPr/>
                    <a:lstStyle/>
                    <a:p>
                      <a:r>
                        <a:rPr lang="tr-TR" dirty="0"/>
                        <a:t>İşsizlik</a:t>
                      </a:r>
                      <a:r>
                        <a:rPr lang="tr-TR" baseline="0" dirty="0"/>
                        <a:t> Oranı</a:t>
                      </a:r>
                      <a:endParaRPr lang="tr-TR" dirty="0"/>
                    </a:p>
                  </a:txBody>
                  <a:tcPr/>
                </a:tc>
                <a:tc>
                  <a:txBody>
                    <a:bodyPr/>
                    <a:lstStyle/>
                    <a:p>
                      <a:r>
                        <a:rPr lang="tr-TR" dirty="0"/>
                        <a:t>İstihdam Oranı</a:t>
                      </a:r>
                    </a:p>
                  </a:txBody>
                  <a:tcPr/>
                </a:tc>
                <a:extLst>
                  <a:ext uri="{0D108BD9-81ED-4DB2-BD59-A6C34878D82A}">
                    <a16:rowId xmlns:a16="http://schemas.microsoft.com/office/drawing/2014/main" xmlns="" val="10000"/>
                  </a:ext>
                </a:extLst>
              </a:tr>
              <a:tr h="671517">
                <a:tc>
                  <a:txBody>
                    <a:bodyPr/>
                    <a:lstStyle/>
                    <a:p>
                      <a:r>
                        <a:rPr lang="tr-TR" sz="2400" dirty="0">
                          <a:latin typeface="Times New Roman" pitchFamily="18" charset="0"/>
                          <a:cs typeface="Times New Roman" pitchFamily="18" charset="0"/>
                        </a:rPr>
                        <a:t>1988</a:t>
                      </a:r>
                    </a:p>
                  </a:txBody>
                  <a:tcPr/>
                </a:tc>
                <a:tc>
                  <a:txBody>
                    <a:bodyPr/>
                    <a:lstStyle/>
                    <a:p>
                      <a:r>
                        <a:rPr lang="tr-TR" sz="2400" dirty="0">
                          <a:latin typeface="Times New Roman" pitchFamily="18" charset="0"/>
                          <a:cs typeface="Times New Roman" pitchFamily="18" charset="0"/>
                        </a:rPr>
                        <a:t>               % 57,5</a:t>
                      </a:r>
                    </a:p>
                  </a:txBody>
                  <a:tcPr/>
                </a:tc>
                <a:tc>
                  <a:txBody>
                    <a:bodyPr/>
                    <a:lstStyle/>
                    <a:p>
                      <a:r>
                        <a:rPr lang="tr-TR" sz="2400" dirty="0">
                          <a:latin typeface="Times New Roman" pitchFamily="18" charset="0"/>
                          <a:cs typeface="Times New Roman" pitchFamily="18" charset="0"/>
                        </a:rPr>
                        <a:t>        % 8,4</a:t>
                      </a:r>
                    </a:p>
                  </a:txBody>
                  <a:tcPr/>
                </a:tc>
                <a:tc>
                  <a:txBody>
                    <a:bodyPr/>
                    <a:lstStyle/>
                    <a:p>
                      <a:r>
                        <a:rPr lang="tr-TR" sz="2400" dirty="0">
                          <a:latin typeface="Times New Roman" pitchFamily="18" charset="0"/>
                          <a:cs typeface="Times New Roman" pitchFamily="18" charset="0"/>
                        </a:rPr>
                        <a:t>            % 52,6</a:t>
                      </a:r>
                    </a:p>
                  </a:txBody>
                  <a:tcPr/>
                </a:tc>
                <a:extLst>
                  <a:ext uri="{0D108BD9-81ED-4DB2-BD59-A6C34878D82A}">
                    <a16:rowId xmlns:a16="http://schemas.microsoft.com/office/drawing/2014/main" xmlns="" val="10001"/>
                  </a:ext>
                </a:extLst>
              </a:tr>
              <a:tr h="671517">
                <a:tc>
                  <a:txBody>
                    <a:bodyPr/>
                    <a:lstStyle/>
                    <a:p>
                      <a:r>
                        <a:rPr lang="tr-TR" sz="2400" dirty="0">
                          <a:latin typeface="Times New Roman" pitchFamily="18" charset="0"/>
                          <a:cs typeface="Times New Roman" pitchFamily="18" charset="0"/>
                        </a:rPr>
                        <a:t>1998</a:t>
                      </a:r>
                    </a:p>
                  </a:txBody>
                  <a:tcPr/>
                </a:tc>
                <a:tc>
                  <a:txBody>
                    <a:bodyPr/>
                    <a:lstStyle/>
                    <a:p>
                      <a:r>
                        <a:rPr lang="tr-TR" sz="2400" dirty="0">
                          <a:latin typeface="Times New Roman" pitchFamily="18" charset="0"/>
                          <a:cs typeface="Times New Roman" pitchFamily="18" charset="0"/>
                        </a:rPr>
                        <a:t>               % 52,8</a:t>
                      </a:r>
                    </a:p>
                  </a:txBody>
                  <a:tcPr/>
                </a:tc>
                <a:tc>
                  <a:txBody>
                    <a:bodyPr/>
                    <a:lstStyle/>
                    <a:p>
                      <a:r>
                        <a:rPr lang="tr-TR" sz="2400" dirty="0">
                          <a:latin typeface="Times New Roman" pitchFamily="18" charset="0"/>
                          <a:cs typeface="Times New Roman" pitchFamily="18" charset="0"/>
                        </a:rPr>
                        <a:t>        % 6,8</a:t>
                      </a:r>
                    </a:p>
                  </a:txBody>
                  <a:tcPr/>
                </a:tc>
                <a:tc>
                  <a:txBody>
                    <a:bodyPr/>
                    <a:lstStyle/>
                    <a:p>
                      <a:r>
                        <a:rPr lang="tr-TR" sz="2400" dirty="0">
                          <a:latin typeface="Times New Roman" pitchFamily="18" charset="0"/>
                          <a:cs typeface="Times New Roman" pitchFamily="18" charset="0"/>
                        </a:rPr>
                        <a:t>            % 49</a:t>
                      </a:r>
                    </a:p>
                  </a:txBody>
                  <a:tcPr/>
                </a:tc>
                <a:extLst>
                  <a:ext uri="{0D108BD9-81ED-4DB2-BD59-A6C34878D82A}">
                    <a16:rowId xmlns:a16="http://schemas.microsoft.com/office/drawing/2014/main" xmlns="" val="10002"/>
                  </a:ext>
                </a:extLst>
              </a:tr>
              <a:tr h="671517">
                <a:tc>
                  <a:txBody>
                    <a:bodyPr/>
                    <a:lstStyle/>
                    <a:p>
                      <a:r>
                        <a:rPr lang="tr-TR" sz="2400" dirty="0">
                          <a:latin typeface="Times New Roman" pitchFamily="18" charset="0"/>
                          <a:cs typeface="Times New Roman" pitchFamily="18" charset="0"/>
                        </a:rPr>
                        <a:t>2007</a:t>
                      </a:r>
                    </a:p>
                  </a:txBody>
                  <a:tcPr/>
                </a:tc>
                <a:tc>
                  <a:txBody>
                    <a:bodyPr/>
                    <a:lstStyle/>
                    <a:p>
                      <a:r>
                        <a:rPr lang="tr-TR" sz="2400" dirty="0">
                          <a:latin typeface="Times New Roman" pitchFamily="18" charset="0"/>
                          <a:cs typeface="Times New Roman" pitchFamily="18" charset="0"/>
                        </a:rPr>
                        <a:t>               % 46,2</a:t>
                      </a:r>
                      <a:r>
                        <a:rPr lang="tr-TR" sz="2400" baseline="0" dirty="0">
                          <a:latin typeface="Times New Roman" pitchFamily="18" charset="0"/>
                          <a:cs typeface="Times New Roman" pitchFamily="18" charset="0"/>
                        </a:rPr>
                        <a:t> </a:t>
                      </a:r>
                      <a:endParaRPr lang="tr-TR" sz="2400" dirty="0">
                        <a:latin typeface="Times New Roman" pitchFamily="18" charset="0"/>
                        <a:cs typeface="Times New Roman" pitchFamily="18" charset="0"/>
                      </a:endParaRPr>
                    </a:p>
                  </a:txBody>
                  <a:tcPr/>
                </a:tc>
                <a:tc>
                  <a:txBody>
                    <a:bodyPr/>
                    <a:lstStyle/>
                    <a:p>
                      <a:r>
                        <a:rPr lang="tr-TR" sz="2400" dirty="0">
                          <a:latin typeface="Times New Roman" pitchFamily="18" charset="0"/>
                          <a:cs typeface="Times New Roman" pitchFamily="18" charset="0"/>
                        </a:rPr>
                        <a:t>        %</a:t>
                      </a:r>
                      <a:r>
                        <a:rPr lang="tr-TR" sz="2400" baseline="0" dirty="0">
                          <a:latin typeface="Times New Roman" pitchFamily="18" charset="0"/>
                          <a:cs typeface="Times New Roman" pitchFamily="18" charset="0"/>
                        </a:rPr>
                        <a:t> 10,3</a:t>
                      </a:r>
                      <a:endParaRPr lang="tr-TR" sz="2400" dirty="0">
                        <a:latin typeface="Times New Roman" pitchFamily="18" charset="0"/>
                        <a:cs typeface="Times New Roman" pitchFamily="18" charset="0"/>
                      </a:endParaRPr>
                    </a:p>
                  </a:txBody>
                  <a:tcPr/>
                </a:tc>
                <a:tc>
                  <a:txBody>
                    <a:bodyPr/>
                    <a:lstStyle/>
                    <a:p>
                      <a:r>
                        <a:rPr lang="tr-TR" sz="2400" dirty="0">
                          <a:latin typeface="Times New Roman" pitchFamily="18" charset="0"/>
                          <a:cs typeface="Times New Roman" pitchFamily="18" charset="0"/>
                        </a:rPr>
                        <a:t>            %</a:t>
                      </a:r>
                      <a:r>
                        <a:rPr lang="tr-TR" sz="2400" baseline="0" dirty="0">
                          <a:latin typeface="Times New Roman" pitchFamily="18" charset="0"/>
                          <a:cs typeface="Times New Roman" pitchFamily="18" charset="0"/>
                        </a:rPr>
                        <a:t> 41,5</a:t>
                      </a:r>
                      <a:endParaRPr lang="tr-TR" sz="2400" dirty="0">
                        <a:latin typeface="Times New Roman" pitchFamily="18" charset="0"/>
                        <a:cs typeface="Times New Roman" pitchFamily="18" charset="0"/>
                      </a:endParaRPr>
                    </a:p>
                  </a:txBody>
                  <a:tcPr/>
                </a:tc>
                <a:extLst>
                  <a:ext uri="{0D108BD9-81ED-4DB2-BD59-A6C34878D82A}">
                    <a16:rowId xmlns:a16="http://schemas.microsoft.com/office/drawing/2014/main" xmlns="" val="10003"/>
                  </a:ext>
                </a:extLst>
              </a:tr>
              <a:tr h="671517">
                <a:tc>
                  <a:txBody>
                    <a:bodyPr/>
                    <a:lstStyle/>
                    <a:p>
                      <a:r>
                        <a:rPr lang="tr-TR" sz="2400" dirty="0">
                          <a:latin typeface="Times New Roman" pitchFamily="18" charset="0"/>
                          <a:cs typeface="Times New Roman" pitchFamily="18" charset="0"/>
                        </a:rPr>
                        <a:t>2008</a:t>
                      </a:r>
                    </a:p>
                  </a:txBody>
                  <a:tcPr/>
                </a:tc>
                <a:tc>
                  <a:txBody>
                    <a:bodyPr/>
                    <a:lstStyle/>
                    <a:p>
                      <a:r>
                        <a:rPr lang="tr-TR" sz="2400" dirty="0">
                          <a:latin typeface="Times New Roman" pitchFamily="18" charset="0"/>
                          <a:cs typeface="Times New Roman" pitchFamily="18" charset="0"/>
                        </a:rPr>
                        <a:t>               %</a:t>
                      </a:r>
                      <a:r>
                        <a:rPr lang="tr-TR" sz="2400" baseline="0" dirty="0">
                          <a:latin typeface="Times New Roman" pitchFamily="18" charset="0"/>
                          <a:cs typeface="Times New Roman" pitchFamily="18" charset="0"/>
                        </a:rPr>
                        <a:t> 45,8</a:t>
                      </a:r>
                      <a:endParaRPr lang="tr-TR" sz="2400" dirty="0">
                        <a:latin typeface="Times New Roman" pitchFamily="18" charset="0"/>
                        <a:cs typeface="Times New Roman" pitchFamily="18" charset="0"/>
                      </a:endParaRPr>
                    </a:p>
                  </a:txBody>
                  <a:tcPr/>
                </a:tc>
                <a:tc>
                  <a:txBody>
                    <a:bodyPr/>
                    <a:lstStyle/>
                    <a:p>
                      <a:r>
                        <a:rPr lang="tr-TR" sz="2400" dirty="0">
                          <a:latin typeface="Times New Roman" pitchFamily="18" charset="0"/>
                          <a:cs typeface="Times New Roman" pitchFamily="18" charset="0"/>
                        </a:rPr>
                        <a:t>        %  15,5 </a:t>
                      </a:r>
                    </a:p>
                  </a:txBody>
                  <a:tcPr/>
                </a:tc>
                <a:tc>
                  <a:txBody>
                    <a:bodyPr/>
                    <a:lstStyle/>
                    <a:p>
                      <a:r>
                        <a:rPr lang="tr-TR" sz="2400" dirty="0">
                          <a:latin typeface="Times New Roman" pitchFamily="18" charset="0"/>
                          <a:cs typeface="Times New Roman" pitchFamily="18" charset="0"/>
                        </a:rPr>
                        <a:t>            %  38,7  </a:t>
                      </a:r>
                    </a:p>
                  </a:txBody>
                  <a:tcPr/>
                </a:tc>
                <a:extLst>
                  <a:ext uri="{0D108BD9-81ED-4DB2-BD59-A6C34878D82A}">
                    <a16:rowId xmlns:a16="http://schemas.microsoft.com/office/drawing/2014/main" xmlns="" val="10004"/>
                  </a:ext>
                </a:extLst>
              </a:tr>
            </a:tbl>
          </a:graphicData>
        </a:graphic>
      </p:graphicFrame>
    </p:spTree>
    <p:extLst>
      <p:ext uri="{BB962C8B-B14F-4D97-AF65-F5344CB8AC3E}">
        <p14:creationId xmlns:p14="http://schemas.microsoft.com/office/powerpoint/2010/main" val="9563017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1524000" y="1214438"/>
            <a:ext cx="9144000" cy="5643562"/>
          </a:xfrm>
        </p:spPr>
        <p:txBody>
          <a:bodyPr/>
          <a:lstStyle/>
          <a:p>
            <a:pPr>
              <a:defRPr/>
            </a:pPr>
            <a:r>
              <a:rPr lang="tr-TR" sz="1800" dirty="0"/>
              <a:t>Eğitim/öğretim ve emeklilik gibi nedenlerle işgücüne katılmamak, görece olumlu bir durumdur. Çünkü bunlar, eğitim seviyesindeki artışı ya da sosyal güvenlik sisteminin kapsayıcılığını gösterir. Ancak Türkiye’de bu nedenler 2008 yılı itibariyle toplam içinde yüzde 26,8’dir. İşgücüne katılımın düşüklüğünde hala görece olumsuz nedenler ağırlıktadır. </a:t>
            </a:r>
          </a:p>
          <a:p>
            <a:pPr>
              <a:defRPr/>
            </a:pPr>
            <a:endParaRPr lang="tr-TR" dirty="0"/>
          </a:p>
          <a:p>
            <a:pPr>
              <a:defRPr/>
            </a:pPr>
            <a:endParaRPr lang="tr-TR" dirty="0"/>
          </a:p>
          <a:p>
            <a:pPr>
              <a:defRPr/>
            </a:pPr>
            <a:endParaRPr lang="tr-TR" dirty="0"/>
          </a:p>
        </p:txBody>
      </p:sp>
      <p:sp>
        <p:nvSpPr>
          <p:cNvPr id="2" name="1 Başlık"/>
          <p:cNvSpPr>
            <a:spLocks noGrp="1"/>
          </p:cNvSpPr>
          <p:nvPr>
            <p:ph type="ctrTitle"/>
          </p:nvPr>
        </p:nvSpPr>
        <p:spPr>
          <a:xfrm>
            <a:off x="1524000" y="0"/>
            <a:ext cx="8929718" cy="1142984"/>
          </a:xfrm>
        </p:spPr>
        <p:txBody>
          <a:bodyPr/>
          <a:lstStyle/>
          <a:p>
            <a:pPr>
              <a:defRPr/>
            </a:pPr>
            <a:r>
              <a:rPr lang="tr-TR" sz="4000">
                <a:solidFill>
                  <a:srgbClr val="FF0000"/>
                </a:solidFill>
              </a:rPr>
              <a:t>İşgücüne katılım neden düşük/düşüyor?</a:t>
            </a:r>
          </a:p>
        </p:txBody>
      </p:sp>
      <p:graphicFrame>
        <p:nvGraphicFramePr>
          <p:cNvPr id="4" name="3 Tablo"/>
          <p:cNvGraphicFramePr>
            <a:graphicFrameLocks noGrp="1"/>
          </p:cNvGraphicFramePr>
          <p:nvPr/>
        </p:nvGraphicFramePr>
        <p:xfrm>
          <a:off x="1809750" y="2857500"/>
          <a:ext cx="8644030" cy="3857656"/>
        </p:xfrm>
        <a:graphic>
          <a:graphicData uri="http://schemas.openxmlformats.org/drawingml/2006/table">
            <a:tbl>
              <a:tblPr firstRow="1" bandRow="1">
                <a:tableStyleId>{21E4AEA4-8DFA-4A89-87EB-49C32662AFE0}</a:tableStyleId>
              </a:tblPr>
              <a:tblGrid>
                <a:gridCol w="703047">
                  <a:extLst>
                    <a:ext uri="{9D8B030D-6E8A-4147-A177-3AD203B41FA5}">
                      <a16:colId xmlns:a16="http://schemas.microsoft.com/office/drawing/2014/main" xmlns="" val="20000"/>
                    </a:ext>
                  </a:extLst>
                </a:gridCol>
                <a:gridCol w="1511531">
                  <a:extLst>
                    <a:ext uri="{9D8B030D-6E8A-4147-A177-3AD203B41FA5}">
                      <a16:colId xmlns:a16="http://schemas.microsoft.com/office/drawing/2014/main" xmlns="" val="20001"/>
                    </a:ext>
                  </a:extLst>
                </a:gridCol>
                <a:gridCol w="1107289">
                  <a:extLst>
                    <a:ext uri="{9D8B030D-6E8A-4147-A177-3AD203B41FA5}">
                      <a16:colId xmlns:a16="http://schemas.microsoft.com/office/drawing/2014/main" xmlns="" val="20002"/>
                    </a:ext>
                  </a:extLst>
                </a:gridCol>
                <a:gridCol w="1107289">
                  <a:extLst>
                    <a:ext uri="{9D8B030D-6E8A-4147-A177-3AD203B41FA5}">
                      <a16:colId xmlns:a16="http://schemas.microsoft.com/office/drawing/2014/main" xmlns="" val="20003"/>
                    </a:ext>
                  </a:extLst>
                </a:gridCol>
                <a:gridCol w="1107289">
                  <a:extLst>
                    <a:ext uri="{9D8B030D-6E8A-4147-A177-3AD203B41FA5}">
                      <a16:colId xmlns:a16="http://schemas.microsoft.com/office/drawing/2014/main" xmlns="" val="20004"/>
                    </a:ext>
                  </a:extLst>
                </a:gridCol>
                <a:gridCol w="1107289">
                  <a:extLst>
                    <a:ext uri="{9D8B030D-6E8A-4147-A177-3AD203B41FA5}">
                      <a16:colId xmlns:a16="http://schemas.microsoft.com/office/drawing/2014/main" xmlns="" val="20005"/>
                    </a:ext>
                  </a:extLst>
                </a:gridCol>
                <a:gridCol w="1107289">
                  <a:extLst>
                    <a:ext uri="{9D8B030D-6E8A-4147-A177-3AD203B41FA5}">
                      <a16:colId xmlns:a16="http://schemas.microsoft.com/office/drawing/2014/main" xmlns="" val="20006"/>
                    </a:ext>
                  </a:extLst>
                </a:gridCol>
                <a:gridCol w="893007">
                  <a:extLst>
                    <a:ext uri="{9D8B030D-6E8A-4147-A177-3AD203B41FA5}">
                      <a16:colId xmlns:a16="http://schemas.microsoft.com/office/drawing/2014/main" xmlns="" val="20007"/>
                    </a:ext>
                  </a:extLst>
                </a:gridCol>
              </a:tblGrid>
              <a:tr h="978808">
                <a:tc>
                  <a:txBody>
                    <a:bodyPr/>
                    <a:lstStyle/>
                    <a:p>
                      <a:r>
                        <a:rPr lang="tr-TR" sz="1400" dirty="0"/>
                        <a:t>Yıl</a:t>
                      </a:r>
                    </a:p>
                  </a:txBody>
                  <a:tcPr/>
                </a:tc>
                <a:tc>
                  <a:txBody>
                    <a:bodyPr/>
                    <a:lstStyle/>
                    <a:p>
                      <a:r>
                        <a:rPr lang="tr-TR" sz="1400" dirty="0"/>
                        <a:t>İş aramayıp</a:t>
                      </a:r>
                    </a:p>
                    <a:p>
                      <a:r>
                        <a:rPr lang="tr-TR" sz="1400" dirty="0"/>
                        <a:t>çalışmaya</a:t>
                      </a:r>
                      <a:r>
                        <a:rPr lang="tr-TR" sz="1400" baseline="0" dirty="0"/>
                        <a:t> hazır olan</a:t>
                      </a:r>
                      <a:endParaRPr lang="tr-TR" sz="1400" dirty="0"/>
                    </a:p>
                  </a:txBody>
                  <a:tcPr/>
                </a:tc>
                <a:tc>
                  <a:txBody>
                    <a:bodyPr/>
                    <a:lstStyle/>
                    <a:p>
                      <a:r>
                        <a:rPr lang="tr-TR" sz="1400" dirty="0"/>
                        <a:t>Mevsimlik</a:t>
                      </a:r>
                      <a:r>
                        <a:rPr lang="tr-TR" sz="1400" baseline="0" dirty="0"/>
                        <a:t> çalışanlar</a:t>
                      </a:r>
                      <a:endParaRPr lang="tr-TR" sz="1400" dirty="0"/>
                    </a:p>
                  </a:txBody>
                  <a:tcPr/>
                </a:tc>
                <a:tc>
                  <a:txBody>
                    <a:bodyPr/>
                    <a:lstStyle/>
                    <a:p>
                      <a:r>
                        <a:rPr lang="tr-TR" sz="1400" dirty="0"/>
                        <a:t>Ev işleri</a:t>
                      </a:r>
                    </a:p>
                    <a:p>
                      <a:r>
                        <a:rPr lang="tr-TR" sz="1400" dirty="0"/>
                        <a:t>ile</a:t>
                      </a:r>
                      <a:r>
                        <a:rPr lang="tr-TR" sz="1400" baseline="0" dirty="0"/>
                        <a:t> meşgul</a:t>
                      </a:r>
                      <a:endParaRPr lang="tr-TR" sz="1400" dirty="0"/>
                    </a:p>
                  </a:txBody>
                  <a:tcPr/>
                </a:tc>
                <a:tc>
                  <a:txBody>
                    <a:bodyPr/>
                    <a:lstStyle/>
                    <a:p>
                      <a:r>
                        <a:rPr lang="tr-TR" sz="1400" dirty="0"/>
                        <a:t>Eğitim/</a:t>
                      </a:r>
                    </a:p>
                    <a:p>
                      <a:r>
                        <a:rPr lang="tr-TR" sz="1400" dirty="0"/>
                        <a:t>Öğretim</a:t>
                      </a:r>
                    </a:p>
                  </a:txBody>
                  <a:tcPr/>
                </a:tc>
                <a:tc>
                  <a:txBody>
                    <a:bodyPr/>
                    <a:lstStyle/>
                    <a:p>
                      <a:r>
                        <a:rPr lang="tr-TR" sz="1400" dirty="0"/>
                        <a:t>Emekli</a:t>
                      </a:r>
                    </a:p>
                  </a:txBody>
                  <a:tcPr/>
                </a:tc>
                <a:tc>
                  <a:txBody>
                    <a:bodyPr/>
                    <a:lstStyle/>
                    <a:p>
                      <a:r>
                        <a:rPr lang="tr-TR" sz="1400" dirty="0"/>
                        <a:t>Çalışamaz</a:t>
                      </a:r>
                      <a:r>
                        <a:rPr lang="tr-TR" sz="1400" baseline="0" dirty="0"/>
                        <a:t> halde olan</a:t>
                      </a:r>
                      <a:endParaRPr lang="tr-TR" sz="1400" dirty="0"/>
                    </a:p>
                  </a:txBody>
                  <a:tcPr/>
                </a:tc>
                <a:tc>
                  <a:txBody>
                    <a:bodyPr/>
                    <a:lstStyle/>
                    <a:p>
                      <a:r>
                        <a:rPr lang="tr-TR" sz="1400" dirty="0"/>
                        <a:t>Diğer</a:t>
                      </a:r>
                    </a:p>
                  </a:txBody>
                  <a:tcPr/>
                </a:tc>
                <a:extLst>
                  <a:ext uri="{0D108BD9-81ED-4DB2-BD59-A6C34878D82A}">
                    <a16:rowId xmlns:a16="http://schemas.microsoft.com/office/drawing/2014/main" xmlns="" val="10000"/>
                  </a:ext>
                </a:extLst>
              </a:tr>
              <a:tr h="719712">
                <a:tc>
                  <a:txBody>
                    <a:bodyPr/>
                    <a:lstStyle/>
                    <a:p>
                      <a:r>
                        <a:rPr lang="tr-TR" dirty="0"/>
                        <a:t>1989</a:t>
                      </a:r>
                    </a:p>
                  </a:txBody>
                  <a:tcPr/>
                </a:tc>
                <a:tc>
                  <a:txBody>
                    <a:bodyPr/>
                    <a:lstStyle/>
                    <a:p>
                      <a:r>
                        <a:rPr lang="tr-TR" dirty="0"/>
                        <a:t>%</a:t>
                      </a:r>
                      <a:r>
                        <a:rPr lang="tr-TR" baseline="0" dirty="0"/>
                        <a:t> 1,7</a:t>
                      </a:r>
                      <a:endParaRPr lang="tr-TR" dirty="0"/>
                    </a:p>
                  </a:txBody>
                  <a:tcPr/>
                </a:tc>
                <a:tc>
                  <a:txBody>
                    <a:bodyPr/>
                    <a:lstStyle/>
                    <a:p>
                      <a:r>
                        <a:rPr lang="tr-TR" dirty="0"/>
                        <a:t>% 0,3</a:t>
                      </a:r>
                    </a:p>
                  </a:txBody>
                  <a:tcPr/>
                </a:tc>
                <a:tc>
                  <a:txBody>
                    <a:bodyPr/>
                    <a:lstStyle/>
                    <a:p>
                      <a:r>
                        <a:rPr lang="tr-TR" dirty="0"/>
                        <a:t>% 62,1</a:t>
                      </a:r>
                    </a:p>
                  </a:txBody>
                  <a:tcPr/>
                </a:tc>
                <a:tc>
                  <a:txBody>
                    <a:bodyPr/>
                    <a:lstStyle/>
                    <a:p>
                      <a:r>
                        <a:rPr lang="tr-TR" dirty="0"/>
                        <a:t>% 12,8</a:t>
                      </a:r>
                    </a:p>
                  </a:txBody>
                  <a:tcPr/>
                </a:tc>
                <a:tc>
                  <a:txBody>
                    <a:bodyPr/>
                    <a:lstStyle/>
                    <a:p>
                      <a:r>
                        <a:rPr lang="tr-TR" dirty="0"/>
                        <a:t>% 8,2</a:t>
                      </a:r>
                    </a:p>
                  </a:txBody>
                  <a:tcPr/>
                </a:tc>
                <a:tc>
                  <a:txBody>
                    <a:bodyPr/>
                    <a:lstStyle/>
                    <a:p>
                      <a:r>
                        <a:rPr lang="tr-TR" dirty="0"/>
                        <a:t>% 9,5</a:t>
                      </a:r>
                    </a:p>
                  </a:txBody>
                  <a:tcPr/>
                </a:tc>
                <a:tc>
                  <a:txBody>
                    <a:bodyPr/>
                    <a:lstStyle/>
                    <a:p>
                      <a:r>
                        <a:rPr lang="tr-TR" dirty="0"/>
                        <a:t>%</a:t>
                      </a:r>
                      <a:r>
                        <a:rPr lang="tr-TR" baseline="0" dirty="0"/>
                        <a:t> 5,9</a:t>
                      </a:r>
                      <a:endParaRPr lang="tr-TR" dirty="0"/>
                    </a:p>
                  </a:txBody>
                  <a:tcPr/>
                </a:tc>
                <a:extLst>
                  <a:ext uri="{0D108BD9-81ED-4DB2-BD59-A6C34878D82A}">
                    <a16:rowId xmlns:a16="http://schemas.microsoft.com/office/drawing/2014/main" xmlns="" val="10001"/>
                  </a:ext>
                </a:extLst>
              </a:tr>
              <a:tr h="719712">
                <a:tc>
                  <a:txBody>
                    <a:bodyPr/>
                    <a:lstStyle/>
                    <a:p>
                      <a:r>
                        <a:rPr lang="tr-TR" dirty="0"/>
                        <a:t>1998</a:t>
                      </a:r>
                    </a:p>
                  </a:txBody>
                  <a:tcPr/>
                </a:tc>
                <a:tc>
                  <a:txBody>
                    <a:bodyPr/>
                    <a:lstStyle/>
                    <a:p>
                      <a:r>
                        <a:rPr lang="tr-TR" dirty="0"/>
                        <a:t>% 2</a:t>
                      </a:r>
                    </a:p>
                  </a:txBody>
                  <a:tcPr/>
                </a:tc>
                <a:tc>
                  <a:txBody>
                    <a:bodyPr/>
                    <a:lstStyle/>
                    <a:p>
                      <a:r>
                        <a:rPr lang="tr-TR" dirty="0"/>
                        <a:t>% 0,5</a:t>
                      </a:r>
                    </a:p>
                  </a:txBody>
                  <a:tcPr/>
                </a:tc>
                <a:tc>
                  <a:txBody>
                    <a:bodyPr/>
                    <a:lstStyle/>
                    <a:p>
                      <a:r>
                        <a:rPr lang="tr-TR" dirty="0"/>
                        <a:t>% 59,3</a:t>
                      </a:r>
                    </a:p>
                  </a:txBody>
                  <a:tcPr/>
                </a:tc>
                <a:tc>
                  <a:txBody>
                    <a:bodyPr/>
                    <a:lstStyle/>
                    <a:p>
                      <a:r>
                        <a:rPr lang="tr-TR" dirty="0"/>
                        <a:t>%</a:t>
                      </a:r>
                      <a:r>
                        <a:rPr lang="tr-TR" baseline="0" dirty="0"/>
                        <a:t> 14,8</a:t>
                      </a:r>
                      <a:endParaRPr lang="tr-TR" dirty="0"/>
                    </a:p>
                  </a:txBody>
                  <a:tcPr/>
                </a:tc>
                <a:tc>
                  <a:txBody>
                    <a:bodyPr/>
                    <a:lstStyle/>
                    <a:p>
                      <a:r>
                        <a:rPr lang="tr-TR" dirty="0"/>
                        <a:t>% 9,6</a:t>
                      </a:r>
                    </a:p>
                  </a:txBody>
                  <a:tcPr/>
                </a:tc>
                <a:tc>
                  <a:txBody>
                    <a:bodyPr/>
                    <a:lstStyle/>
                    <a:p>
                      <a:r>
                        <a:rPr lang="tr-TR" dirty="0"/>
                        <a:t>%</a:t>
                      </a:r>
                      <a:r>
                        <a:rPr lang="tr-TR" baseline="0" dirty="0"/>
                        <a:t> </a:t>
                      </a:r>
                      <a:r>
                        <a:rPr lang="tr-TR" dirty="0"/>
                        <a:t>9,8</a:t>
                      </a:r>
                    </a:p>
                  </a:txBody>
                  <a:tcPr/>
                </a:tc>
                <a:tc>
                  <a:txBody>
                    <a:bodyPr/>
                    <a:lstStyle/>
                    <a:p>
                      <a:r>
                        <a:rPr lang="tr-TR" dirty="0"/>
                        <a:t>% 4,1</a:t>
                      </a:r>
                    </a:p>
                  </a:txBody>
                  <a:tcPr/>
                </a:tc>
                <a:extLst>
                  <a:ext uri="{0D108BD9-81ED-4DB2-BD59-A6C34878D82A}">
                    <a16:rowId xmlns:a16="http://schemas.microsoft.com/office/drawing/2014/main" xmlns="" val="10002"/>
                  </a:ext>
                </a:extLst>
              </a:tr>
              <a:tr h="719712">
                <a:tc>
                  <a:txBody>
                    <a:bodyPr/>
                    <a:lstStyle/>
                    <a:p>
                      <a:r>
                        <a:rPr lang="tr-TR" dirty="0"/>
                        <a:t>2007</a:t>
                      </a:r>
                    </a:p>
                  </a:txBody>
                  <a:tcPr/>
                </a:tc>
                <a:tc>
                  <a:txBody>
                    <a:bodyPr/>
                    <a:lstStyle/>
                    <a:p>
                      <a:r>
                        <a:rPr lang="tr-TR" dirty="0"/>
                        <a:t>% 6,4</a:t>
                      </a:r>
                    </a:p>
                  </a:txBody>
                  <a:tcPr/>
                </a:tc>
                <a:tc>
                  <a:txBody>
                    <a:bodyPr/>
                    <a:lstStyle/>
                    <a:p>
                      <a:r>
                        <a:rPr lang="tr-TR" dirty="0"/>
                        <a:t>% 1</a:t>
                      </a:r>
                    </a:p>
                  </a:txBody>
                  <a:tcPr/>
                </a:tc>
                <a:tc>
                  <a:txBody>
                    <a:bodyPr/>
                    <a:lstStyle/>
                    <a:p>
                      <a:r>
                        <a:rPr lang="tr-TR" dirty="0"/>
                        <a:t>% 45,1</a:t>
                      </a:r>
                    </a:p>
                  </a:txBody>
                  <a:tcPr/>
                </a:tc>
                <a:tc>
                  <a:txBody>
                    <a:bodyPr/>
                    <a:lstStyle/>
                    <a:p>
                      <a:r>
                        <a:rPr lang="tr-TR" dirty="0"/>
                        <a:t>% 13,6</a:t>
                      </a:r>
                    </a:p>
                  </a:txBody>
                  <a:tcPr/>
                </a:tc>
                <a:tc>
                  <a:txBody>
                    <a:bodyPr/>
                    <a:lstStyle/>
                    <a:p>
                      <a:r>
                        <a:rPr lang="tr-TR" dirty="0"/>
                        <a:t>% 13,1</a:t>
                      </a:r>
                    </a:p>
                  </a:txBody>
                  <a:tcPr/>
                </a:tc>
                <a:tc>
                  <a:txBody>
                    <a:bodyPr/>
                    <a:lstStyle/>
                    <a:p>
                      <a:r>
                        <a:rPr lang="tr-TR" dirty="0"/>
                        <a:t>% 12</a:t>
                      </a:r>
                    </a:p>
                  </a:txBody>
                  <a:tcPr/>
                </a:tc>
                <a:tc>
                  <a:txBody>
                    <a:bodyPr/>
                    <a:lstStyle/>
                    <a:p>
                      <a:r>
                        <a:rPr lang="tr-TR" dirty="0"/>
                        <a:t>% 8,6</a:t>
                      </a:r>
                    </a:p>
                  </a:txBody>
                  <a:tcPr/>
                </a:tc>
                <a:extLst>
                  <a:ext uri="{0D108BD9-81ED-4DB2-BD59-A6C34878D82A}">
                    <a16:rowId xmlns:a16="http://schemas.microsoft.com/office/drawing/2014/main" xmlns="" val="10003"/>
                  </a:ext>
                </a:extLst>
              </a:tr>
              <a:tr h="719712">
                <a:tc>
                  <a:txBody>
                    <a:bodyPr/>
                    <a:lstStyle/>
                    <a:p>
                      <a:r>
                        <a:rPr lang="tr-TR" dirty="0"/>
                        <a:t>2008</a:t>
                      </a:r>
                    </a:p>
                  </a:txBody>
                  <a:tcPr/>
                </a:tc>
                <a:tc>
                  <a:txBody>
                    <a:bodyPr/>
                    <a:lstStyle/>
                    <a:p>
                      <a:r>
                        <a:rPr lang="tr-TR" dirty="0"/>
                        <a:t>% 6,7</a:t>
                      </a:r>
                    </a:p>
                  </a:txBody>
                  <a:tcPr/>
                </a:tc>
                <a:tc>
                  <a:txBody>
                    <a:bodyPr/>
                    <a:lstStyle/>
                    <a:p>
                      <a:r>
                        <a:rPr lang="tr-TR" dirty="0"/>
                        <a:t>% 1,2</a:t>
                      </a:r>
                    </a:p>
                  </a:txBody>
                  <a:tcPr/>
                </a:tc>
                <a:tc>
                  <a:txBody>
                    <a:bodyPr/>
                    <a:lstStyle/>
                    <a:p>
                      <a:r>
                        <a:rPr lang="tr-TR" dirty="0"/>
                        <a:t>%  45,2</a:t>
                      </a:r>
                    </a:p>
                  </a:txBody>
                  <a:tcPr/>
                </a:tc>
                <a:tc>
                  <a:txBody>
                    <a:bodyPr/>
                    <a:lstStyle/>
                    <a:p>
                      <a:r>
                        <a:rPr lang="tr-TR" dirty="0"/>
                        <a:t>% 13,9</a:t>
                      </a:r>
                    </a:p>
                  </a:txBody>
                  <a:tcPr/>
                </a:tc>
                <a:tc>
                  <a:txBody>
                    <a:bodyPr/>
                    <a:lstStyle/>
                    <a:p>
                      <a:r>
                        <a:rPr lang="tr-TR" dirty="0"/>
                        <a:t>% 12,9</a:t>
                      </a:r>
                    </a:p>
                  </a:txBody>
                  <a:tcPr/>
                </a:tc>
                <a:tc>
                  <a:txBody>
                    <a:bodyPr/>
                    <a:lstStyle/>
                    <a:p>
                      <a:r>
                        <a:rPr lang="tr-TR" dirty="0"/>
                        <a:t>% 13</a:t>
                      </a:r>
                    </a:p>
                  </a:txBody>
                  <a:tcPr/>
                </a:tc>
                <a:tc>
                  <a:txBody>
                    <a:bodyPr/>
                    <a:lstStyle/>
                    <a:p>
                      <a:r>
                        <a:rPr lang="tr-TR" dirty="0"/>
                        <a:t>% 7,3</a:t>
                      </a:r>
                    </a:p>
                  </a:txBody>
                  <a:tcPr/>
                </a:tc>
                <a:extLst>
                  <a:ext uri="{0D108BD9-81ED-4DB2-BD59-A6C34878D82A}">
                    <a16:rowId xmlns:a16="http://schemas.microsoft.com/office/drawing/2014/main" xmlns="" val="10004"/>
                  </a:ext>
                </a:extLst>
              </a:tr>
            </a:tbl>
          </a:graphicData>
        </a:graphic>
      </p:graphicFrame>
    </p:spTree>
    <p:extLst>
      <p:ext uri="{BB962C8B-B14F-4D97-AF65-F5344CB8AC3E}">
        <p14:creationId xmlns:p14="http://schemas.microsoft.com/office/powerpoint/2010/main" val="29951782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1524000" y="1214438"/>
            <a:ext cx="9144000" cy="5643562"/>
          </a:xfrm>
        </p:spPr>
        <p:txBody>
          <a:bodyPr/>
          <a:lstStyle/>
          <a:p>
            <a:pPr algn="just">
              <a:defRPr/>
            </a:pPr>
            <a:r>
              <a:rPr lang="tr-TR" sz="1600" dirty="0"/>
              <a:t>Türkiye’de kadınların işgücüne katılımı ve istihdam oranı erkeklere göre çok daha düşüktür. Kadınların işsizlik oranı ise daha yüksek seyretmektedir. Kadınların işgücüne katılım oranı 1950’lerde yüzde 70 civarındaydı. Ancak bu oran bugün cumhuriyet tarihinin en düşük seviyesine indi. Kadınların eğitim seviyesindeki artışa rağmen bu düşüşün yaşanmasında tarımsal nüfustaki düşüş başrolü oynadı. </a:t>
            </a:r>
            <a:r>
              <a:rPr lang="tr-TR" sz="1600" dirty="0" err="1"/>
              <a:t>Neo</a:t>
            </a:r>
            <a:r>
              <a:rPr lang="tr-TR" sz="1600" dirty="0"/>
              <a:t>-liberal politikalarla tarımsal nüfus azalırken, ağırlıkla tarım sektöründe istihdam edilen kadınlar, büyük oranda işgücünün dışına çıktı. Sosyal devletin yok edilmesi ve </a:t>
            </a:r>
            <a:r>
              <a:rPr lang="tr-TR" sz="1600" dirty="0" err="1"/>
              <a:t>neo</a:t>
            </a:r>
            <a:r>
              <a:rPr lang="tr-TR" sz="1600" dirty="0"/>
              <a:t>-liberal politikalar, geleneksel işbölümü ve toplumsal cinsiyet eşitsizliği ile birleşince bu tablo oluştu. </a:t>
            </a:r>
          </a:p>
          <a:p>
            <a:pPr>
              <a:defRPr/>
            </a:pPr>
            <a:endParaRPr lang="tr-TR" dirty="0"/>
          </a:p>
        </p:txBody>
      </p:sp>
      <p:sp>
        <p:nvSpPr>
          <p:cNvPr id="2" name="1 Başlık"/>
          <p:cNvSpPr>
            <a:spLocks noGrp="1"/>
          </p:cNvSpPr>
          <p:nvPr>
            <p:ph type="ctrTitle"/>
          </p:nvPr>
        </p:nvSpPr>
        <p:spPr>
          <a:xfrm>
            <a:off x="1524000" y="0"/>
            <a:ext cx="8929718" cy="1142984"/>
          </a:xfrm>
        </p:spPr>
        <p:txBody>
          <a:bodyPr/>
          <a:lstStyle/>
          <a:p>
            <a:pPr>
              <a:defRPr/>
            </a:pPr>
            <a:r>
              <a:rPr lang="tr-TR">
                <a:solidFill>
                  <a:srgbClr val="FF0000"/>
                </a:solidFill>
              </a:rPr>
              <a:t>Cinsiyete Göre Temel Veriler</a:t>
            </a:r>
          </a:p>
        </p:txBody>
      </p:sp>
      <p:graphicFrame>
        <p:nvGraphicFramePr>
          <p:cNvPr id="4" name="3 Tablo"/>
          <p:cNvGraphicFramePr>
            <a:graphicFrameLocks noGrp="1"/>
          </p:cNvGraphicFramePr>
          <p:nvPr/>
        </p:nvGraphicFramePr>
        <p:xfrm>
          <a:off x="1738314" y="3857626"/>
          <a:ext cx="8715463" cy="2714645"/>
        </p:xfrm>
        <a:graphic>
          <a:graphicData uri="http://schemas.openxmlformats.org/drawingml/2006/table">
            <a:tbl>
              <a:tblPr firstRow="1" bandRow="1">
                <a:tableStyleId>{21E4AEA4-8DFA-4A89-87EB-49C32662AFE0}</a:tableStyleId>
              </a:tblPr>
              <a:tblGrid>
                <a:gridCol w="1296509">
                  <a:extLst>
                    <a:ext uri="{9D8B030D-6E8A-4147-A177-3AD203B41FA5}">
                      <a16:colId xmlns:a16="http://schemas.microsoft.com/office/drawing/2014/main" xmlns="" val="20000"/>
                    </a:ext>
                  </a:extLst>
                </a:gridCol>
                <a:gridCol w="1193624">
                  <a:extLst>
                    <a:ext uri="{9D8B030D-6E8A-4147-A177-3AD203B41FA5}">
                      <a16:colId xmlns:a16="http://schemas.microsoft.com/office/drawing/2014/main" xmlns="" val="20001"/>
                    </a:ext>
                  </a:extLst>
                </a:gridCol>
                <a:gridCol w="1245066">
                  <a:extLst>
                    <a:ext uri="{9D8B030D-6E8A-4147-A177-3AD203B41FA5}">
                      <a16:colId xmlns:a16="http://schemas.microsoft.com/office/drawing/2014/main" xmlns="" val="20002"/>
                    </a:ext>
                  </a:extLst>
                </a:gridCol>
                <a:gridCol w="1245066">
                  <a:extLst>
                    <a:ext uri="{9D8B030D-6E8A-4147-A177-3AD203B41FA5}">
                      <a16:colId xmlns:a16="http://schemas.microsoft.com/office/drawing/2014/main" xmlns="" val="20003"/>
                    </a:ext>
                  </a:extLst>
                </a:gridCol>
                <a:gridCol w="1245066">
                  <a:extLst>
                    <a:ext uri="{9D8B030D-6E8A-4147-A177-3AD203B41FA5}">
                      <a16:colId xmlns:a16="http://schemas.microsoft.com/office/drawing/2014/main" xmlns="" val="20004"/>
                    </a:ext>
                  </a:extLst>
                </a:gridCol>
                <a:gridCol w="1245066">
                  <a:extLst>
                    <a:ext uri="{9D8B030D-6E8A-4147-A177-3AD203B41FA5}">
                      <a16:colId xmlns:a16="http://schemas.microsoft.com/office/drawing/2014/main" xmlns="" val="20005"/>
                    </a:ext>
                  </a:extLst>
                </a:gridCol>
                <a:gridCol w="1245066">
                  <a:extLst>
                    <a:ext uri="{9D8B030D-6E8A-4147-A177-3AD203B41FA5}">
                      <a16:colId xmlns:a16="http://schemas.microsoft.com/office/drawing/2014/main" xmlns="" val="20006"/>
                    </a:ext>
                  </a:extLst>
                </a:gridCol>
              </a:tblGrid>
              <a:tr h="826197">
                <a:tc>
                  <a:txBody>
                    <a:bodyPr/>
                    <a:lstStyle/>
                    <a:p>
                      <a:r>
                        <a:rPr lang="tr-TR" dirty="0"/>
                        <a:t>Cinsiyet</a:t>
                      </a:r>
                    </a:p>
                  </a:txBody>
                  <a:tcPr/>
                </a:tc>
                <a:tc>
                  <a:txBody>
                    <a:bodyPr/>
                    <a:lstStyle/>
                    <a:p>
                      <a:r>
                        <a:rPr lang="tr-TR" dirty="0"/>
                        <a:t> Kadın</a:t>
                      </a:r>
                    </a:p>
                  </a:txBody>
                  <a:tcPr/>
                </a:tc>
                <a:tc>
                  <a:txBody>
                    <a:bodyPr/>
                    <a:lstStyle/>
                    <a:p>
                      <a:r>
                        <a:rPr lang="tr-TR" dirty="0"/>
                        <a:t>Erkek</a:t>
                      </a:r>
                    </a:p>
                  </a:txBody>
                  <a:tcPr/>
                </a:tc>
                <a:tc>
                  <a:txBody>
                    <a:bodyPr/>
                    <a:lstStyle/>
                    <a:p>
                      <a:r>
                        <a:rPr lang="tr-TR" dirty="0"/>
                        <a:t>Kadın</a:t>
                      </a:r>
                    </a:p>
                  </a:txBody>
                  <a:tcPr/>
                </a:tc>
                <a:tc>
                  <a:txBody>
                    <a:bodyPr/>
                    <a:lstStyle/>
                    <a:p>
                      <a:r>
                        <a:rPr lang="tr-TR" dirty="0"/>
                        <a:t>Erkek</a:t>
                      </a:r>
                    </a:p>
                  </a:txBody>
                  <a:tcPr/>
                </a:tc>
                <a:tc>
                  <a:txBody>
                    <a:bodyPr/>
                    <a:lstStyle/>
                    <a:p>
                      <a:r>
                        <a:rPr lang="tr-TR" dirty="0"/>
                        <a:t>Kadın</a:t>
                      </a:r>
                    </a:p>
                  </a:txBody>
                  <a:tcPr/>
                </a:tc>
                <a:tc>
                  <a:txBody>
                    <a:bodyPr/>
                    <a:lstStyle/>
                    <a:p>
                      <a:r>
                        <a:rPr lang="tr-TR" dirty="0"/>
                        <a:t>Erkek</a:t>
                      </a:r>
                    </a:p>
                  </a:txBody>
                  <a:tcPr/>
                </a:tc>
                <a:extLst>
                  <a:ext uri="{0D108BD9-81ED-4DB2-BD59-A6C34878D82A}">
                    <a16:rowId xmlns:a16="http://schemas.microsoft.com/office/drawing/2014/main" xmlns="" val="10000"/>
                  </a:ext>
                </a:extLst>
              </a:tr>
              <a:tr h="472112">
                <a:tc>
                  <a:txBody>
                    <a:bodyPr/>
                    <a:lstStyle/>
                    <a:p>
                      <a:r>
                        <a:rPr lang="tr-TR" dirty="0"/>
                        <a:t>1988</a:t>
                      </a:r>
                    </a:p>
                  </a:txBody>
                  <a:tcPr/>
                </a:tc>
                <a:tc>
                  <a:txBody>
                    <a:bodyPr/>
                    <a:lstStyle/>
                    <a:p>
                      <a:r>
                        <a:rPr lang="tr-TR" b="1" dirty="0"/>
                        <a:t>% 34,3</a:t>
                      </a:r>
                    </a:p>
                  </a:txBody>
                  <a:tcPr/>
                </a:tc>
                <a:tc>
                  <a:txBody>
                    <a:bodyPr/>
                    <a:lstStyle/>
                    <a:p>
                      <a:r>
                        <a:rPr lang="tr-TR" dirty="0"/>
                        <a:t>% 81,2 </a:t>
                      </a:r>
                    </a:p>
                  </a:txBody>
                  <a:tcPr/>
                </a:tc>
                <a:tc>
                  <a:txBody>
                    <a:bodyPr/>
                    <a:lstStyle/>
                    <a:p>
                      <a:r>
                        <a:rPr lang="tr-TR" b="1" dirty="0"/>
                        <a:t>% 10,6</a:t>
                      </a:r>
                    </a:p>
                  </a:txBody>
                  <a:tcPr/>
                </a:tc>
                <a:tc>
                  <a:txBody>
                    <a:bodyPr/>
                    <a:lstStyle/>
                    <a:p>
                      <a:r>
                        <a:rPr lang="tr-TR" dirty="0"/>
                        <a:t>% 7,5</a:t>
                      </a:r>
                    </a:p>
                  </a:txBody>
                  <a:tcPr/>
                </a:tc>
                <a:tc>
                  <a:txBody>
                    <a:bodyPr/>
                    <a:lstStyle/>
                    <a:p>
                      <a:r>
                        <a:rPr lang="tr-TR" b="1" dirty="0"/>
                        <a:t>% 30,6</a:t>
                      </a:r>
                    </a:p>
                  </a:txBody>
                  <a:tcPr/>
                </a:tc>
                <a:tc>
                  <a:txBody>
                    <a:bodyPr/>
                    <a:lstStyle/>
                    <a:p>
                      <a:r>
                        <a:rPr lang="tr-TR" dirty="0"/>
                        <a:t>% 75,1</a:t>
                      </a:r>
                    </a:p>
                  </a:txBody>
                  <a:tcPr/>
                </a:tc>
                <a:extLst>
                  <a:ext uri="{0D108BD9-81ED-4DB2-BD59-A6C34878D82A}">
                    <a16:rowId xmlns:a16="http://schemas.microsoft.com/office/drawing/2014/main" xmlns="" val="10001"/>
                  </a:ext>
                </a:extLst>
              </a:tr>
              <a:tr h="472112">
                <a:tc>
                  <a:txBody>
                    <a:bodyPr/>
                    <a:lstStyle/>
                    <a:p>
                      <a:r>
                        <a:rPr lang="tr-TR" dirty="0"/>
                        <a:t>1998</a:t>
                      </a:r>
                    </a:p>
                  </a:txBody>
                  <a:tcPr/>
                </a:tc>
                <a:tc>
                  <a:txBody>
                    <a:bodyPr/>
                    <a:lstStyle/>
                    <a:p>
                      <a:r>
                        <a:rPr lang="tr-TR" b="1" dirty="0"/>
                        <a:t>% 29,3 </a:t>
                      </a:r>
                    </a:p>
                  </a:txBody>
                  <a:tcPr/>
                </a:tc>
                <a:tc>
                  <a:txBody>
                    <a:bodyPr/>
                    <a:lstStyle/>
                    <a:p>
                      <a:r>
                        <a:rPr lang="tr-TR" dirty="0"/>
                        <a:t>% 76,7</a:t>
                      </a:r>
                    </a:p>
                  </a:txBody>
                  <a:tcPr/>
                </a:tc>
                <a:tc>
                  <a:txBody>
                    <a:bodyPr/>
                    <a:lstStyle/>
                    <a:p>
                      <a:r>
                        <a:rPr lang="tr-TR" b="1" dirty="0"/>
                        <a:t>% 6,8</a:t>
                      </a:r>
                    </a:p>
                  </a:txBody>
                  <a:tcPr/>
                </a:tc>
                <a:tc>
                  <a:txBody>
                    <a:bodyPr/>
                    <a:lstStyle/>
                    <a:p>
                      <a:r>
                        <a:rPr lang="tr-TR" dirty="0"/>
                        <a:t>% 6,9</a:t>
                      </a:r>
                    </a:p>
                  </a:txBody>
                  <a:tcPr/>
                </a:tc>
                <a:tc>
                  <a:txBody>
                    <a:bodyPr/>
                    <a:lstStyle/>
                    <a:p>
                      <a:r>
                        <a:rPr lang="tr-TR" b="1" dirty="0"/>
                        <a:t>% 27,3</a:t>
                      </a:r>
                    </a:p>
                  </a:txBody>
                  <a:tcPr/>
                </a:tc>
                <a:tc>
                  <a:txBody>
                    <a:bodyPr/>
                    <a:lstStyle/>
                    <a:p>
                      <a:r>
                        <a:rPr lang="tr-TR" dirty="0"/>
                        <a:t>% 71,4</a:t>
                      </a:r>
                    </a:p>
                  </a:txBody>
                  <a:tcPr/>
                </a:tc>
                <a:extLst>
                  <a:ext uri="{0D108BD9-81ED-4DB2-BD59-A6C34878D82A}">
                    <a16:rowId xmlns:a16="http://schemas.microsoft.com/office/drawing/2014/main" xmlns="" val="10002"/>
                  </a:ext>
                </a:extLst>
              </a:tr>
              <a:tr h="472112">
                <a:tc>
                  <a:txBody>
                    <a:bodyPr/>
                    <a:lstStyle/>
                    <a:p>
                      <a:r>
                        <a:rPr lang="tr-TR" dirty="0"/>
                        <a:t>2007</a:t>
                      </a:r>
                    </a:p>
                  </a:txBody>
                  <a:tcPr/>
                </a:tc>
                <a:tc>
                  <a:txBody>
                    <a:bodyPr/>
                    <a:lstStyle/>
                    <a:p>
                      <a:r>
                        <a:rPr lang="tr-TR" b="1" dirty="0"/>
                        <a:t>% 23,6</a:t>
                      </a:r>
                    </a:p>
                  </a:txBody>
                  <a:tcPr/>
                </a:tc>
                <a:tc>
                  <a:txBody>
                    <a:bodyPr/>
                    <a:lstStyle/>
                    <a:p>
                      <a:r>
                        <a:rPr lang="tr-TR" dirty="0"/>
                        <a:t>% 69,8</a:t>
                      </a:r>
                    </a:p>
                  </a:txBody>
                  <a:tcPr/>
                </a:tc>
                <a:tc>
                  <a:txBody>
                    <a:bodyPr/>
                    <a:lstStyle/>
                    <a:p>
                      <a:r>
                        <a:rPr lang="tr-TR" b="1" dirty="0"/>
                        <a:t>% 11</a:t>
                      </a:r>
                    </a:p>
                  </a:txBody>
                  <a:tcPr/>
                </a:tc>
                <a:tc>
                  <a:txBody>
                    <a:bodyPr/>
                    <a:lstStyle/>
                    <a:p>
                      <a:r>
                        <a:rPr lang="tr-TR" dirty="0"/>
                        <a:t>% 10</a:t>
                      </a:r>
                    </a:p>
                  </a:txBody>
                  <a:tcPr/>
                </a:tc>
                <a:tc>
                  <a:txBody>
                    <a:bodyPr/>
                    <a:lstStyle/>
                    <a:p>
                      <a:r>
                        <a:rPr lang="tr-TR" b="1" dirty="0"/>
                        <a:t>% 21</a:t>
                      </a:r>
                    </a:p>
                  </a:txBody>
                  <a:tcPr/>
                </a:tc>
                <a:tc>
                  <a:txBody>
                    <a:bodyPr/>
                    <a:lstStyle/>
                    <a:p>
                      <a:r>
                        <a:rPr lang="tr-TR" dirty="0"/>
                        <a:t>% 62,7</a:t>
                      </a:r>
                    </a:p>
                  </a:txBody>
                  <a:tcPr/>
                </a:tc>
                <a:extLst>
                  <a:ext uri="{0D108BD9-81ED-4DB2-BD59-A6C34878D82A}">
                    <a16:rowId xmlns:a16="http://schemas.microsoft.com/office/drawing/2014/main" xmlns="" val="10003"/>
                  </a:ext>
                </a:extLst>
              </a:tr>
              <a:tr h="472112">
                <a:tc>
                  <a:txBody>
                    <a:bodyPr/>
                    <a:lstStyle/>
                    <a:p>
                      <a:r>
                        <a:rPr lang="tr-TR" dirty="0"/>
                        <a:t>2008</a:t>
                      </a:r>
                    </a:p>
                  </a:txBody>
                  <a:tcPr/>
                </a:tc>
                <a:tc>
                  <a:txBody>
                    <a:bodyPr/>
                    <a:lstStyle/>
                    <a:p>
                      <a:r>
                        <a:rPr lang="tr-TR" b="1" dirty="0"/>
                        <a:t>% 24,5</a:t>
                      </a:r>
                    </a:p>
                  </a:txBody>
                  <a:tcPr/>
                </a:tc>
                <a:tc>
                  <a:txBody>
                    <a:bodyPr/>
                    <a:lstStyle/>
                    <a:p>
                      <a:r>
                        <a:rPr lang="tr-TR" dirty="0"/>
                        <a:t>% 70,1</a:t>
                      </a:r>
                    </a:p>
                  </a:txBody>
                  <a:tcPr/>
                </a:tc>
                <a:tc>
                  <a:txBody>
                    <a:bodyPr/>
                    <a:lstStyle/>
                    <a:p>
                      <a:r>
                        <a:rPr lang="tr-TR" b="1" dirty="0"/>
                        <a:t>% 11,6</a:t>
                      </a:r>
                    </a:p>
                  </a:txBody>
                  <a:tcPr/>
                </a:tc>
                <a:tc>
                  <a:txBody>
                    <a:bodyPr/>
                    <a:lstStyle/>
                    <a:p>
                      <a:r>
                        <a:rPr lang="tr-TR" dirty="0"/>
                        <a:t>% 10,7</a:t>
                      </a:r>
                    </a:p>
                  </a:txBody>
                  <a:tcPr/>
                </a:tc>
                <a:tc>
                  <a:txBody>
                    <a:bodyPr/>
                    <a:lstStyle/>
                    <a:p>
                      <a:r>
                        <a:rPr lang="tr-TR" b="1" dirty="0"/>
                        <a:t>% 21,6</a:t>
                      </a:r>
                    </a:p>
                  </a:txBody>
                  <a:tcPr/>
                </a:tc>
                <a:tc>
                  <a:txBody>
                    <a:bodyPr/>
                    <a:lstStyle/>
                    <a:p>
                      <a:r>
                        <a:rPr lang="tr-TR" dirty="0"/>
                        <a:t>% 62,6</a:t>
                      </a:r>
                    </a:p>
                  </a:txBody>
                  <a:tcPr/>
                </a:tc>
                <a:extLst>
                  <a:ext uri="{0D108BD9-81ED-4DB2-BD59-A6C34878D82A}">
                    <a16:rowId xmlns:a16="http://schemas.microsoft.com/office/drawing/2014/main" xmlns="" val="10004"/>
                  </a:ext>
                </a:extLst>
              </a:tr>
            </a:tbl>
          </a:graphicData>
        </a:graphic>
      </p:graphicFrame>
      <p:graphicFrame>
        <p:nvGraphicFramePr>
          <p:cNvPr id="5" name="4 Tablo"/>
          <p:cNvGraphicFramePr>
            <a:graphicFrameLocks noGrp="1"/>
          </p:cNvGraphicFramePr>
          <p:nvPr/>
        </p:nvGraphicFramePr>
        <p:xfrm>
          <a:off x="1738313" y="3429000"/>
          <a:ext cx="8715436" cy="428628"/>
        </p:xfrm>
        <a:graphic>
          <a:graphicData uri="http://schemas.openxmlformats.org/drawingml/2006/table">
            <a:tbl>
              <a:tblPr firstRow="1" bandRow="1">
                <a:tableStyleId>{5C22544A-7EE6-4342-B048-85BDC9FD1C3A}</a:tableStyleId>
              </a:tblPr>
              <a:tblGrid>
                <a:gridCol w="1285884">
                  <a:extLst>
                    <a:ext uri="{9D8B030D-6E8A-4147-A177-3AD203B41FA5}">
                      <a16:colId xmlns:a16="http://schemas.microsoft.com/office/drawing/2014/main" xmlns="" val="20000"/>
                    </a:ext>
                  </a:extLst>
                </a:gridCol>
                <a:gridCol w="2428892">
                  <a:extLst>
                    <a:ext uri="{9D8B030D-6E8A-4147-A177-3AD203B41FA5}">
                      <a16:colId xmlns:a16="http://schemas.microsoft.com/office/drawing/2014/main" xmlns="" val="20001"/>
                    </a:ext>
                  </a:extLst>
                </a:gridCol>
                <a:gridCol w="2500330">
                  <a:extLst>
                    <a:ext uri="{9D8B030D-6E8A-4147-A177-3AD203B41FA5}">
                      <a16:colId xmlns:a16="http://schemas.microsoft.com/office/drawing/2014/main" xmlns="" val="20002"/>
                    </a:ext>
                  </a:extLst>
                </a:gridCol>
                <a:gridCol w="2500330">
                  <a:extLst>
                    <a:ext uri="{9D8B030D-6E8A-4147-A177-3AD203B41FA5}">
                      <a16:colId xmlns:a16="http://schemas.microsoft.com/office/drawing/2014/main" xmlns="" val="20003"/>
                    </a:ext>
                  </a:extLst>
                </a:gridCol>
              </a:tblGrid>
              <a:tr h="428628">
                <a:tc>
                  <a:txBody>
                    <a:bodyPr/>
                    <a:lstStyle/>
                    <a:p>
                      <a:endParaRPr lang="tr-TR" dirty="0"/>
                    </a:p>
                  </a:txBody>
                  <a:tcPr/>
                </a:tc>
                <a:tc>
                  <a:txBody>
                    <a:bodyPr/>
                    <a:lstStyle/>
                    <a:p>
                      <a:r>
                        <a:rPr lang="tr-TR" dirty="0">
                          <a:solidFill>
                            <a:srgbClr val="FF0000"/>
                          </a:solidFill>
                        </a:rPr>
                        <a:t>İşgücüne</a:t>
                      </a:r>
                      <a:r>
                        <a:rPr lang="tr-TR" baseline="0" dirty="0">
                          <a:solidFill>
                            <a:srgbClr val="FF0000"/>
                          </a:solidFill>
                        </a:rPr>
                        <a:t> Katılma O.</a:t>
                      </a:r>
                      <a:endParaRPr lang="tr-TR" dirty="0">
                        <a:solidFill>
                          <a:srgbClr val="FF0000"/>
                        </a:solidFill>
                      </a:endParaRPr>
                    </a:p>
                  </a:txBody>
                  <a:tcPr/>
                </a:tc>
                <a:tc>
                  <a:txBody>
                    <a:bodyPr/>
                    <a:lstStyle/>
                    <a:p>
                      <a:r>
                        <a:rPr lang="tr-TR" dirty="0">
                          <a:solidFill>
                            <a:srgbClr val="FF0000"/>
                          </a:solidFill>
                        </a:rPr>
                        <a:t>       İşsizlik Oranı</a:t>
                      </a:r>
                    </a:p>
                  </a:txBody>
                  <a:tcPr/>
                </a:tc>
                <a:tc>
                  <a:txBody>
                    <a:bodyPr/>
                    <a:lstStyle/>
                    <a:p>
                      <a:r>
                        <a:rPr lang="tr-TR" dirty="0">
                          <a:solidFill>
                            <a:srgbClr val="FF0000"/>
                          </a:solidFill>
                        </a:rPr>
                        <a:t>     İstihdam</a:t>
                      </a:r>
                      <a:r>
                        <a:rPr lang="tr-TR" baseline="0" dirty="0">
                          <a:solidFill>
                            <a:srgbClr val="FF0000"/>
                          </a:solidFill>
                        </a:rPr>
                        <a:t> Oranı</a:t>
                      </a:r>
                      <a:endParaRPr lang="tr-TR" dirty="0">
                        <a:solidFill>
                          <a:srgbClr val="FF0000"/>
                        </a:solidFill>
                      </a:endParaRPr>
                    </a:p>
                  </a:txBody>
                  <a:tcPr/>
                </a:tc>
                <a:extLst>
                  <a:ext uri="{0D108BD9-81ED-4DB2-BD59-A6C34878D82A}">
                    <a16:rowId xmlns:a16="http://schemas.microsoft.com/office/drawing/2014/main" xmlns="" val="10000"/>
                  </a:ext>
                </a:extLst>
              </a:tr>
            </a:tbl>
          </a:graphicData>
        </a:graphic>
      </p:graphicFrame>
    </p:spTree>
    <p:extLst>
      <p:ext uri="{BB962C8B-B14F-4D97-AF65-F5344CB8AC3E}">
        <p14:creationId xmlns:p14="http://schemas.microsoft.com/office/powerpoint/2010/main" val="36936374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pPr>
              <a:buNone/>
            </a:pPr>
            <a:r>
              <a:rPr lang="tr-TR" dirty="0"/>
              <a:t>2. İşçileşme artıyor.</a:t>
            </a:r>
          </a:p>
          <a:p>
            <a:pPr>
              <a:buNone/>
            </a:pPr>
            <a:r>
              <a:rPr lang="tr-TR" dirty="0"/>
              <a:t>	% 61</a:t>
            </a:r>
          </a:p>
          <a:p>
            <a:pPr>
              <a:buNone/>
            </a:pPr>
            <a:r>
              <a:rPr lang="tr-TR" dirty="0"/>
              <a:t>	Gelişmiş ülkelerle kıyaslandığında? </a:t>
            </a:r>
          </a:p>
        </p:txBody>
      </p:sp>
      <p:sp>
        <p:nvSpPr>
          <p:cNvPr id="3" name="2 Başlık"/>
          <p:cNvSpPr>
            <a:spLocks noGrp="1"/>
          </p:cNvSpPr>
          <p:nvPr>
            <p:ph type="title"/>
          </p:nvPr>
        </p:nvSpPr>
        <p:spPr/>
        <p:txBody>
          <a:bodyPr>
            <a:normAutofit/>
          </a:bodyPr>
          <a:lstStyle/>
          <a:p>
            <a:r>
              <a:rPr lang="tr-TR" dirty="0"/>
              <a:t>Türkiye İşgücü Piyasasının Özellikleri</a:t>
            </a:r>
          </a:p>
        </p:txBody>
      </p:sp>
    </p:spTree>
    <p:extLst>
      <p:ext uri="{BB962C8B-B14F-4D97-AF65-F5344CB8AC3E}">
        <p14:creationId xmlns:p14="http://schemas.microsoft.com/office/powerpoint/2010/main" val="36361064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1524000" y="1214438"/>
            <a:ext cx="9144000" cy="5643562"/>
          </a:xfrm>
        </p:spPr>
        <p:txBody>
          <a:bodyPr/>
          <a:lstStyle/>
          <a:p>
            <a:pPr>
              <a:defRPr/>
            </a:pPr>
            <a:r>
              <a:rPr lang="tr-TR" dirty="0"/>
              <a:t>İstihdam edilen nüfusun çalıştığı işteki konumunda (işçi, işveren, kendi hesabına, ücretsiz aile işçisi) son 20 yılda hızlı bir değişim yaşandı. Kendi hesabına ya da ücretsiz aile işçisi olarak çalışanların payı azalırken, </a:t>
            </a:r>
            <a:r>
              <a:rPr lang="tr-TR" b="1" u="sng" dirty="0"/>
              <a:t>işçi olarak çalışanların payı arttı. </a:t>
            </a:r>
          </a:p>
          <a:p>
            <a:pPr algn="l">
              <a:defRPr/>
            </a:pPr>
            <a:endParaRPr lang="tr-TR" dirty="0"/>
          </a:p>
        </p:txBody>
      </p:sp>
      <p:sp>
        <p:nvSpPr>
          <p:cNvPr id="2" name="1 Başlık"/>
          <p:cNvSpPr>
            <a:spLocks noGrp="1"/>
          </p:cNvSpPr>
          <p:nvPr>
            <p:ph type="ctrTitle"/>
          </p:nvPr>
        </p:nvSpPr>
        <p:spPr>
          <a:xfrm>
            <a:off x="1524000" y="0"/>
            <a:ext cx="8929718" cy="1142984"/>
          </a:xfrm>
        </p:spPr>
        <p:txBody>
          <a:bodyPr>
            <a:normAutofit fontScale="90000"/>
          </a:bodyPr>
          <a:lstStyle/>
          <a:p>
            <a:pPr>
              <a:defRPr/>
            </a:pPr>
            <a:r>
              <a:rPr lang="tr-TR">
                <a:solidFill>
                  <a:srgbClr val="FF0000"/>
                </a:solidFill>
              </a:rPr>
              <a:t>Son 20 Yılda İşçileşme Dalgası </a:t>
            </a:r>
          </a:p>
        </p:txBody>
      </p:sp>
      <p:graphicFrame>
        <p:nvGraphicFramePr>
          <p:cNvPr id="6" name="5 Tablo"/>
          <p:cNvGraphicFramePr>
            <a:graphicFrameLocks noGrp="1"/>
          </p:cNvGraphicFramePr>
          <p:nvPr/>
        </p:nvGraphicFramePr>
        <p:xfrm>
          <a:off x="2095500" y="2786063"/>
          <a:ext cx="8143936" cy="3786210"/>
        </p:xfrm>
        <a:graphic>
          <a:graphicData uri="http://schemas.openxmlformats.org/drawingml/2006/table">
            <a:tbl>
              <a:tblPr firstRow="1" bandRow="1">
                <a:tableStyleId>{F5AB1C69-6EDB-4FF4-983F-18BD219EF322}</a:tableStyleId>
              </a:tblPr>
              <a:tblGrid>
                <a:gridCol w="2857522">
                  <a:extLst>
                    <a:ext uri="{9D8B030D-6E8A-4147-A177-3AD203B41FA5}">
                      <a16:colId xmlns:a16="http://schemas.microsoft.com/office/drawing/2014/main" xmlns="" val="20000"/>
                    </a:ext>
                  </a:extLst>
                </a:gridCol>
                <a:gridCol w="1785950">
                  <a:extLst>
                    <a:ext uri="{9D8B030D-6E8A-4147-A177-3AD203B41FA5}">
                      <a16:colId xmlns:a16="http://schemas.microsoft.com/office/drawing/2014/main" xmlns="" val="20001"/>
                    </a:ext>
                  </a:extLst>
                </a:gridCol>
                <a:gridCol w="1857388">
                  <a:extLst>
                    <a:ext uri="{9D8B030D-6E8A-4147-A177-3AD203B41FA5}">
                      <a16:colId xmlns:a16="http://schemas.microsoft.com/office/drawing/2014/main" xmlns="" val="20002"/>
                    </a:ext>
                  </a:extLst>
                </a:gridCol>
                <a:gridCol w="1643076">
                  <a:extLst>
                    <a:ext uri="{9D8B030D-6E8A-4147-A177-3AD203B41FA5}">
                      <a16:colId xmlns:a16="http://schemas.microsoft.com/office/drawing/2014/main" xmlns="" val="20003"/>
                    </a:ext>
                  </a:extLst>
                </a:gridCol>
              </a:tblGrid>
              <a:tr h="757242">
                <a:tc>
                  <a:txBody>
                    <a:bodyPr/>
                    <a:lstStyle/>
                    <a:p>
                      <a:r>
                        <a:rPr lang="tr-TR" sz="3200" dirty="0">
                          <a:solidFill>
                            <a:schemeClr val="tx1"/>
                          </a:solidFill>
                          <a:latin typeface="Times New Roman" pitchFamily="18" charset="0"/>
                          <a:cs typeface="Times New Roman" pitchFamily="18" charset="0"/>
                        </a:rPr>
                        <a:t>YIL</a:t>
                      </a:r>
                    </a:p>
                  </a:txBody>
                  <a:tcPr/>
                </a:tc>
                <a:tc>
                  <a:txBody>
                    <a:bodyPr/>
                    <a:lstStyle/>
                    <a:p>
                      <a:r>
                        <a:rPr lang="tr-TR" sz="3200" dirty="0"/>
                        <a:t>     1988</a:t>
                      </a:r>
                    </a:p>
                  </a:txBody>
                  <a:tcPr/>
                </a:tc>
                <a:tc>
                  <a:txBody>
                    <a:bodyPr/>
                    <a:lstStyle/>
                    <a:p>
                      <a:r>
                        <a:rPr lang="tr-TR" sz="3200" dirty="0"/>
                        <a:t>   1998</a:t>
                      </a:r>
                    </a:p>
                  </a:txBody>
                  <a:tcPr/>
                </a:tc>
                <a:tc>
                  <a:txBody>
                    <a:bodyPr/>
                    <a:lstStyle/>
                    <a:p>
                      <a:r>
                        <a:rPr lang="tr-TR" sz="3200" dirty="0"/>
                        <a:t>  2008</a:t>
                      </a:r>
                    </a:p>
                  </a:txBody>
                  <a:tcPr/>
                </a:tc>
                <a:extLst>
                  <a:ext uri="{0D108BD9-81ED-4DB2-BD59-A6C34878D82A}">
                    <a16:rowId xmlns:a16="http://schemas.microsoft.com/office/drawing/2014/main" xmlns="" val="10000"/>
                  </a:ext>
                </a:extLst>
              </a:tr>
              <a:tr h="757242">
                <a:tc>
                  <a:txBody>
                    <a:bodyPr/>
                    <a:lstStyle/>
                    <a:p>
                      <a:r>
                        <a:rPr lang="tr-TR" sz="2000" b="1" dirty="0">
                          <a:latin typeface="Times New Roman" pitchFamily="18" charset="0"/>
                          <a:cs typeface="Times New Roman" pitchFamily="18" charset="0"/>
                        </a:rPr>
                        <a:t>İŞÇİ</a:t>
                      </a:r>
                      <a:r>
                        <a:rPr lang="tr-TR" sz="2000" b="1" baseline="0" dirty="0">
                          <a:latin typeface="Times New Roman" pitchFamily="18" charset="0"/>
                          <a:cs typeface="Times New Roman" pitchFamily="18" charset="0"/>
                        </a:rPr>
                        <a:t> (Ücretli/</a:t>
                      </a:r>
                      <a:r>
                        <a:rPr lang="tr-TR" sz="2000" b="1" baseline="0" dirty="0" err="1">
                          <a:latin typeface="Times New Roman" pitchFamily="18" charset="0"/>
                          <a:cs typeface="Times New Roman" pitchFamily="18" charset="0"/>
                        </a:rPr>
                        <a:t>Yevmiyeli</a:t>
                      </a:r>
                      <a:r>
                        <a:rPr lang="tr-TR" sz="2000" b="1" baseline="0" dirty="0">
                          <a:latin typeface="Times New Roman" pitchFamily="18" charset="0"/>
                          <a:cs typeface="Times New Roman" pitchFamily="18" charset="0"/>
                        </a:rPr>
                        <a:t>)</a:t>
                      </a:r>
                      <a:endParaRPr lang="tr-TR" sz="2000" b="1" dirty="0">
                        <a:latin typeface="Times New Roman" pitchFamily="18" charset="0"/>
                        <a:cs typeface="Times New Roman" pitchFamily="18" charset="0"/>
                      </a:endParaRPr>
                    </a:p>
                  </a:txBody>
                  <a:tcPr/>
                </a:tc>
                <a:tc>
                  <a:txBody>
                    <a:bodyPr/>
                    <a:lstStyle/>
                    <a:p>
                      <a:r>
                        <a:rPr lang="tr-TR" sz="2400" b="1" dirty="0">
                          <a:latin typeface="Times New Roman" pitchFamily="18" charset="0"/>
                          <a:cs typeface="Times New Roman" pitchFamily="18" charset="0"/>
                        </a:rPr>
                        <a:t>        %</a:t>
                      </a:r>
                      <a:r>
                        <a:rPr lang="tr-TR" sz="2400" b="1" baseline="0" dirty="0">
                          <a:latin typeface="Times New Roman" pitchFamily="18" charset="0"/>
                          <a:cs typeface="Times New Roman" pitchFamily="18" charset="0"/>
                        </a:rPr>
                        <a:t> 40,4</a:t>
                      </a:r>
                      <a:endParaRPr lang="tr-TR" sz="2400" b="1" dirty="0">
                        <a:latin typeface="Times New Roman" pitchFamily="18" charset="0"/>
                        <a:cs typeface="Times New Roman" pitchFamily="18" charset="0"/>
                      </a:endParaRPr>
                    </a:p>
                  </a:txBody>
                  <a:tcPr/>
                </a:tc>
                <a:tc>
                  <a:txBody>
                    <a:bodyPr/>
                    <a:lstStyle/>
                    <a:p>
                      <a:r>
                        <a:rPr lang="tr-TR" sz="2400" b="1" dirty="0">
                          <a:latin typeface="Times New Roman" pitchFamily="18" charset="0"/>
                          <a:cs typeface="Times New Roman" pitchFamily="18" charset="0"/>
                        </a:rPr>
                        <a:t>   % 44,6</a:t>
                      </a:r>
                    </a:p>
                  </a:txBody>
                  <a:tcPr/>
                </a:tc>
                <a:tc>
                  <a:txBody>
                    <a:bodyPr/>
                    <a:lstStyle/>
                    <a:p>
                      <a:r>
                        <a:rPr lang="tr-TR" sz="2400" b="1" dirty="0">
                          <a:latin typeface="Times New Roman" pitchFamily="18" charset="0"/>
                          <a:cs typeface="Times New Roman" pitchFamily="18" charset="0"/>
                        </a:rPr>
                        <a:t>   %</a:t>
                      </a:r>
                      <a:r>
                        <a:rPr lang="tr-TR" sz="2400" b="1" baseline="0" dirty="0">
                          <a:latin typeface="Times New Roman" pitchFamily="18" charset="0"/>
                          <a:cs typeface="Times New Roman" pitchFamily="18" charset="0"/>
                        </a:rPr>
                        <a:t> 61</a:t>
                      </a:r>
                      <a:endParaRPr lang="tr-TR" sz="2400" b="1" dirty="0">
                        <a:latin typeface="Times New Roman" pitchFamily="18" charset="0"/>
                        <a:cs typeface="Times New Roman" pitchFamily="18" charset="0"/>
                      </a:endParaRPr>
                    </a:p>
                  </a:txBody>
                  <a:tcPr/>
                </a:tc>
                <a:extLst>
                  <a:ext uri="{0D108BD9-81ED-4DB2-BD59-A6C34878D82A}">
                    <a16:rowId xmlns:a16="http://schemas.microsoft.com/office/drawing/2014/main" xmlns="" val="10001"/>
                  </a:ext>
                </a:extLst>
              </a:tr>
              <a:tr h="757242">
                <a:tc>
                  <a:txBody>
                    <a:bodyPr/>
                    <a:lstStyle/>
                    <a:p>
                      <a:r>
                        <a:rPr lang="tr-TR" sz="2000" dirty="0">
                          <a:latin typeface="Times New Roman" pitchFamily="18" charset="0"/>
                          <a:cs typeface="Times New Roman" pitchFamily="18" charset="0"/>
                        </a:rPr>
                        <a:t>İŞVEREN</a:t>
                      </a:r>
                    </a:p>
                  </a:txBody>
                  <a:tcPr/>
                </a:tc>
                <a:tc>
                  <a:txBody>
                    <a:bodyPr/>
                    <a:lstStyle/>
                    <a:p>
                      <a:r>
                        <a:rPr lang="tr-TR" sz="2400" dirty="0">
                          <a:latin typeface="Times New Roman" pitchFamily="18" charset="0"/>
                          <a:cs typeface="Times New Roman" pitchFamily="18" charset="0"/>
                        </a:rPr>
                        <a:t>        %</a:t>
                      </a:r>
                      <a:r>
                        <a:rPr lang="tr-TR" sz="2400" baseline="0" dirty="0">
                          <a:latin typeface="Times New Roman" pitchFamily="18" charset="0"/>
                          <a:cs typeface="Times New Roman" pitchFamily="18" charset="0"/>
                        </a:rPr>
                        <a:t> 3,5</a:t>
                      </a:r>
                      <a:endParaRPr lang="tr-TR" sz="2400" dirty="0">
                        <a:latin typeface="Times New Roman" pitchFamily="18" charset="0"/>
                        <a:cs typeface="Times New Roman" pitchFamily="18" charset="0"/>
                      </a:endParaRPr>
                    </a:p>
                  </a:txBody>
                  <a:tcPr/>
                </a:tc>
                <a:tc>
                  <a:txBody>
                    <a:bodyPr/>
                    <a:lstStyle/>
                    <a:p>
                      <a:r>
                        <a:rPr lang="tr-TR" sz="2400" dirty="0">
                          <a:latin typeface="Times New Roman" pitchFamily="18" charset="0"/>
                          <a:cs typeface="Times New Roman" pitchFamily="18" charset="0"/>
                        </a:rPr>
                        <a:t>    % 5,9</a:t>
                      </a:r>
                    </a:p>
                  </a:txBody>
                  <a:tcPr/>
                </a:tc>
                <a:tc>
                  <a:txBody>
                    <a:bodyPr/>
                    <a:lstStyle/>
                    <a:p>
                      <a:r>
                        <a:rPr lang="tr-TR" sz="2400" dirty="0">
                          <a:latin typeface="Times New Roman" pitchFamily="18" charset="0"/>
                          <a:cs typeface="Times New Roman" pitchFamily="18" charset="0"/>
                        </a:rPr>
                        <a:t>    % 5,9</a:t>
                      </a:r>
                    </a:p>
                  </a:txBody>
                  <a:tcPr/>
                </a:tc>
                <a:extLst>
                  <a:ext uri="{0D108BD9-81ED-4DB2-BD59-A6C34878D82A}">
                    <a16:rowId xmlns:a16="http://schemas.microsoft.com/office/drawing/2014/main" xmlns="" val="10002"/>
                  </a:ext>
                </a:extLst>
              </a:tr>
              <a:tr h="757242">
                <a:tc>
                  <a:txBody>
                    <a:bodyPr/>
                    <a:lstStyle/>
                    <a:p>
                      <a:r>
                        <a:rPr lang="tr-TR" sz="2000" dirty="0">
                          <a:latin typeface="Times New Roman" pitchFamily="18" charset="0"/>
                          <a:cs typeface="Times New Roman" pitchFamily="18" charset="0"/>
                        </a:rPr>
                        <a:t>KENDİ</a:t>
                      </a:r>
                      <a:r>
                        <a:rPr lang="tr-TR" sz="2000" baseline="0" dirty="0">
                          <a:latin typeface="Times New Roman" pitchFamily="18" charset="0"/>
                          <a:cs typeface="Times New Roman" pitchFamily="18" charset="0"/>
                        </a:rPr>
                        <a:t> HESABINA </a:t>
                      </a:r>
                    </a:p>
                    <a:p>
                      <a:r>
                        <a:rPr lang="tr-TR" sz="2000" baseline="0" dirty="0">
                          <a:latin typeface="Times New Roman" pitchFamily="18" charset="0"/>
                          <a:cs typeface="Times New Roman" pitchFamily="18" charset="0"/>
                        </a:rPr>
                        <a:t>(Esnaf, Çiftçi…)  </a:t>
                      </a:r>
                      <a:endParaRPr lang="tr-TR" sz="2000" dirty="0">
                        <a:latin typeface="Times New Roman" pitchFamily="18" charset="0"/>
                        <a:cs typeface="Times New Roman" pitchFamily="18" charset="0"/>
                      </a:endParaRPr>
                    </a:p>
                  </a:txBody>
                  <a:tcPr/>
                </a:tc>
                <a:tc>
                  <a:txBody>
                    <a:bodyPr/>
                    <a:lstStyle/>
                    <a:p>
                      <a:r>
                        <a:rPr lang="tr-TR" sz="2400" dirty="0">
                          <a:latin typeface="Times New Roman" pitchFamily="18" charset="0"/>
                          <a:cs typeface="Times New Roman" pitchFamily="18" charset="0"/>
                        </a:rPr>
                        <a:t>        % </a:t>
                      </a:r>
                      <a:r>
                        <a:rPr lang="tr-TR" sz="2400" baseline="0" dirty="0">
                          <a:latin typeface="Times New Roman" pitchFamily="18" charset="0"/>
                          <a:cs typeface="Times New Roman" pitchFamily="18" charset="0"/>
                        </a:rPr>
                        <a:t> 25,9</a:t>
                      </a:r>
                      <a:endParaRPr lang="tr-TR" sz="2400" dirty="0">
                        <a:latin typeface="Times New Roman" pitchFamily="18" charset="0"/>
                        <a:cs typeface="Times New Roman" pitchFamily="18" charset="0"/>
                      </a:endParaRPr>
                    </a:p>
                  </a:txBody>
                  <a:tcPr/>
                </a:tc>
                <a:tc>
                  <a:txBody>
                    <a:bodyPr/>
                    <a:lstStyle/>
                    <a:p>
                      <a:r>
                        <a:rPr lang="tr-TR" sz="2400" dirty="0">
                          <a:latin typeface="Times New Roman" pitchFamily="18" charset="0"/>
                          <a:cs typeface="Times New Roman" pitchFamily="18" charset="0"/>
                        </a:rPr>
                        <a:t>    %</a:t>
                      </a:r>
                      <a:r>
                        <a:rPr lang="tr-TR" sz="2400" baseline="0" dirty="0">
                          <a:latin typeface="Times New Roman" pitchFamily="18" charset="0"/>
                          <a:cs typeface="Times New Roman" pitchFamily="18" charset="0"/>
                        </a:rPr>
                        <a:t> 23,6</a:t>
                      </a:r>
                      <a:endParaRPr lang="tr-TR" sz="2400" dirty="0">
                        <a:latin typeface="Times New Roman" pitchFamily="18" charset="0"/>
                        <a:cs typeface="Times New Roman" pitchFamily="18" charset="0"/>
                      </a:endParaRPr>
                    </a:p>
                  </a:txBody>
                  <a:tcPr/>
                </a:tc>
                <a:tc>
                  <a:txBody>
                    <a:bodyPr/>
                    <a:lstStyle/>
                    <a:p>
                      <a:r>
                        <a:rPr lang="tr-TR" sz="2400" dirty="0">
                          <a:latin typeface="Times New Roman" pitchFamily="18" charset="0"/>
                          <a:cs typeface="Times New Roman" pitchFamily="18" charset="0"/>
                        </a:rPr>
                        <a:t>    % 20,4</a:t>
                      </a:r>
                    </a:p>
                  </a:txBody>
                  <a:tcPr/>
                </a:tc>
                <a:extLst>
                  <a:ext uri="{0D108BD9-81ED-4DB2-BD59-A6C34878D82A}">
                    <a16:rowId xmlns:a16="http://schemas.microsoft.com/office/drawing/2014/main" xmlns="" val="10003"/>
                  </a:ext>
                </a:extLst>
              </a:tr>
              <a:tr h="757242">
                <a:tc>
                  <a:txBody>
                    <a:bodyPr/>
                    <a:lstStyle/>
                    <a:p>
                      <a:r>
                        <a:rPr lang="tr-TR" sz="2000" dirty="0">
                          <a:latin typeface="Times New Roman" pitchFamily="18" charset="0"/>
                          <a:cs typeface="Times New Roman" pitchFamily="18" charset="0"/>
                        </a:rPr>
                        <a:t>ÜCRETSİZ</a:t>
                      </a:r>
                      <a:r>
                        <a:rPr lang="tr-TR" sz="2000" baseline="0" dirty="0">
                          <a:latin typeface="Times New Roman" pitchFamily="18" charset="0"/>
                          <a:cs typeface="Times New Roman" pitchFamily="18" charset="0"/>
                        </a:rPr>
                        <a:t> AİLE İŞÇİSİ</a:t>
                      </a:r>
                      <a:endParaRPr lang="tr-TR" sz="2000" dirty="0">
                        <a:latin typeface="Times New Roman" pitchFamily="18" charset="0"/>
                        <a:cs typeface="Times New Roman" pitchFamily="18" charset="0"/>
                      </a:endParaRPr>
                    </a:p>
                  </a:txBody>
                  <a:tcPr/>
                </a:tc>
                <a:tc>
                  <a:txBody>
                    <a:bodyPr/>
                    <a:lstStyle/>
                    <a:p>
                      <a:r>
                        <a:rPr lang="tr-TR" sz="2400" dirty="0">
                          <a:latin typeface="Times New Roman" pitchFamily="18" charset="0"/>
                          <a:cs typeface="Times New Roman" pitchFamily="18" charset="0"/>
                        </a:rPr>
                        <a:t>        % 30,2</a:t>
                      </a:r>
                    </a:p>
                  </a:txBody>
                  <a:tcPr/>
                </a:tc>
                <a:tc>
                  <a:txBody>
                    <a:bodyPr/>
                    <a:lstStyle/>
                    <a:p>
                      <a:r>
                        <a:rPr lang="tr-TR" sz="2400" dirty="0">
                          <a:latin typeface="Times New Roman" pitchFamily="18" charset="0"/>
                          <a:cs typeface="Times New Roman" pitchFamily="18" charset="0"/>
                        </a:rPr>
                        <a:t>    %</a:t>
                      </a:r>
                      <a:r>
                        <a:rPr lang="tr-TR" sz="2400" baseline="0" dirty="0">
                          <a:latin typeface="Times New Roman" pitchFamily="18" charset="0"/>
                          <a:cs typeface="Times New Roman" pitchFamily="18" charset="0"/>
                        </a:rPr>
                        <a:t> 25,9 </a:t>
                      </a:r>
                      <a:endParaRPr lang="tr-TR" sz="2400" dirty="0">
                        <a:latin typeface="Times New Roman" pitchFamily="18" charset="0"/>
                        <a:cs typeface="Times New Roman" pitchFamily="18" charset="0"/>
                      </a:endParaRPr>
                    </a:p>
                  </a:txBody>
                  <a:tcPr/>
                </a:tc>
                <a:tc>
                  <a:txBody>
                    <a:bodyPr/>
                    <a:lstStyle/>
                    <a:p>
                      <a:r>
                        <a:rPr lang="tr-TR" sz="2400" dirty="0">
                          <a:latin typeface="Times New Roman" pitchFamily="18" charset="0"/>
                          <a:cs typeface="Times New Roman" pitchFamily="18" charset="0"/>
                        </a:rPr>
                        <a:t>    % 12,7 </a:t>
                      </a:r>
                    </a:p>
                  </a:txBody>
                  <a:tcPr/>
                </a:tc>
                <a:extLst>
                  <a:ext uri="{0D108BD9-81ED-4DB2-BD59-A6C34878D82A}">
                    <a16:rowId xmlns:a16="http://schemas.microsoft.com/office/drawing/2014/main" xmlns="" val="10004"/>
                  </a:ext>
                </a:extLst>
              </a:tr>
            </a:tbl>
          </a:graphicData>
        </a:graphic>
      </p:graphicFrame>
    </p:spTree>
    <p:extLst>
      <p:ext uri="{BB962C8B-B14F-4D97-AF65-F5344CB8AC3E}">
        <p14:creationId xmlns:p14="http://schemas.microsoft.com/office/powerpoint/2010/main" val="1740701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1524000" y="1214438"/>
            <a:ext cx="9144000" cy="5643562"/>
          </a:xfrm>
        </p:spPr>
        <p:txBody>
          <a:bodyPr/>
          <a:lstStyle/>
          <a:p>
            <a:pPr>
              <a:defRPr/>
            </a:pPr>
            <a:r>
              <a:rPr lang="tr-TR" dirty="0"/>
              <a:t>Ücret, Maaş ya da Yevmiye Karşılığı Çalışan, Yani Hayatını Emeğini Satarak Kazanan, </a:t>
            </a:r>
            <a:r>
              <a:rPr lang="tr-TR" b="1" u="sng" dirty="0"/>
              <a:t>Türkiye İşçi Sınıfı son 20 yılda, </a:t>
            </a:r>
          </a:p>
          <a:p>
            <a:pPr>
              <a:defRPr/>
            </a:pPr>
            <a:r>
              <a:rPr lang="tr-TR" b="1" u="sng" dirty="0"/>
              <a:t>rakamsal olarak yaklaşık  2 kat büyüdü.</a:t>
            </a:r>
          </a:p>
          <a:p>
            <a:pPr>
              <a:defRPr/>
            </a:pPr>
            <a:endParaRPr lang="tr-TR" b="1" dirty="0"/>
          </a:p>
          <a:p>
            <a:pPr>
              <a:defRPr/>
            </a:pPr>
            <a:endParaRPr lang="tr-TR" b="1" dirty="0"/>
          </a:p>
        </p:txBody>
      </p:sp>
      <p:sp>
        <p:nvSpPr>
          <p:cNvPr id="2" name="1 Başlık"/>
          <p:cNvSpPr>
            <a:spLocks noGrp="1"/>
          </p:cNvSpPr>
          <p:nvPr>
            <p:ph type="ctrTitle"/>
          </p:nvPr>
        </p:nvSpPr>
        <p:spPr>
          <a:xfrm>
            <a:off x="1524000" y="0"/>
            <a:ext cx="8929718" cy="1142984"/>
          </a:xfrm>
        </p:spPr>
        <p:txBody>
          <a:bodyPr>
            <a:normAutofit fontScale="90000"/>
          </a:bodyPr>
          <a:lstStyle/>
          <a:p>
            <a:pPr>
              <a:defRPr/>
            </a:pPr>
            <a:r>
              <a:rPr lang="tr-TR">
                <a:solidFill>
                  <a:srgbClr val="FF0000"/>
                </a:solidFill>
              </a:rPr>
              <a:t>Türkiye İşçi Sınıfı: 1988’den 2008’e</a:t>
            </a:r>
          </a:p>
        </p:txBody>
      </p:sp>
      <p:graphicFrame>
        <p:nvGraphicFramePr>
          <p:cNvPr id="4" name="3 Tablo"/>
          <p:cNvGraphicFramePr>
            <a:graphicFrameLocks noGrp="1"/>
          </p:cNvGraphicFramePr>
          <p:nvPr/>
        </p:nvGraphicFramePr>
        <p:xfrm>
          <a:off x="3810000" y="2571750"/>
          <a:ext cx="4000528" cy="4071962"/>
        </p:xfrm>
        <a:graphic>
          <a:graphicData uri="http://schemas.openxmlformats.org/drawingml/2006/table">
            <a:tbl>
              <a:tblPr firstRow="1" bandRow="1">
                <a:tableStyleId>{F5AB1C69-6EDB-4FF4-983F-18BD219EF322}</a:tableStyleId>
              </a:tblPr>
              <a:tblGrid>
                <a:gridCol w="933978">
                  <a:extLst>
                    <a:ext uri="{9D8B030D-6E8A-4147-A177-3AD203B41FA5}">
                      <a16:colId xmlns:a16="http://schemas.microsoft.com/office/drawing/2014/main" xmlns="" val="20000"/>
                    </a:ext>
                  </a:extLst>
                </a:gridCol>
                <a:gridCol w="3066550">
                  <a:extLst>
                    <a:ext uri="{9D8B030D-6E8A-4147-A177-3AD203B41FA5}">
                      <a16:colId xmlns:a16="http://schemas.microsoft.com/office/drawing/2014/main" xmlns="" val="20001"/>
                    </a:ext>
                  </a:extLst>
                </a:gridCol>
              </a:tblGrid>
              <a:tr h="402270">
                <a:tc>
                  <a:txBody>
                    <a:bodyPr/>
                    <a:lstStyle/>
                    <a:p>
                      <a:r>
                        <a:rPr lang="tr-TR" dirty="0"/>
                        <a:t>Yıl</a:t>
                      </a:r>
                      <a:r>
                        <a:rPr lang="tr-TR" baseline="0" dirty="0"/>
                        <a:t> </a:t>
                      </a:r>
                      <a:endParaRPr lang="tr-TR" dirty="0"/>
                    </a:p>
                  </a:txBody>
                  <a:tcPr/>
                </a:tc>
                <a:tc>
                  <a:txBody>
                    <a:bodyPr/>
                    <a:lstStyle/>
                    <a:p>
                      <a:r>
                        <a:rPr lang="tr-TR" baseline="0" dirty="0"/>
                        <a:t>    </a:t>
                      </a:r>
                      <a:r>
                        <a:rPr lang="tr-TR" dirty="0"/>
                        <a:t>Toplam</a:t>
                      </a:r>
                      <a:r>
                        <a:rPr lang="tr-TR" baseline="0" dirty="0"/>
                        <a:t> Ücretli Sayısı</a:t>
                      </a:r>
                      <a:endParaRPr lang="tr-TR" dirty="0"/>
                    </a:p>
                  </a:txBody>
                  <a:tcPr/>
                </a:tc>
                <a:extLst>
                  <a:ext uri="{0D108BD9-81ED-4DB2-BD59-A6C34878D82A}">
                    <a16:rowId xmlns:a16="http://schemas.microsoft.com/office/drawing/2014/main" xmlns="" val="10000"/>
                  </a:ext>
                </a:extLst>
              </a:tr>
              <a:tr h="451532">
                <a:tc>
                  <a:txBody>
                    <a:bodyPr/>
                    <a:lstStyle/>
                    <a:p>
                      <a:r>
                        <a:rPr lang="tr-TR" dirty="0">
                          <a:latin typeface="Times New Roman" pitchFamily="18" charset="0"/>
                          <a:cs typeface="Times New Roman" pitchFamily="18" charset="0"/>
                        </a:rPr>
                        <a:t>1988</a:t>
                      </a:r>
                    </a:p>
                  </a:txBody>
                  <a:tcPr/>
                </a:tc>
                <a:tc>
                  <a:txBody>
                    <a:bodyPr/>
                    <a:lstStyle/>
                    <a:p>
                      <a:r>
                        <a:rPr lang="tr-TR" b="1" dirty="0">
                          <a:latin typeface="Times New Roman" pitchFamily="18" charset="0"/>
                          <a:cs typeface="Times New Roman" pitchFamily="18" charset="0"/>
                        </a:rPr>
                        <a:t>              7.170.000</a:t>
                      </a:r>
                    </a:p>
                  </a:txBody>
                  <a:tcPr/>
                </a:tc>
                <a:extLst>
                  <a:ext uri="{0D108BD9-81ED-4DB2-BD59-A6C34878D82A}">
                    <a16:rowId xmlns:a16="http://schemas.microsoft.com/office/drawing/2014/main" xmlns="" val="10001"/>
                  </a:ext>
                </a:extLst>
              </a:tr>
              <a:tr h="402270">
                <a:tc>
                  <a:txBody>
                    <a:bodyPr/>
                    <a:lstStyle/>
                    <a:p>
                      <a:r>
                        <a:rPr lang="tr-TR" dirty="0">
                          <a:latin typeface="Times New Roman" pitchFamily="18" charset="0"/>
                          <a:cs typeface="Times New Roman" pitchFamily="18" charset="0"/>
                        </a:rPr>
                        <a:t>1995</a:t>
                      </a:r>
                    </a:p>
                  </a:txBody>
                  <a:tcPr/>
                </a:tc>
                <a:tc>
                  <a:txBody>
                    <a:bodyPr/>
                    <a:lstStyle/>
                    <a:p>
                      <a:r>
                        <a:rPr lang="tr-TR" dirty="0">
                          <a:latin typeface="Times New Roman" pitchFamily="18" charset="0"/>
                          <a:cs typeface="Times New Roman" pitchFamily="18" charset="0"/>
                        </a:rPr>
                        <a:t>              8.471.000</a:t>
                      </a:r>
                    </a:p>
                  </a:txBody>
                  <a:tcPr/>
                </a:tc>
                <a:extLst>
                  <a:ext uri="{0D108BD9-81ED-4DB2-BD59-A6C34878D82A}">
                    <a16:rowId xmlns:a16="http://schemas.microsoft.com/office/drawing/2014/main" xmlns="" val="10002"/>
                  </a:ext>
                </a:extLst>
              </a:tr>
              <a:tr h="402270">
                <a:tc>
                  <a:txBody>
                    <a:bodyPr/>
                    <a:lstStyle/>
                    <a:p>
                      <a:r>
                        <a:rPr lang="tr-TR" dirty="0">
                          <a:latin typeface="Times New Roman" pitchFamily="18" charset="0"/>
                          <a:cs typeface="Times New Roman" pitchFamily="18" charset="0"/>
                        </a:rPr>
                        <a:t>2002</a:t>
                      </a:r>
                    </a:p>
                  </a:txBody>
                  <a:tcPr/>
                </a:tc>
                <a:tc>
                  <a:txBody>
                    <a:bodyPr/>
                    <a:lstStyle/>
                    <a:p>
                      <a:r>
                        <a:rPr lang="tr-TR" dirty="0">
                          <a:latin typeface="Times New Roman" pitchFamily="18" charset="0"/>
                          <a:cs typeface="Times New Roman" pitchFamily="18" charset="0"/>
                        </a:rPr>
                        <a:t>             10.625.000</a:t>
                      </a:r>
                    </a:p>
                  </a:txBody>
                  <a:tcPr/>
                </a:tc>
                <a:extLst>
                  <a:ext uri="{0D108BD9-81ED-4DB2-BD59-A6C34878D82A}">
                    <a16:rowId xmlns:a16="http://schemas.microsoft.com/office/drawing/2014/main" xmlns="" val="10003"/>
                  </a:ext>
                </a:extLst>
              </a:tr>
              <a:tr h="402270">
                <a:tc>
                  <a:txBody>
                    <a:bodyPr/>
                    <a:lstStyle/>
                    <a:p>
                      <a:r>
                        <a:rPr lang="tr-TR" dirty="0">
                          <a:latin typeface="Times New Roman" pitchFamily="18" charset="0"/>
                          <a:cs typeface="Times New Roman" pitchFamily="18" charset="0"/>
                        </a:rPr>
                        <a:t>2003</a:t>
                      </a:r>
                    </a:p>
                  </a:txBody>
                  <a:tcPr/>
                </a:tc>
                <a:tc>
                  <a:txBody>
                    <a:bodyPr/>
                    <a:lstStyle/>
                    <a:p>
                      <a:r>
                        <a:rPr lang="tr-TR" dirty="0">
                          <a:latin typeface="Times New Roman" pitchFamily="18" charset="0"/>
                          <a:cs typeface="Times New Roman" pitchFamily="18" charset="0"/>
                        </a:rPr>
                        <a:t>              10.707.000</a:t>
                      </a:r>
                    </a:p>
                  </a:txBody>
                  <a:tcPr/>
                </a:tc>
                <a:extLst>
                  <a:ext uri="{0D108BD9-81ED-4DB2-BD59-A6C34878D82A}">
                    <a16:rowId xmlns:a16="http://schemas.microsoft.com/office/drawing/2014/main" xmlns="" val="10004"/>
                  </a:ext>
                </a:extLst>
              </a:tr>
              <a:tr h="402270">
                <a:tc>
                  <a:txBody>
                    <a:bodyPr/>
                    <a:lstStyle/>
                    <a:p>
                      <a:r>
                        <a:rPr lang="tr-TR" dirty="0">
                          <a:latin typeface="Times New Roman" pitchFamily="18" charset="0"/>
                          <a:cs typeface="Times New Roman" pitchFamily="18" charset="0"/>
                        </a:rPr>
                        <a:t>2004</a:t>
                      </a:r>
                    </a:p>
                  </a:txBody>
                  <a:tcPr/>
                </a:tc>
                <a:tc>
                  <a:txBody>
                    <a:bodyPr/>
                    <a:lstStyle/>
                    <a:p>
                      <a:r>
                        <a:rPr lang="tr-TR" dirty="0">
                          <a:latin typeface="Times New Roman" pitchFamily="18" charset="0"/>
                          <a:cs typeface="Times New Roman" pitchFamily="18" charset="0"/>
                        </a:rPr>
                        <a:t>              11.079.000</a:t>
                      </a:r>
                    </a:p>
                  </a:txBody>
                  <a:tcPr/>
                </a:tc>
                <a:extLst>
                  <a:ext uri="{0D108BD9-81ED-4DB2-BD59-A6C34878D82A}">
                    <a16:rowId xmlns:a16="http://schemas.microsoft.com/office/drawing/2014/main" xmlns="" val="10005"/>
                  </a:ext>
                </a:extLst>
              </a:tr>
              <a:tr h="402270">
                <a:tc>
                  <a:txBody>
                    <a:bodyPr/>
                    <a:lstStyle/>
                    <a:p>
                      <a:r>
                        <a:rPr lang="tr-TR" dirty="0">
                          <a:latin typeface="Times New Roman" pitchFamily="18" charset="0"/>
                          <a:cs typeface="Times New Roman" pitchFamily="18" charset="0"/>
                        </a:rPr>
                        <a:t>2005</a:t>
                      </a:r>
                    </a:p>
                  </a:txBody>
                  <a:tcPr/>
                </a:tc>
                <a:tc>
                  <a:txBody>
                    <a:bodyPr/>
                    <a:lstStyle/>
                    <a:p>
                      <a:r>
                        <a:rPr lang="tr-TR" dirty="0">
                          <a:latin typeface="Times New Roman" pitchFamily="18" charset="0"/>
                          <a:cs typeface="Times New Roman" pitchFamily="18" charset="0"/>
                        </a:rPr>
                        <a:t>             </a:t>
                      </a:r>
                      <a:r>
                        <a:rPr lang="tr-TR" baseline="0" dirty="0">
                          <a:latin typeface="Times New Roman" pitchFamily="18" charset="0"/>
                          <a:cs typeface="Times New Roman" pitchFamily="18" charset="0"/>
                        </a:rPr>
                        <a:t> </a:t>
                      </a:r>
                      <a:r>
                        <a:rPr lang="tr-TR" dirty="0">
                          <a:latin typeface="Times New Roman" pitchFamily="18" charset="0"/>
                          <a:cs typeface="Times New Roman" pitchFamily="18" charset="0"/>
                        </a:rPr>
                        <a:t>11.948.000</a:t>
                      </a:r>
                    </a:p>
                  </a:txBody>
                  <a:tcPr/>
                </a:tc>
                <a:extLst>
                  <a:ext uri="{0D108BD9-81ED-4DB2-BD59-A6C34878D82A}">
                    <a16:rowId xmlns:a16="http://schemas.microsoft.com/office/drawing/2014/main" xmlns="" val="10006"/>
                  </a:ext>
                </a:extLst>
              </a:tr>
              <a:tr h="402270">
                <a:tc>
                  <a:txBody>
                    <a:bodyPr/>
                    <a:lstStyle/>
                    <a:p>
                      <a:r>
                        <a:rPr lang="tr-TR" dirty="0">
                          <a:latin typeface="Times New Roman" pitchFamily="18" charset="0"/>
                          <a:cs typeface="Times New Roman" pitchFamily="18" charset="0"/>
                        </a:rPr>
                        <a:t>2006</a:t>
                      </a:r>
                    </a:p>
                  </a:txBody>
                  <a:tcPr/>
                </a:tc>
                <a:tc>
                  <a:txBody>
                    <a:bodyPr/>
                    <a:lstStyle/>
                    <a:p>
                      <a:r>
                        <a:rPr lang="tr-TR" dirty="0">
                          <a:latin typeface="Times New Roman" pitchFamily="18" charset="0"/>
                          <a:cs typeface="Times New Roman" pitchFamily="18" charset="0"/>
                        </a:rPr>
                        <a:t>             </a:t>
                      </a:r>
                      <a:r>
                        <a:rPr lang="tr-TR" baseline="0" dirty="0">
                          <a:latin typeface="Times New Roman" pitchFamily="18" charset="0"/>
                          <a:cs typeface="Times New Roman" pitchFamily="18" charset="0"/>
                        </a:rPr>
                        <a:t> </a:t>
                      </a:r>
                      <a:r>
                        <a:rPr lang="tr-TR" dirty="0">
                          <a:latin typeface="Times New Roman" pitchFamily="18" charset="0"/>
                          <a:cs typeface="Times New Roman" pitchFamily="18" charset="0"/>
                        </a:rPr>
                        <a:t>12.617.000</a:t>
                      </a:r>
                    </a:p>
                  </a:txBody>
                  <a:tcPr/>
                </a:tc>
                <a:extLst>
                  <a:ext uri="{0D108BD9-81ED-4DB2-BD59-A6C34878D82A}">
                    <a16:rowId xmlns:a16="http://schemas.microsoft.com/office/drawing/2014/main" xmlns="" val="10007"/>
                  </a:ext>
                </a:extLst>
              </a:tr>
              <a:tr h="402270">
                <a:tc>
                  <a:txBody>
                    <a:bodyPr/>
                    <a:lstStyle/>
                    <a:p>
                      <a:r>
                        <a:rPr lang="tr-TR" dirty="0">
                          <a:latin typeface="Times New Roman" pitchFamily="18" charset="0"/>
                          <a:cs typeface="Times New Roman" pitchFamily="18" charset="0"/>
                        </a:rPr>
                        <a:t>2007</a:t>
                      </a:r>
                    </a:p>
                  </a:txBody>
                  <a:tcPr/>
                </a:tc>
                <a:tc>
                  <a:txBody>
                    <a:bodyPr/>
                    <a:lstStyle/>
                    <a:p>
                      <a:r>
                        <a:rPr lang="tr-TR" dirty="0">
                          <a:latin typeface="Times New Roman" pitchFamily="18" charset="0"/>
                          <a:cs typeface="Times New Roman" pitchFamily="18" charset="0"/>
                        </a:rPr>
                        <a:t>              12.316.000</a:t>
                      </a:r>
                    </a:p>
                  </a:txBody>
                  <a:tcPr/>
                </a:tc>
                <a:extLst>
                  <a:ext uri="{0D108BD9-81ED-4DB2-BD59-A6C34878D82A}">
                    <a16:rowId xmlns:a16="http://schemas.microsoft.com/office/drawing/2014/main" xmlns="" val="10008"/>
                  </a:ext>
                </a:extLst>
              </a:tr>
              <a:tr h="402270">
                <a:tc>
                  <a:txBody>
                    <a:bodyPr/>
                    <a:lstStyle/>
                    <a:p>
                      <a:r>
                        <a:rPr lang="tr-TR" dirty="0">
                          <a:latin typeface="Times New Roman" pitchFamily="18" charset="0"/>
                          <a:cs typeface="Times New Roman" pitchFamily="18" charset="0"/>
                        </a:rPr>
                        <a:t>2008</a:t>
                      </a:r>
                    </a:p>
                  </a:txBody>
                  <a:tcPr/>
                </a:tc>
                <a:tc>
                  <a:txBody>
                    <a:bodyPr/>
                    <a:lstStyle/>
                    <a:p>
                      <a:r>
                        <a:rPr lang="tr-TR" b="1" dirty="0">
                          <a:latin typeface="Times New Roman" pitchFamily="18" charset="0"/>
                          <a:cs typeface="Times New Roman" pitchFamily="18" charset="0"/>
                        </a:rPr>
                        <a:t>              12.937.000</a:t>
                      </a:r>
                    </a:p>
                  </a:txBody>
                  <a:tcPr/>
                </a:tc>
                <a:extLst>
                  <a:ext uri="{0D108BD9-81ED-4DB2-BD59-A6C34878D82A}">
                    <a16:rowId xmlns:a16="http://schemas.microsoft.com/office/drawing/2014/main" xmlns="" val="10009"/>
                  </a:ext>
                </a:extLst>
              </a:tr>
            </a:tbl>
          </a:graphicData>
        </a:graphic>
      </p:graphicFrame>
    </p:spTree>
    <p:extLst>
      <p:ext uri="{BB962C8B-B14F-4D97-AF65-F5344CB8AC3E}">
        <p14:creationId xmlns:p14="http://schemas.microsoft.com/office/powerpoint/2010/main" val="6481761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1141</Words>
  <Application>Microsoft Office PowerPoint</Application>
  <PresentationFormat>Geniş ekran</PresentationFormat>
  <Paragraphs>336</Paragraphs>
  <Slides>17</Slides>
  <Notes>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17</vt:i4>
      </vt:variant>
    </vt:vector>
  </HeadingPairs>
  <TitlesOfParts>
    <vt:vector size="23" baseType="lpstr">
      <vt:lpstr>Arial</vt:lpstr>
      <vt:lpstr>Calibri</vt:lpstr>
      <vt:lpstr>Calibri Light</vt:lpstr>
      <vt:lpstr>Tahoma</vt:lpstr>
      <vt:lpstr>Times New Roman</vt:lpstr>
      <vt:lpstr>Office Teması</vt:lpstr>
      <vt:lpstr>PowerPoint Sunusu</vt:lpstr>
      <vt:lpstr>PowerPoint Sunusu</vt:lpstr>
      <vt:lpstr>Türkiye İşgücü Piyasasının Özellikleri</vt:lpstr>
      <vt:lpstr>İşgücü ve İstihdam: Temel Veriler</vt:lpstr>
      <vt:lpstr>İşgücüne katılım neden düşük/düşüyor?</vt:lpstr>
      <vt:lpstr>Cinsiyete Göre Temel Veriler</vt:lpstr>
      <vt:lpstr>Türkiye İşgücü Piyasasının Özellikleri</vt:lpstr>
      <vt:lpstr>Son 20 Yılda İşçileşme Dalgası </vt:lpstr>
      <vt:lpstr>Türkiye İşçi Sınıfı: 1988’den 2008’e</vt:lpstr>
      <vt:lpstr>Türkiye İşgücü Piyasasının Özellikleri</vt:lpstr>
      <vt:lpstr>İstihdamın Sektörel Yapısında Değişim</vt:lpstr>
      <vt:lpstr>Kamu ve Özel Sektörde İstihdam</vt:lpstr>
      <vt:lpstr>Türkiye İşgücü Piyasasının Özellikleri</vt:lpstr>
      <vt:lpstr>İşsizlik: 5 kişiden biri işsiz</vt:lpstr>
      <vt:lpstr>İŞKUR</vt:lpstr>
      <vt:lpstr>Türkiye İşgücü Piyasasının Özellikleri</vt:lpstr>
      <vt:lpstr>Kayıtdışı İstihdam: İki kişiden biri kayıt dışı; dört işçiden biri sigortasız…</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Asus</dc:creator>
  <cp:lastModifiedBy>Asus</cp:lastModifiedBy>
  <cp:revision>1</cp:revision>
  <dcterms:created xsi:type="dcterms:W3CDTF">2020-06-24T22:55:20Z</dcterms:created>
  <dcterms:modified xsi:type="dcterms:W3CDTF">2020-06-24T22:55:41Z</dcterms:modified>
</cp:coreProperties>
</file>