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47"/>
  </p:notesMasterIdLst>
  <p:sldIdLst>
    <p:sldId id="256" r:id="rId2"/>
    <p:sldId id="257" r:id="rId3"/>
    <p:sldId id="258" r:id="rId4"/>
    <p:sldId id="259" r:id="rId5"/>
    <p:sldId id="260" r:id="rId6"/>
    <p:sldId id="261" r:id="rId7"/>
    <p:sldId id="263" r:id="rId8"/>
    <p:sldId id="264" r:id="rId9"/>
    <p:sldId id="319" r:id="rId10"/>
    <p:sldId id="265" r:id="rId11"/>
    <p:sldId id="320" r:id="rId12"/>
    <p:sldId id="266" r:id="rId13"/>
    <p:sldId id="267" r:id="rId14"/>
    <p:sldId id="321" r:id="rId15"/>
    <p:sldId id="268" r:id="rId16"/>
    <p:sldId id="322" r:id="rId17"/>
    <p:sldId id="269" r:id="rId18"/>
    <p:sldId id="271" r:id="rId19"/>
    <p:sldId id="272" r:id="rId20"/>
    <p:sldId id="316" r:id="rId21"/>
    <p:sldId id="273" r:id="rId22"/>
    <p:sldId id="317" r:id="rId23"/>
    <p:sldId id="274" r:id="rId24"/>
    <p:sldId id="275" r:id="rId25"/>
    <p:sldId id="318" r:id="rId26"/>
    <p:sldId id="276" r:id="rId27"/>
    <p:sldId id="277" r:id="rId28"/>
    <p:sldId id="278" r:id="rId29"/>
    <p:sldId id="279" r:id="rId30"/>
    <p:sldId id="280" r:id="rId31"/>
    <p:sldId id="281" r:id="rId32"/>
    <p:sldId id="282" r:id="rId33"/>
    <p:sldId id="283" r:id="rId34"/>
    <p:sldId id="284" r:id="rId35"/>
    <p:sldId id="285" r:id="rId36"/>
    <p:sldId id="286" r:id="rId37"/>
    <p:sldId id="302" r:id="rId38"/>
    <p:sldId id="303" r:id="rId39"/>
    <p:sldId id="304" r:id="rId40"/>
    <p:sldId id="305" r:id="rId41"/>
    <p:sldId id="308" r:id="rId42"/>
    <p:sldId id="309" r:id="rId43"/>
    <p:sldId id="310" r:id="rId44"/>
    <p:sldId id="323" r:id="rId45"/>
    <p:sldId id="315" r:id="rId4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33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90" y="2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60573D-EC7D-4663-935C-DD10AF0A50AB}" type="datetimeFigureOut">
              <a:rPr lang="tr-TR" smtClean="0"/>
              <a:pPr/>
              <a:t>14.03.2018</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08B4B4-4BAD-4E0E-B604-C0F29A49B6AE}" type="slidenum">
              <a:rPr lang="tr-TR" smtClean="0"/>
              <a:pPr/>
              <a:t>‹#›</a:t>
            </a:fld>
            <a:endParaRPr lang="tr-TR"/>
          </a:p>
        </p:txBody>
      </p:sp>
    </p:spTree>
    <p:extLst>
      <p:ext uri="{BB962C8B-B14F-4D97-AF65-F5344CB8AC3E}">
        <p14:creationId xmlns:p14="http://schemas.microsoft.com/office/powerpoint/2010/main" xmlns="" val="8263299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3326706-6773-439B-A195-7F21F9C430B6}" type="datetime1">
              <a:rPr lang="tr-TR" smtClean="0"/>
              <a:pPr/>
              <a:t>14.03.2018</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A6D208E8-880E-435B-A4BE-56E88CA1C3DB}"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FBE8AA3-47B2-4524-B7FF-27914AD98029}" type="datetime1">
              <a:rPr lang="tr-TR" smtClean="0"/>
              <a:pPr/>
              <a:t>14.03.2018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6D208E8-880E-435B-A4BE-56E88CA1C3D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8F602AE-DD39-4F55-BA84-F6F8C2CD3CEA}" type="datetime1">
              <a:rPr lang="tr-TR" smtClean="0"/>
              <a:pPr/>
              <a:t>14.03.2018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6D208E8-880E-435B-A4BE-56E88CA1C3D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F18A09-E68B-483C-81F5-8C338A0EBBB3}" type="datetime1">
              <a:rPr lang="tr-TR" smtClean="0"/>
              <a:pPr/>
              <a:t>14.03.2018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6D208E8-880E-435B-A4BE-56E88CA1C3D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FFB49F7-69FB-4FF8-8F83-0EA630F5805C}" type="datetime1">
              <a:rPr lang="tr-TR" smtClean="0"/>
              <a:pPr/>
              <a:t>14.03.2018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6D208E8-880E-435B-A4BE-56E88CA1C3DB}"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6338217-7FB0-45B1-ABA0-5F4C9B927681}" type="datetime1">
              <a:rPr lang="tr-TR" smtClean="0"/>
              <a:pPr/>
              <a:t>14.03.2018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6D208E8-880E-435B-A4BE-56E88CA1C3D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10D1B9A-4B47-49B0-97C3-B52A7FDDE70F}" type="datetime1">
              <a:rPr lang="tr-TR" smtClean="0"/>
              <a:pPr/>
              <a:t>14.03.2018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6D208E8-880E-435B-A4BE-56E88CA1C3D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1E80EFC-9E48-475B-9CA5-D531A70B9380}" type="datetime1">
              <a:rPr lang="tr-TR" smtClean="0"/>
              <a:pPr/>
              <a:t>14.03.2018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E50A19-5E6A-4C48-A87B-F16038AE0CB2}" type="datetime1">
              <a:rPr lang="tr-TR" smtClean="0"/>
              <a:pPr/>
              <a:t>14.03.2018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6D208E8-880E-435B-A4BE-56E88CA1C3D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6F0D1D-A719-445B-8144-16DB34C9F964}" type="datetime1">
              <a:rPr lang="tr-TR" smtClean="0"/>
              <a:pPr/>
              <a:t>14.03.2018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6D208E8-880E-435B-A4BE-56E88CA1C3D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DE7FB46-67A4-46DC-84D7-0020B66DEDEE}" type="datetime1">
              <a:rPr lang="tr-TR" smtClean="0"/>
              <a:pPr/>
              <a:t>14.03.2018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A6D208E8-880E-435B-A4BE-56E88CA1C3DB}"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294D623-185F-4F2E-A9B1-021451B0877A}" type="datetime1">
              <a:rPr lang="tr-TR" smtClean="0"/>
              <a:pPr/>
              <a:t>14.03.2018</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D208E8-880E-435B-A4BE-56E88CA1C3DB}"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44" y="776288"/>
            <a:ext cx="8062912" cy="5389016"/>
          </a:xfrm>
        </p:spPr>
        <p:txBody>
          <a:bodyPr>
            <a:normAutofit/>
          </a:bodyPr>
          <a:lstStyle/>
          <a:p>
            <a:pPr algn="ctr"/>
            <a:r>
              <a:rPr lang="tr-TR" sz="6000" b="1" dirty="0" smtClean="0">
                <a:solidFill>
                  <a:srgbClr val="FFC000"/>
                </a:solidFill>
              </a:rPr>
              <a:t>SICAK VE SOĞUK </a:t>
            </a:r>
            <a:r>
              <a:rPr lang="tr-TR" sz="6000" dirty="0">
                <a:solidFill>
                  <a:srgbClr val="FFC000"/>
                </a:solidFill>
              </a:rPr>
              <a:t>UYGULAMALAR</a:t>
            </a:r>
            <a:r>
              <a:rPr lang="tr-TR" sz="6000">
                <a:solidFill>
                  <a:srgbClr val="FFC000"/>
                </a:solidFill>
              </a:rPr>
              <a:t/>
            </a:r>
            <a:br>
              <a:rPr lang="tr-TR" sz="6000">
                <a:solidFill>
                  <a:srgbClr val="FFC000"/>
                </a:solidFill>
              </a:rPr>
            </a:br>
            <a:r>
              <a:rPr lang="tr-TR" sz="6000" smtClean="0">
                <a:solidFill>
                  <a:srgbClr val="FFC000"/>
                </a:solidFill>
              </a:rPr>
              <a:t/>
            </a:r>
            <a:br>
              <a:rPr lang="tr-TR" sz="6000" smtClean="0">
                <a:solidFill>
                  <a:srgbClr val="FFC000"/>
                </a:solidFill>
              </a:rPr>
            </a:br>
            <a:r>
              <a:rPr lang="tr-TR" sz="3200" smtClean="0">
                <a:solidFill>
                  <a:srgbClr val="FFC000"/>
                </a:solidFill>
              </a:rPr>
              <a:t>Prof</a:t>
            </a:r>
            <a:r>
              <a:rPr lang="tr-TR" sz="3200" dirty="0">
                <a:solidFill>
                  <a:srgbClr val="FFC000"/>
                </a:solidFill>
              </a:rPr>
              <a:t>. Dr. Ayten DEMİR</a:t>
            </a:r>
            <a:br>
              <a:rPr lang="tr-TR" sz="3200" dirty="0">
                <a:solidFill>
                  <a:srgbClr val="FFC000"/>
                </a:solidFill>
              </a:rPr>
            </a:br>
            <a:r>
              <a:rPr lang="tr-TR" sz="3200" dirty="0">
                <a:solidFill>
                  <a:srgbClr val="FFC000"/>
                </a:solidFill>
              </a:rPr>
              <a:t>Ankara Üniversitesi Sağlık Bilimleri Fakültesi</a:t>
            </a:r>
            <a:r>
              <a:rPr lang="tr-TR" dirty="0" smtClean="0"/>
              <a:t/>
            </a:r>
            <a:br>
              <a:rPr lang="tr-TR" dirty="0" smtClean="0"/>
            </a:br>
            <a:endParaRPr lang="tr-TR" dirty="0"/>
          </a:p>
        </p:txBody>
      </p:sp>
      <p:sp>
        <p:nvSpPr>
          <p:cNvPr id="4" name="Date Placeholder 3"/>
          <p:cNvSpPr>
            <a:spLocks noGrp="1"/>
          </p:cNvSpPr>
          <p:nvPr>
            <p:ph type="dt" sz="half" idx="10"/>
          </p:nvPr>
        </p:nvSpPr>
        <p:spPr/>
        <p:txBody>
          <a:bodyPr/>
          <a:lstStyle/>
          <a:p>
            <a:fld id="{F81E81FD-27D6-443D-B91E-5AEE71021DA8}"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ISI KAYBI</a:t>
            </a:r>
            <a:r>
              <a:rPr lang="tr-TR" dirty="0" smtClean="0"/>
              <a:t/>
            </a:r>
            <a:br>
              <a:rPr lang="tr-TR" dirty="0" smtClean="0"/>
            </a:br>
            <a:endParaRPr lang="tr-TR" dirty="0"/>
          </a:p>
        </p:txBody>
      </p:sp>
      <p:sp>
        <p:nvSpPr>
          <p:cNvPr id="3" name="Content Placeholder 2"/>
          <p:cNvSpPr>
            <a:spLocks noGrp="1"/>
          </p:cNvSpPr>
          <p:nvPr>
            <p:ph idx="1"/>
          </p:nvPr>
        </p:nvSpPr>
        <p:spPr/>
        <p:txBody>
          <a:bodyPr>
            <a:normAutofit/>
          </a:bodyPr>
          <a:lstStyle/>
          <a:p>
            <a:pPr>
              <a:buNone/>
            </a:pPr>
            <a:r>
              <a:rPr lang="tr-TR" b="1" dirty="0" smtClean="0"/>
              <a:t>		Radyasyon</a:t>
            </a:r>
            <a:r>
              <a:rPr lang="tr-TR" dirty="0" smtClean="0"/>
              <a:t>Vücut dışarıya ısı ışınları yayar, böylece ısı kaybı gerçekleşir. Normal oda ısısında çıplak duran kişi beden sıcaklığının % 60’ını kaybeder. Aynı şekilde kişinin çevresinde bulunan cisimlerden de (duvar, güneş, soba vb.) ısı ışınları yayılır</a:t>
            </a:r>
          </a:p>
          <a:p>
            <a:pPr>
              <a:buNone/>
            </a:pPr>
            <a:r>
              <a:rPr lang="tr-TR" b="1" dirty="0" smtClean="0"/>
              <a:t>	</a:t>
            </a:r>
            <a:endParaRPr lang="tr-TR" dirty="0"/>
          </a:p>
        </p:txBody>
      </p:sp>
      <p:sp>
        <p:nvSpPr>
          <p:cNvPr id="4" name="Date Placeholder 3"/>
          <p:cNvSpPr>
            <a:spLocks noGrp="1"/>
          </p:cNvSpPr>
          <p:nvPr>
            <p:ph type="dt" sz="half" idx="10"/>
          </p:nvPr>
        </p:nvSpPr>
        <p:spPr/>
        <p:txBody>
          <a:bodyPr/>
          <a:lstStyle/>
          <a:p>
            <a:fld id="{6FF6DB08-9DCE-4DCD-889E-C8F4A569A8EE}"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5055840"/>
          </a:xfrm>
        </p:spPr>
        <p:txBody>
          <a:bodyPr>
            <a:normAutofit lnSpcReduction="10000"/>
          </a:bodyPr>
          <a:lstStyle/>
          <a:p>
            <a:pPr>
              <a:buNone/>
            </a:pPr>
            <a:r>
              <a:rPr lang="tr-TR" b="1" dirty="0" smtClean="0"/>
              <a:t>		Kondüksiyon </a:t>
            </a:r>
            <a:r>
              <a:rPr lang="tr-TR" dirty="0" smtClean="0"/>
              <a:t>Temas eden iki cisim arasında ısı aktarılmasıdır. Bu yolla ısı kaybı % 3’tür. Oturduğumuz sandalye soğuk ise ısı aktarımı vücudumuzdan sandalyeye doğru olacaktır. </a:t>
            </a:r>
            <a:endParaRPr lang="tr-TR" b="1" dirty="0" smtClean="0"/>
          </a:p>
          <a:p>
            <a:pPr>
              <a:buNone/>
            </a:pPr>
            <a:r>
              <a:rPr lang="tr-TR" b="1" dirty="0" smtClean="0"/>
              <a:t>		Konveksiyon </a:t>
            </a:r>
            <a:r>
              <a:rPr lang="tr-TR" dirty="0" smtClean="0"/>
              <a:t>Sıcaklığın, deri yolu ile havaya aktarıldıktan sonra hava akımı yolu ile kaybedilmesidir. </a:t>
            </a:r>
            <a:endParaRPr lang="tr-TR" b="1" dirty="0" smtClean="0"/>
          </a:p>
          <a:p>
            <a:pPr>
              <a:buNone/>
            </a:pPr>
            <a:endParaRPr lang="tr-TR" b="1" dirty="0" smtClean="0"/>
          </a:p>
          <a:p>
            <a:pPr>
              <a:buNone/>
            </a:pPr>
            <a:r>
              <a:rPr lang="tr-TR" b="1" dirty="0" smtClean="0"/>
              <a:t>		Evaporasyon </a:t>
            </a:r>
            <a:r>
              <a:rPr lang="tr-TR" dirty="0" smtClean="0"/>
              <a:t>Buharlaşma yolu ile olan ısı kaybıdır. Çevre sıcaklığı vücut sıcaklığından yüksek olduğu durumlarda vücut ısısı radyasyon ve kondüksiyon yoluyla kaybedilemez, tam tersine kazanılır. </a:t>
            </a:r>
          </a:p>
          <a:p>
            <a:endParaRPr lang="tr-TR" dirty="0"/>
          </a:p>
        </p:txBody>
      </p:sp>
      <p:sp>
        <p:nvSpPr>
          <p:cNvPr id="4" name="Date Placeholder 3"/>
          <p:cNvSpPr>
            <a:spLocks noGrp="1"/>
          </p:cNvSpPr>
          <p:nvPr>
            <p:ph type="dt" sz="half" idx="10"/>
          </p:nvPr>
        </p:nvSpPr>
        <p:spPr/>
        <p:txBody>
          <a:bodyPr/>
          <a:lstStyle/>
          <a:p>
            <a:fld id="{87F18A09-E68B-483C-81F5-8C338A0EBBB3}"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4000" b="1" dirty="0" smtClean="0"/>
              <a:t>VÜCUT SICAKLIĞININ DÜZENLENMESİ</a:t>
            </a:r>
            <a:r>
              <a:rPr lang="tr-TR" dirty="0" smtClean="0"/>
              <a:t/>
            </a:r>
            <a:br>
              <a:rPr lang="tr-TR" dirty="0" smtClean="0"/>
            </a:br>
            <a:endParaRPr lang="tr-TR" dirty="0"/>
          </a:p>
        </p:txBody>
      </p:sp>
      <p:sp>
        <p:nvSpPr>
          <p:cNvPr id="3" name="Content Placeholder 2"/>
          <p:cNvSpPr>
            <a:spLocks noGrp="1"/>
          </p:cNvSpPr>
          <p:nvPr>
            <p:ph idx="1"/>
          </p:nvPr>
        </p:nvSpPr>
        <p:spPr>
          <a:xfrm>
            <a:off x="457200" y="2780928"/>
            <a:ext cx="8229600" cy="3543672"/>
          </a:xfrm>
        </p:spPr>
        <p:txBody>
          <a:bodyPr/>
          <a:lstStyle/>
          <a:p>
            <a:pPr>
              <a:buNone/>
            </a:pPr>
            <a:r>
              <a:rPr lang="tr-TR" dirty="0" smtClean="0"/>
              <a:t>	Organizmada üretilen ve kaybedilen ısı arasındaki denge, çeşitli kontrol mekanizmaları ile sağlanır. Bu mekanizmalar; sinirsel kontrol, deri ve terleme olmak üzere başlıca üç grupta incelenir.</a:t>
            </a:r>
          </a:p>
          <a:p>
            <a:endParaRPr lang="tr-TR" dirty="0"/>
          </a:p>
        </p:txBody>
      </p:sp>
      <p:sp>
        <p:nvSpPr>
          <p:cNvPr id="4" name="Date Placeholder 3"/>
          <p:cNvSpPr>
            <a:spLocks noGrp="1"/>
          </p:cNvSpPr>
          <p:nvPr>
            <p:ph type="dt" sz="half" idx="10"/>
          </p:nvPr>
        </p:nvSpPr>
        <p:spPr/>
        <p:txBody>
          <a:bodyPr/>
          <a:lstStyle/>
          <a:p>
            <a:fld id="{8C96AC16-AAC3-47CF-936A-D06433A29EFA}"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12</a:t>
            </a:fld>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Vücut Sıcaklığının DüzenlenmesindeSinirsel Kontrol</a:t>
            </a:r>
            <a:endParaRPr lang="tr-TR" dirty="0"/>
          </a:p>
        </p:txBody>
      </p:sp>
      <p:sp>
        <p:nvSpPr>
          <p:cNvPr id="3" name="Content Placeholder 2"/>
          <p:cNvSpPr>
            <a:spLocks noGrp="1"/>
          </p:cNvSpPr>
          <p:nvPr>
            <p:ph idx="1"/>
          </p:nvPr>
        </p:nvSpPr>
        <p:spPr/>
        <p:txBody>
          <a:bodyPr>
            <a:normAutofit/>
          </a:bodyPr>
          <a:lstStyle/>
          <a:p>
            <a:pPr>
              <a:buNone/>
            </a:pPr>
            <a:r>
              <a:rPr lang="tr-TR" b="1" dirty="0" smtClean="0"/>
              <a:t>Sinirsel Kontrol</a:t>
            </a:r>
            <a:endParaRPr lang="tr-TR" dirty="0" smtClean="0"/>
          </a:p>
          <a:p>
            <a:pPr>
              <a:buNone/>
            </a:pPr>
            <a:r>
              <a:rPr lang="tr-TR" dirty="0" smtClean="0"/>
              <a:t>	Vücut sıcaklığı, beyin yarım küreleri arasına yerleşmiş olan hipotalamus tarafından feedback (geribildirim) mekanizması ile düzenlenir. Hipotalamus, vücut sıcaklığının düzenlenmesinde termostat görevini üstlenir. Hipotalamusun vücut sıcaklığını kontrol eden mekanizmasının tümüne “</a:t>
            </a:r>
            <a:r>
              <a:rPr lang="tr-TR" b="1" dirty="0" smtClean="0"/>
              <a:t>hipotalamik termostat‟</a:t>
            </a:r>
            <a:r>
              <a:rPr lang="tr-TR" dirty="0" smtClean="0"/>
              <a:t> adı verilir. </a:t>
            </a:r>
          </a:p>
          <a:p>
            <a:endParaRPr lang="tr-TR" dirty="0"/>
          </a:p>
        </p:txBody>
      </p:sp>
      <p:sp>
        <p:nvSpPr>
          <p:cNvPr id="4" name="Date Placeholder 3"/>
          <p:cNvSpPr>
            <a:spLocks noGrp="1"/>
          </p:cNvSpPr>
          <p:nvPr>
            <p:ph type="dt" sz="half" idx="10"/>
          </p:nvPr>
        </p:nvSpPr>
        <p:spPr/>
        <p:txBody>
          <a:bodyPr/>
          <a:lstStyle/>
          <a:p>
            <a:fld id="{D0538413-364D-43BC-9BC8-EE92AD5B082F}"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13</a:t>
            </a:fld>
            <a:endParaRPr lang="tr-T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703912"/>
          </a:xfrm>
        </p:spPr>
        <p:txBody>
          <a:bodyPr>
            <a:normAutofit fontScale="92500" lnSpcReduction="20000"/>
          </a:bodyPr>
          <a:lstStyle/>
          <a:p>
            <a:pPr>
              <a:buNone/>
            </a:pPr>
            <a:r>
              <a:rPr lang="tr-TR" b="1" i="1" dirty="0" smtClean="0"/>
              <a:t>	Vücut Sıcaklığı Yükseldiği Zaman Hipotalamus Sıcaklığı Şu Şekilde Azaltmaya Çalışır:</a:t>
            </a:r>
            <a:endParaRPr lang="tr-TR" dirty="0" smtClean="0"/>
          </a:p>
          <a:p>
            <a:pPr>
              <a:buNone/>
            </a:pPr>
            <a:r>
              <a:rPr lang="tr-TR" dirty="0" smtClean="0"/>
              <a:t>	Vazodilatasyon ile kan dolaşımı hızlanır, ısı kan dolaşımı ile deriye taşınır ve vücut soğur. Terleme yolu ile vücut ısısı buharlaştırılarak kaybedilir. Isı üretiminin azaltılması ile metabolizma yavaşlayarak ısı üretimi azaltılır</a:t>
            </a:r>
          </a:p>
          <a:p>
            <a:endParaRPr lang="tr-TR" b="1" i="1" dirty="0" smtClean="0"/>
          </a:p>
          <a:p>
            <a:pPr>
              <a:buNone/>
            </a:pPr>
            <a:endParaRPr lang="tr-TR" b="1" i="1" dirty="0" smtClean="0"/>
          </a:p>
          <a:p>
            <a:endParaRPr lang="tr-TR" b="1" i="1" dirty="0" smtClean="0"/>
          </a:p>
          <a:p>
            <a:pPr>
              <a:buNone/>
            </a:pPr>
            <a:r>
              <a:rPr lang="tr-TR" b="1" i="1" dirty="0" smtClean="0"/>
              <a:t>	Vücut Sıcaklığı Düştüğü Zaman Hipotalamus Şu Şekilde Sıcaklığı Artırmaya Çalışır:</a:t>
            </a:r>
            <a:endParaRPr lang="tr-TR" dirty="0" smtClean="0"/>
          </a:p>
          <a:p>
            <a:pPr>
              <a:buNone/>
            </a:pPr>
            <a:r>
              <a:rPr lang="tr-TR" dirty="0" smtClean="0"/>
              <a:t>	Vazokonstrüksiyon ile kan dolaşımı yavaşlayarak deriye kan akımı yavaşlar ve sıcaklık kaybı azalır./ Piloereksiyon (derideki tüylerin dikleşmesi) ile deride yalıtkan bir tabaka oluşur ve terleme azalır. /Metabolizma hızı artarak ısı üretimini arttırır ve titreme ve tiroksin hormonu salınımı artışıyla ile birlikte organizmada ısıüretimi artar.</a:t>
            </a:r>
          </a:p>
          <a:p>
            <a:endParaRPr lang="tr-TR" dirty="0"/>
          </a:p>
        </p:txBody>
      </p:sp>
      <p:sp>
        <p:nvSpPr>
          <p:cNvPr id="4" name="Date Placeholder 3"/>
          <p:cNvSpPr>
            <a:spLocks noGrp="1"/>
          </p:cNvSpPr>
          <p:nvPr>
            <p:ph type="dt" sz="half" idx="10"/>
          </p:nvPr>
        </p:nvSpPr>
        <p:spPr/>
        <p:txBody>
          <a:bodyPr/>
          <a:lstStyle/>
          <a:p>
            <a:fld id="{87F18A09-E68B-483C-81F5-8C338A0EBBB3}"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Vücut Sıcaklığının Düzenlenmesinde Derinin Görev</a:t>
            </a:r>
            <a:r>
              <a:rPr lang="tr-TR" dirty="0" smtClean="0"/>
              <a:t>i</a:t>
            </a:r>
            <a:endParaRPr lang="tr-TR" dirty="0"/>
          </a:p>
        </p:txBody>
      </p:sp>
      <p:sp>
        <p:nvSpPr>
          <p:cNvPr id="3" name="Content Placeholder 2"/>
          <p:cNvSpPr>
            <a:spLocks noGrp="1"/>
          </p:cNvSpPr>
          <p:nvPr>
            <p:ph idx="1"/>
          </p:nvPr>
        </p:nvSpPr>
        <p:spPr/>
        <p:txBody>
          <a:bodyPr>
            <a:normAutofit/>
          </a:bodyPr>
          <a:lstStyle/>
          <a:p>
            <a:pPr>
              <a:buFont typeface="Arial" pitchFamily="34" charset="0"/>
              <a:buChar char="•"/>
            </a:pPr>
            <a:endParaRPr lang="tr-TR" dirty="0" smtClean="0"/>
          </a:p>
          <a:p>
            <a:pPr>
              <a:buFont typeface="Arial" pitchFamily="34" charset="0"/>
              <a:buChar char="•"/>
            </a:pPr>
            <a:endParaRPr lang="tr-TR" dirty="0" smtClean="0"/>
          </a:p>
          <a:p>
            <a:pPr>
              <a:buFont typeface="Arial" pitchFamily="34" charset="0"/>
              <a:buChar char="•"/>
            </a:pPr>
            <a:r>
              <a:rPr lang="tr-TR" dirty="0" smtClean="0"/>
              <a:t>Derinin en önemli görevi ısıyı vücut içinde tutmaktır. </a:t>
            </a:r>
          </a:p>
          <a:p>
            <a:pPr>
              <a:buFont typeface="Arial" pitchFamily="34" charset="0"/>
              <a:buChar char="•"/>
            </a:pPr>
            <a:r>
              <a:rPr lang="tr-TR" dirty="0" smtClean="0"/>
              <a:t> Derinin diğer bir görevi, ısıyı toplamak ve dağıtmaktır. </a:t>
            </a:r>
          </a:p>
          <a:p>
            <a:pPr>
              <a:buFont typeface="Arial" pitchFamily="34" charset="0"/>
              <a:buChar char="•"/>
            </a:pPr>
            <a:r>
              <a:rPr lang="tr-TR" dirty="0" smtClean="0"/>
              <a:t>Ayrıca deri, üzerinde bulunan reseptörler yardımı ile sıcağı ya da soğuğu algılayarak hipotalamusa iletir</a:t>
            </a:r>
          </a:p>
          <a:p>
            <a:pPr>
              <a:buNone/>
            </a:pPr>
            <a:r>
              <a:rPr lang="tr-TR" b="1" dirty="0" smtClean="0"/>
              <a:t>	</a:t>
            </a:r>
            <a:endParaRPr lang="tr-TR" dirty="0"/>
          </a:p>
        </p:txBody>
      </p:sp>
      <p:sp>
        <p:nvSpPr>
          <p:cNvPr id="4" name="Date Placeholder 3"/>
          <p:cNvSpPr>
            <a:spLocks noGrp="1"/>
          </p:cNvSpPr>
          <p:nvPr>
            <p:ph type="dt" sz="half" idx="10"/>
          </p:nvPr>
        </p:nvSpPr>
        <p:spPr/>
        <p:txBody>
          <a:bodyPr/>
          <a:lstStyle/>
          <a:p>
            <a:fld id="{FDC7FE81-8A8F-4F73-B146-0262FE762EF8}"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15</a:t>
            </a:fld>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4000" b="1" dirty="0" smtClean="0"/>
              <a:t>Vücut Sıcaklığının Düzenlenmesinde Terlemenin Görev</a:t>
            </a:r>
            <a:r>
              <a:rPr lang="tr-TR" sz="4000" dirty="0" smtClean="0"/>
              <a:t>i</a:t>
            </a:r>
            <a:endParaRPr lang="tr-TR" sz="4000" dirty="0"/>
          </a:p>
        </p:txBody>
      </p:sp>
      <p:sp>
        <p:nvSpPr>
          <p:cNvPr id="3" name="Content Placeholder 2"/>
          <p:cNvSpPr>
            <a:spLocks noGrp="1"/>
          </p:cNvSpPr>
          <p:nvPr>
            <p:ph idx="1"/>
          </p:nvPr>
        </p:nvSpPr>
        <p:spPr/>
        <p:txBody>
          <a:bodyPr>
            <a:normAutofit/>
          </a:bodyPr>
          <a:lstStyle/>
          <a:p>
            <a:pPr>
              <a:buNone/>
            </a:pPr>
            <a:r>
              <a:rPr lang="tr-TR" b="1" dirty="0" smtClean="0"/>
              <a:t>		</a:t>
            </a:r>
          </a:p>
          <a:p>
            <a:pPr>
              <a:buFont typeface="Wingdings" pitchFamily="2" charset="2"/>
              <a:buChar char="§"/>
            </a:pPr>
            <a:r>
              <a:rPr lang="tr-TR" b="1" dirty="0" smtClean="0"/>
              <a:t>T</a:t>
            </a:r>
            <a:r>
              <a:rPr lang="tr-TR" dirty="0" smtClean="0"/>
              <a:t>er bezleri tarafından salgılanan ter; sodyum, klor, üre, potasyum, laktik asit, su vb. maddeleri içerir. Ter, deriden buharlaşırken vücuttan da sıcaklık kaybı olur. </a:t>
            </a:r>
          </a:p>
          <a:p>
            <a:pPr>
              <a:buFont typeface="Wingdings" pitchFamily="2" charset="2"/>
              <a:buChar char="§"/>
            </a:pPr>
            <a:r>
              <a:rPr lang="tr-TR" dirty="0" smtClean="0"/>
              <a:t>Vücut sıcaklığının düşmesi durumunda ise hipotalamus ter bezlerinin salgılarını baskılar ve sıcaklık korunur. Sıcak ortamda sıcaklık hissi, soğuk ortamda ise üşüme hissi oluşur.</a:t>
            </a:r>
          </a:p>
          <a:p>
            <a:endParaRPr lang="tr-TR" dirty="0"/>
          </a:p>
        </p:txBody>
      </p:sp>
      <p:sp>
        <p:nvSpPr>
          <p:cNvPr id="4" name="Date Placeholder 3"/>
          <p:cNvSpPr>
            <a:spLocks noGrp="1"/>
          </p:cNvSpPr>
          <p:nvPr>
            <p:ph type="dt" sz="half" idx="10"/>
          </p:nvPr>
        </p:nvSpPr>
        <p:spPr/>
        <p:txBody>
          <a:bodyPr/>
          <a:lstStyle/>
          <a:p>
            <a:fld id="{87F18A09-E68B-483C-81F5-8C338A0EBBB3}"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16</a:t>
            </a:fld>
            <a:endParaRPr lang="tr-T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4000" b="1" dirty="0" smtClean="0"/>
              <a:t>Vücutta Isı Üretimini Etkileyen En Önemli Faktörler Şunlardır: </a:t>
            </a:r>
            <a:r>
              <a:rPr lang="tr-TR" dirty="0" smtClean="0"/>
              <a:t/>
            </a:r>
            <a:br>
              <a:rPr lang="tr-TR" dirty="0" smtClean="0"/>
            </a:br>
            <a:endParaRPr lang="tr-TR" dirty="0"/>
          </a:p>
        </p:txBody>
      </p:sp>
      <p:sp>
        <p:nvSpPr>
          <p:cNvPr id="3" name="Content Placeholder 2"/>
          <p:cNvSpPr>
            <a:spLocks noGrp="1"/>
          </p:cNvSpPr>
          <p:nvPr>
            <p:ph idx="1"/>
          </p:nvPr>
        </p:nvSpPr>
        <p:spPr/>
        <p:txBody>
          <a:bodyPr>
            <a:normAutofit/>
          </a:bodyPr>
          <a:lstStyle/>
          <a:p>
            <a:pPr>
              <a:buFont typeface="Wingdings" pitchFamily="2" charset="2"/>
              <a:buChar char="Ø"/>
            </a:pPr>
            <a:r>
              <a:rPr lang="tr-TR" b="1" dirty="0" smtClean="0"/>
              <a:t>	Yaş</a:t>
            </a:r>
            <a:endParaRPr lang="tr-TR" dirty="0" smtClean="0"/>
          </a:p>
          <a:p>
            <a:pPr>
              <a:buFont typeface="Wingdings" pitchFamily="2" charset="2"/>
              <a:buChar char="Ø"/>
            </a:pPr>
            <a:r>
              <a:rPr lang="tr-TR" b="1" dirty="0" smtClean="0"/>
              <a:t>	Cinsiyet</a:t>
            </a:r>
            <a:endParaRPr lang="tr-TR" dirty="0" smtClean="0"/>
          </a:p>
          <a:p>
            <a:pPr>
              <a:buFont typeface="Wingdings" pitchFamily="2" charset="2"/>
              <a:buChar char="Ø"/>
            </a:pPr>
            <a:r>
              <a:rPr lang="tr-TR" b="1" dirty="0" smtClean="0"/>
              <a:t>	Fiziksel Aktivite</a:t>
            </a:r>
            <a:endParaRPr lang="tr-TR" dirty="0" smtClean="0"/>
          </a:p>
          <a:p>
            <a:pPr>
              <a:buFont typeface="Wingdings" pitchFamily="2" charset="2"/>
              <a:buChar char="Ø"/>
            </a:pPr>
            <a:r>
              <a:rPr lang="tr-TR" b="1" dirty="0" smtClean="0"/>
              <a:t>	Günlük Isı Döngüsü</a:t>
            </a:r>
            <a:endParaRPr lang="tr-TR" dirty="0" smtClean="0"/>
          </a:p>
          <a:p>
            <a:pPr>
              <a:buFont typeface="Wingdings" pitchFamily="2" charset="2"/>
              <a:buChar char="Ø"/>
            </a:pPr>
            <a:r>
              <a:rPr lang="tr-TR" b="1" dirty="0" smtClean="0"/>
              <a:t>	Emosyonel Durum</a:t>
            </a:r>
            <a:endParaRPr lang="tr-TR" dirty="0" smtClean="0"/>
          </a:p>
          <a:p>
            <a:pPr>
              <a:buFont typeface="Wingdings" pitchFamily="2" charset="2"/>
              <a:buChar char="Ø"/>
            </a:pPr>
            <a:r>
              <a:rPr lang="tr-TR" dirty="0" smtClean="0"/>
              <a:t>	</a:t>
            </a:r>
            <a:r>
              <a:rPr lang="tr-TR" b="1" dirty="0" smtClean="0"/>
              <a:t>Çevre</a:t>
            </a:r>
            <a:endParaRPr lang="tr-TR" dirty="0" smtClean="0"/>
          </a:p>
          <a:p>
            <a:pPr>
              <a:buFont typeface="Wingdings" pitchFamily="2" charset="2"/>
              <a:buChar char="Ø"/>
            </a:pPr>
            <a:r>
              <a:rPr lang="tr-TR" b="1" dirty="0" smtClean="0"/>
              <a:t>	Hormonal Faktörler</a:t>
            </a:r>
            <a:endParaRPr lang="tr-TR" dirty="0" smtClean="0"/>
          </a:p>
          <a:p>
            <a:pPr>
              <a:buFont typeface="Wingdings" pitchFamily="2" charset="2"/>
              <a:buChar char="Ø"/>
            </a:pPr>
            <a:r>
              <a:rPr lang="tr-TR" b="1" dirty="0" smtClean="0"/>
              <a:t>	İlaçlar</a:t>
            </a:r>
            <a:endParaRPr lang="tr-TR" dirty="0" smtClean="0"/>
          </a:p>
          <a:p>
            <a:pPr>
              <a:buFont typeface="Wingdings" pitchFamily="2" charset="2"/>
              <a:buChar char="Ø"/>
            </a:pPr>
            <a:r>
              <a:rPr lang="tr-TR" b="1" dirty="0" smtClean="0"/>
              <a:t>	Isı Kaybı</a:t>
            </a:r>
            <a:endParaRPr lang="tr-TR" dirty="0" smtClean="0"/>
          </a:p>
          <a:p>
            <a:pPr>
              <a:buNone/>
            </a:pPr>
            <a:endParaRPr lang="tr-TR" dirty="0" smtClean="0"/>
          </a:p>
          <a:p>
            <a:endParaRPr lang="tr-TR" dirty="0"/>
          </a:p>
        </p:txBody>
      </p:sp>
      <p:sp>
        <p:nvSpPr>
          <p:cNvPr id="4" name="Date Placeholder 3"/>
          <p:cNvSpPr>
            <a:spLocks noGrp="1"/>
          </p:cNvSpPr>
          <p:nvPr>
            <p:ph type="dt" sz="half" idx="10"/>
          </p:nvPr>
        </p:nvSpPr>
        <p:spPr/>
        <p:txBody>
          <a:bodyPr/>
          <a:lstStyle/>
          <a:p>
            <a:fld id="{123B1F0E-8D3B-4C3E-846B-F1D3A23B370C}"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17</a:t>
            </a:fld>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Sıcaklığın Taşınma Mekanizması</a:t>
            </a:r>
            <a:r>
              <a:rPr lang="tr-TR" dirty="0" smtClean="0"/>
              <a:t/>
            </a:r>
            <a:br>
              <a:rPr lang="tr-TR" dirty="0" smtClean="0"/>
            </a:br>
            <a:endParaRPr lang="tr-TR" dirty="0"/>
          </a:p>
        </p:txBody>
      </p:sp>
      <p:sp>
        <p:nvSpPr>
          <p:cNvPr id="3" name="Content Placeholder 2"/>
          <p:cNvSpPr>
            <a:spLocks noGrp="1"/>
          </p:cNvSpPr>
          <p:nvPr>
            <p:ph idx="1"/>
          </p:nvPr>
        </p:nvSpPr>
        <p:spPr/>
        <p:txBody>
          <a:bodyPr>
            <a:normAutofit/>
          </a:bodyPr>
          <a:lstStyle/>
          <a:p>
            <a:pPr>
              <a:buNone/>
            </a:pPr>
            <a:r>
              <a:rPr lang="tr-TR" b="1" dirty="0" smtClean="0"/>
              <a:t>	Kondüksiyon: </a:t>
            </a:r>
            <a:r>
              <a:rPr lang="tr-TR" dirty="0" smtClean="0"/>
              <a:t>Sıcağın doğrudan iletilmesi yoluyla ısı verilir.Doğrudan deri ve derialtı dokuya isı taşınır. 2mm deriliğe etki eder.</a:t>
            </a:r>
          </a:p>
          <a:p>
            <a:pPr>
              <a:buNone/>
            </a:pPr>
            <a:r>
              <a:rPr lang="tr-TR" b="1" dirty="0" smtClean="0"/>
              <a:t>	Radyasyon/Konversiyon: </a:t>
            </a:r>
            <a:r>
              <a:rPr lang="tr-TR" dirty="0" smtClean="0"/>
              <a:t>Bir karnaktan çıkan ışınların karşıdaki cisim tarafından absorbsiyonu yoluyla taşınır. Etki alanı kaynağın yakınlığına göre değişir</a:t>
            </a:r>
          </a:p>
          <a:p>
            <a:pPr>
              <a:buNone/>
            </a:pPr>
            <a:r>
              <a:rPr lang="tr-TR" b="1" dirty="0" smtClean="0"/>
              <a:t>	Konveksiyon:</a:t>
            </a:r>
            <a:r>
              <a:rPr lang="tr-TR" dirty="0" smtClean="0"/>
              <a:t> Ortam sıcaklığının klima ventilatör gibi araçlar yardımıyla değişmesi sonucu gerçekleşir.</a:t>
            </a:r>
          </a:p>
          <a:p>
            <a:endParaRPr lang="tr-TR" dirty="0"/>
          </a:p>
        </p:txBody>
      </p:sp>
      <p:sp>
        <p:nvSpPr>
          <p:cNvPr id="4" name="Date Placeholder 3"/>
          <p:cNvSpPr>
            <a:spLocks noGrp="1"/>
          </p:cNvSpPr>
          <p:nvPr>
            <p:ph type="dt" sz="half" idx="10"/>
          </p:nvPr>
        </p:nvSpPr>
        <p:spPr/>
        <p:txBody>
          <a:bodyPr/>
          <a:lstStyle/>
          <a:p>
            <a:fld id="{D9DB9E1C-554D-4771-ADD8-80225045803F}"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18</a:t>
            </a:fld>
            <a:endParaRPr lang="tr-T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3800" b="1" dirty="0" smtClean="0"/>
              <a:t>VÜCUT ISININ YÜKSELMESİ</a:t>
            </a:r>
            <a:r>
              <a:rPr lang="tr-TR" sz="3800" dirty="0" smtClean="0"/>
              <a:t/>
            </a:r>
            <a:br>
              <a:rPr lang="tr-TR" sz="3800" dirty="0" smtClean="0"/>
            </a:br>
            <a:endParaRPr lang="tr-TR" sz="3800" dirty="0"/>
          </a:p>
        </p:txBody>
      </p:sp>
      <p:sp>
        <p:nvSpPr>
          <p:cNvPr id="3" name="Content Placeholder 2"/>
          <p:cNvSpPr>
            <a:spLocks noGrp="1"/>
          </p:cNvSpPr>
          <p:nvPr>
            <p:ph idx="1"/>
          </p:nvPr>
        </p:nvSpPr>
        <p:spPr>
          <a:xfrm>
            <a:off x="457200" y="1700808"/>
            <a:ext cx="8229600" cy="4623792"/>
          </a:xfrm>
        </p:spPr>
        <p:txBody>
          <a:bodyPr>
            <a:normAutofit lnSpcReduction="10000"/>
          </a:bodyPr>
          <a:lstStyle/>
          <a:p>
            <a:pPr>
              <a:buNone/>
            </a:pPr>
            <a:r>
              <a:rPr lang="tr-TR" b="1" dirty="0" smtClean="0"/>
              <a:t>	Yüksek Vücut Sıcaklığı (Ateş)</a:t>
            </a:r>
            <a:endParaRPr lang="tr-TR" dirty="0" smtClean="0"/>
          </a:p>
          <a:p>
            <a:pPr>
              <a:buNone/>
            </a:pPr>
            <a:r>
              <a:rPr lang="tr-TR" dirty="0" smtClean="0"/>
              <a:t>	</a:t>
            </a:r>
          </a:p>
          <a:p>
            <a:pPr>
              <a:buNone/>
            </a:pPr>
            <a:r>
              <a:rPr lang="tr-TR" dirty="0" smtClean="0"/>
              <a:t>	Vücut ısısının normalden yüksek olması durumudur. 	</a:t>
            </a:r>
          </a:p>
          <a:p>
            <a:pPr>
              <a:buNone/>
            </a:pPr>
            <a:r>
              <a:rPr lang="tr-TR" dirty="0" smtClean="0"/>
              <a:t>		Ateş yükselirken ısı yapımı da artat. Kaslarda  titreme şiddetli vazokontriksiyon ve üşüme görülür.</a:t>
            </a:r>
          </a:p>
          <a:p>
            <a:pPr>
              <a:buNone/>
            </a:pPr>
            <a:r>
              <a:rPr lang="tr-TR" dirty="0" smtClean="0"/>
              <a:t>		Vücut ısısını yükseltmek için hipotalamik termostat kendini daha yüksek dereceye ayarlar. Vücut ısısı bu yeni ayara erişebilmek için titreme yoluyla ısı üretimine devam eder. İstenilen vücut ısısına erişince titreme durur. </a:t>
            </a:r>
          </a:p>
          <a:p>
            <a:endParaRPr lang="tr-TR" dirty="0"/>
          </a:p>
        </p:txBody>
      </p:sp>
      <p:sp>
        <p:nvSpPr>
          <p:cNvPr id="4" name="Date Placeholder 3"/>
          <p:cNvSpPr>
            <a:spLocks noGrp="1"/>
          </p:cNvSpPr>
          <p:nvPr>
            <p:ph type="dt" sz="half" idx="10"/>
          </p:nvPr>
        </p:nvSpPr>
        <p:spPr/>
        <p:txBody>
          <a:bodyPr/>
          <a:lstStyle/>
          <a:p>
            <a:fld id="{D45C100F-FB12-4FFA-AB53-A340E291A93C}"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19</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tr-TR" sz="3200" dirty="0" smtClean="0"/>
              <a:t>Sıcak ve soğuk uygulama insan vücuduna lokal olarak uygulandığında olumlu sonuçlar (doku iyileşmesi ve onarım sürecine yardım etmek gibi) meydana getirebilir. Sıcak ve soğuk uygulamalar  tedavi edici etkilerinden dolayı kullanılmaktadır.</a:t>
            </a:r>
            <a:endParaRPr lang="tr-TR" sz="3200" dirty="0"/>
          </a:p>
        </p:txBody>
      </p:sp>
      <p:sp>
        <p:nvSpPr>
          <p:cNvPr id="4" name="Date Placeholder 3"/>
          <p:cNvSpPr>
            <a:spLocks noGrp="1"/>
          </p:cNvSpPr>
          <p:nvPr>
            <p:ph type="dt" sz="half" idx="10"/>
          </p:nvPr>
        </p:nvSpPr>
        <p:spPr/>
        <p:txBody>
          <a:bodyPr/>
          <a:lstStyle/>
          <a:p>
            <a:fld id="{495E7118-1CD1-441C-B6FA-7F20503A0152}"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2</a:t>
            </a:fld>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pic>
        <p:nvPicPr>
          <p:cNvPr id="6" name="Content Placeholder 5" descr="cocuklardaki-yuksek-ates-4335575_1057_300.jpg"/>
          <p:cNvPicPr>
            <a:picLocks noGrp="1" noChangeAspect="1"/>
          </p:cNvPicPr>
          <p:nvPr>
            <p:ph idx="1"/>
          </p:nvPr>
        </p:nvPicPr>
        <p:blipFill>
          <a:blip r:embed="rId2" cstate="print"/>
          <a:stretch>
            <a:fillRect/>
          </a:stretch>
        </p:blipFill>
        <p:spPr>
          <a:xfrm>
            <a:off x="0" y="2492896"/>
            <a:ext cx="5580112" cy="4365104"/>
          </a:xfrm>
        </p:spPr>
      </p:pic>
      <p:sp>
        <p:nvSpPr>
          <p:cNvPr id="4" name="Date Placeholder 3"/>
          <p:cNvSpPr>
            <a:spLocks noGrp="1"/>
          </p:cNvSpPr>
          <p:nvPr>
            <p:ph type="dt" sz="half" idx="10"/>
          </p:nvPr>
        </p:nvSpPr>
        <p:spPr/>
        <p:txBody>
          <a:bodyPr/>
          <a:lstStyle/>
          <a:p>
            <a:fld id="{87F18A09-E68B-483C-81F5-8C338A0EBBB3}"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20</a:t>
            </a:fld>
            <a:endParaRPr lang="tr-TR"/>
          </a:p>
        </p:txBody>
      </p:sp>
      <p:pic>
        <p:nvPicPr>
          <p:cNvPr id="7" name="Content Placeholder 5" descr="bebekte-kulak-agrisi1_1.jpg"/>
          <p:cNvPicPr>
            <a:picLocks noChangeAspect="1"/>
          </p:cNvPicPr>
          <p:nvPr/>
        </p:nvPicPr>
        <p:blipFill>
          <a:blip r:embed="rId3" cstate="print"/>
          <a:stretch>
            <a:fillRect/>
          </a:stretch>
        </p:blipFill>
        <p:spPr>
          <a:xfrm>
            <a:off x="5580112" y="404664"/>
            <a:ext cx="3563888" cy="2808312"/>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b="1" dirty="0" smtClean="0"/>
              <a:t>Hiperpreksi:</a:t>
            </a:r>
            <a:r>
              <a:rPr lang="tr-TR" dirty="0" smtClean="0"/>
              <a:t>Vücut ısısının 41 </a:t>
            </a:r>
            <a:r>
              <a:rPr lang="tr-TR" baseline="30000" dirty="0" smtClean="0"/>
              <a:t>0</a:t>
            </a:r>
            <a:r>
              <a:rPr lang="tr-TR" dirty="0" smtClean="0"/>
              <a:t>C'ye ulaşmasına denir. Vücut ısısı 42</a:t>
            </a:r>
            <a:r>
              <a:rPr lang="tr-TR" baseline="30000" dirty="0" smtClean="0"/>
              <a:t>0</a:t>
            </a:r>
            <a:r>
              <a:rPr lang="tr-TR" dirty="0" smtClean="0"/>
              <a:t>C 'ye yükseldiğinde beyin hücreleri etkilenir. 44 </a:t>
            </a:r>
            <a:r>
              <a:rPr lang="tr-TR" baseline="30000" dirty="0" smtClean="0"/>
              <a:t>0</a:t>
            </a:r>
            <a:r>
              <a:rPr lang="tr-TR" dirty="0" smtClean="0"/>
              <a:t>C'ye ulaştığında ise beyin hücreleri ölür, solunum merkezi durur. doku proteinleri yıkılır, vücut enzimleri inaktive olur ve ölüm meydana gelir.</a:t>
            </a:r>
          </a:p>
          <a:p>
            <a:endParaRPr lang="tr-TR" dirty="0"/>
          </a:p>
        </p:txBody>
      </p:sp>
      <p:sp>
        <p:nvSpPr>
          <p:cNvPr id="4" name="Date Placeholder 3"/>
          <p:cNvSpPr>
            <a:spLocks noGrp="1"/>
          </p:cNvSpPr>
          <p:nvPr>
            <p:ph type="dt" sz="half" idx="10"/>
          </p:nvPr>
        </p:nvSpPr>
        <p:spPr/>
        <p:txBody>
          <a:bodyPr/>
          <a:lstStyle/>
          <a:p>
            <a:fld id="{65BA11A6-A2AD-450B-A987-12F22BB51B44}"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21</a:t>
            </a:fld>
            <a:endParaRPr lang="tr-T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u="sng" dirty="0" smtClean="0"/>
              <a:t>Ateş Tipleri</a:t>
            </a:r>
            <a:r>
              <a:rPr lang="tr-TR" dirty="0" smtClean="0"/>
              <a:t/>
            </a:r>
            <a:br>
              <a:rPr lang="tr-TR" dirty="0" smtClean="0"/>
            </a:br>
            <a:endParaRPr lang="tr-TR" dirty="0"/>
          </a:p>
        </p:txBody>
      </p:sp>
      <p:sp>
        <p:nvSpPr>
          <p:cNvPr id="7" name="Content Placeholder 6"/>
          <p:cNvSpPr>
            <a:spLocks noGrp="1"/>
          </p:cNvSpPr>
          <p:nvPr>
            <p:ph idx="1"/>
          </p:nvPr>
        </p:nvSpPr>
        <p:spPr>
          <a:xfrm>
            <a:off x="457200" y="1700808"/>
            <a:ext cx="8229600" cy="4752528"/>
          </a:xfrm>
        </p:spPr>
        <p:txBody>
          <a:bodyPr>
            <a:normAutofit/>
          </a:bodyPr>
          <a:lstStyle/>
          <a:p>
            <a:pPr>
              <a:buNone/>
            </a:pPr>
            <a:r>
              <a:rPr lang="tr-TR" b="1" dirty="0" smtClean="0"/>
              <a:t>	İntermittend (Aralıklı) Ateş</a:t>
            </a:r>
            <a:endParaRPr lang="tr-TR" dirty="0" smtClean="0"/>
          </a:p>
          <a:p>
            <a:pPr>
              <a:buNone/>
            </a:pPr>
            <a:r>
              <a:rPr lang="tr-TR" b="1" dirty="0" smtClean="0"/>
              <a:t>	Remittend (Dalgalı) Ateş</a:t>
            </a:r>
            <a:endParaRPr lang="tr-TR" dirty="0" smtClean="0"/>
          </a:p>
          <a:p>
            <a:pPr>
              <a:buNone/>
            </a:pPr>
            <a:r>
              <a:rPr lang="tr-TR" b="1" dirty="0" smtClean="0"/>
              <a:t>	Konstant (Sürekli) Ateş</a:t>
            </a:r>
            <a:endParaRPr lang="tr-TR" dirty="0" smtClean="0"/>
          </a:p>
          <a:p>
            <a:pPr>
              <a:buNone/>
            </a:pPr>
            <a:r>
              <a:rPr lang="tr-TR" b="1" dirty="0" smtClean="0"/>
              <a:t>	Relapsing (Tekrarlayan) Ateş</a:t>
            </a:r>
            <a:endParaRPr lang="tr-TR" dirty="0" smtClean="0"/>
          </a:p>
          <a:p>
            <a:pPr>
              <a:buNone/>
            </a:pPr>
            <a:r>
              <a:rPr lang="tr-TR" b="1" dirty="0" smtClean="0"/>
              <a:t>	</a:t>
            </a:r>
            <a:r>
              <a:rPr lang="tr-TR" b="1" dirty="0" err="1" smtClean="0"/>
              <a:t>Ondülans</a:t>
            </a:r>
            <a:r>
              <a:rPr lang="tr-TR" b="1" dirty="0" smtClean="0"/>
              <a:t> Ateş</a:t>
            </a:r>
            <a:endParaRPr lang="tr-TR" dirty="0" smtClean="0"/>
          </a:p>
          <a:p>
            <a:pPr>
              <a:buNone/>
            </a:pPr>
            <a:r>
              <a:rPr lang="tr-TR" b="1" dirty="0" smtClean="0"/>
              <a:t>	</a:t>
            </a:r>
            <a:r>
              <a:rPr lang="tr-TR" b="1" dirty="0" err="1" smtClean="0"/>
              <a:t>İntervens</a:t>
            </a:r>
            <a:r>
              <a:rPr lang="tr-TR" b="1" dirty="0" smtClean="0"/>
              <a:t> Ateş</a:t>
            </a:r>
            <a:endParaRPr lang="tr-TR" dirty="0" smtClean="0"/>
          </a:p>
          <a:p>
            <a:endParaRPr lang="tr-TR" dirty="0"/>
          </a:p>
        </p:txBody>
      </p:sp>
      <p:sp>
        <p:nvSpPr>
          <p:cNvPr id="4" name="Date Placeholder 3"/>
          <p:cNvSpPr>
            <a:spLocks noGrp="1"/>
          </p:cNvSpPr>
          <p:nvPr>
            <p:ph type="dt" sz="half" idx="10"/>
          </p:nvPr>
        </p:nvSpPr>
        <p:spPr/>
        <p:txBody>
          <a:bodyPr/>
          <a:lstStyle/>
          <a:p>
            <a:fld id="{87F18A09-E68B-483C-81F5-8C338A0EBBB3}"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22</a:t>
            </a:fld>
            <a:endParaRPr lang="tr-T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VÜCUT ISININ DÜŞMESİ</a:t>
            </a:r>
            <a:r>
              <a:rPr lang="tr-TR" dirty="0" smtClean="0"/>
              <a:t/>
            </a:r>
            <a:br>
              <a:rPr lang="tr-TR" dirty="0" smtClean="0"/>
            </a:br>
            <a:endParaRPr lang="tr-TR" dirty="0"/>
          </a:p>
        </p:txBody>
      </p:sp>
      <p:sp>
        <p:nvSpPr>
          <p:cNvPr id="3" name="Content Placeholder 2"/>
          <p:cNvSpPr>
            <a:spLocks noGrp="1"/>
          </p:cNvSpPr>
          <p:nvPr>
            <p:ph idx="1"/>
          </p:nvPr>
        </p:nvSpPr>
        <p:spPr/>
        <p:txBody>
          <a:bodyPr>
            <a:normAutofit/>
          </a:bodyPr>
          <a:lstStyle/>
          <a:p>
            <a:pPr>
              <a:buNone/>
            </a:pPr>
            <a:r>
              <a:rPr lang="tr-TR" dirty="0" smtClean="0"/>
              <a:t>	Düşük Vücut Sıcaklığı (Hipotermi) Vücut sıcaklığının normal değerlerin altında ölçülmesi durumudur. Vücudun genel ve ilerleyici olarak soğuması sonucu ortaya çıkar. Organizma iç sıcaklığı normal değerlerinin ancak birkaç </a:t>
            </a:r>
            <a:r>
              <a:rPr lang="tr-TR" baseline="30000" dirty="0" smtClean="0"/>
              <a:t>0</a:t>
            </a:r>
            <a:r>
              <a:rPr lang="tr-TR" dirty="0" smtClean="0"/>
              <a:t>C aşağısına dayanabilir. Ancak hayati organların sıcaklığı 35</a:t>
            </a:r>
            <a:r>
              <a:rPr lang="tr-TR" baseline="30000" dirty="0" smtClean="0"/>
              <a:t>0</a:t>
            </a:r>
            <a:r>
              <a:rPr lang="tr-TR" dirty="0" smtClean="0"/>
              <a:t>C'nin altına düşerse hipotermi belirti ve bulguları ortaya çıkar</a:t>
            </a:r>
            <a:r>
              <a:rPr lang="tr-TR" b="1" dirty="0" smtClean="0"/>
              <a:t>. </a:t>
            </a:r>
            <a:endParaRPr lang="tr-TR" dirty="0" smtClean="0"/>
          </a:p>
          <a:p>
            <a:pPr>
              <a:buNone/>
            </a:pPr>
            <a:r>
              <a:rPr lang="tr-TR" b="1" dirty="0" smtClean="0"/>
              <a:t>		</a:t>
            </a:r>
            <a:endParaRPr lang="tr-TR" dirty="0"/>
          </a:p>
        </p:txBody>
      </p:sp>
      <p:sp>
        <p:nvSpPr>
          <p:cNvPr id="4" name="Date Placeholder 3"/>
          <p:cNvSpPr>
            <a:spLocks noGrp="1"/>
          </p:cNvSpPr>
          <p:nvPr>
            <p:ph type="dt" sz="half" idx="10"/>
          </p:nvPr>
        </p:nvSpPr>
        <p:spPr/>
        <p:txBody>
          <a:bodyPr/>
          <a:lstStyle/>
          <a:p>
            <a:fld id="{8BA127EB-E188-4999-BAC8-859A03EB9C07}"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23</a:t>
            </a:fld>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u="sng" dirty="0" smtClean="0"/>
              <a:t>Hipotermi  Türleri</a:t>
            </a:r>
            <a:r>
              <a:rPr lang="tr-TR" dirty="0" smtClean="0"/>
              <a:t/>
            </a:r>
            <a:br>
              <a:rPr lang="tr-TR" dirty="0" smtClean="0"/>
            </a:br>
            <a:endParaRPr lang="tr-TR" dirty="0"/>
          </a:p>
        </p:txBody>
      </p:sp>
      <p:sp>
        <p:nvSpPr>
          <p:cNvPr id="3" name="Content Placeholder 2"/>
          <p:cNvSpPr>
            <a:spLocks noGrp="1"/>
          </p:cNvSpPr>
          <p:nvPr>
            <p:ph idx="1"/>
          </p:nvPr>
        </p:nvSpPr>
        <p:spPr/>
        <p:txBody>
          <a:bodyPr>
            <a:normAutofit fontScale="92500"/>
          </a:bodyPr>
          <a:lstStyle/>
          <a:p>
            <a:pPr>
              <a:buNone/>
            </a:pPr>
            <a:r>
              <a:rPr lang="tr-TR" b="1" dirty="0" smtClean="0"/>
              <a:t>	Hafif Hipotermi: </a:t>
            </a:r>
            <a:r>
              <a:rPr lang="tr-TR" dirty="0" smtClean="0"/>
              <a:t>Vücut sıcaklığı 35</a:t>
            </a:r>
            <a:r>
              <a:rPr lang="tr-TR" baseline="30000" dirty="0" smtClean="0"/>
              <a:t>0</a:t>
            </a:r>
            <a:r>
              <a:rPr lang="tr-TR" dirty="0" smtClean="0"/>
              <a:t>C -32</a:t>
            </a:r>
            <a:r>
              <a:rPr lang="tr-TR" baseline="30000" dirty="0" smtClean="0"/>
              <a:t>0</a:t>
            </a:r>
            <a:r>
              <a:rPr lang="tr-TR" dirty="0" smtClean="0"/>
              <a:t>C arasındadır. Yüzeyyel sıcaklık düşüktür. Üşüme titreme, ciltte solukluk, dalgınlık ve kondüsyon kaybı gibi belirtiler ortaya çıkar.</a:t>
            </a:r>
            <a:r>
              <a:rPr lang="tr-TR" b="1" dirty="0" smtClean="0"/>
              <a:t> </a:t>
            </a:r>
            <a:endParaRPr lang="tr-TR" dirty="0" smtClean="0"/>
          </a:p>
          <a:p>
            <a:pPr>
              <a:buNone/>
            </a:pPr>
            <a:r>
              <a:rPr lang="tr-TR" b="1" dirty="0" smtClean="0"/>
              <a:t>	Orta Hipotermi: </a:t>
            </a:r>
            <a:r>
              <a:rPr lang="tr-TR" dirty="0" smtClean="0"/>
              <a:t>Vucut iç sıcaklığı 32</a:t>
            </a:r>
            <a:r>
              <a:rPr lang="tr-TR" baseline="30000" dirty="0" smtClean="0"/>
              <a:t>0</a:t>
            </a:r>
            <a:r>
              <a:rPr lang="tr-TR" dirty="0" smtClean="0"/>
              <a:t>C -26</a:t>
            </a:r>
            <a:r>
              <a:rPr lang="tr-TR" baseline="30000" dirty="0" smtClean="0"/>
              <a:t>0</a:t>
            </a:r>
            <a:r>
              <a:rPr lang="tr-TR" dirty="0" smtClean="0"/>
              <a:t>C arasındadır. Titreme kaybolur. Zihinsel ve fiziksel aktiviteler yavaşlar, bireyde uyku hali görülür</a:t>
            </a:r>
            <a:r>
              <a:rPr lang="tr-TR" b="1" dirty="0" smtClean="0"/>
              <a:t>.</a:t>
            </a:r>
            <a:endParaRPr lang="tr-TR" dirty="0" smtClean="0"/>
          </a:p>
          <a:p>
            <a:pPr>
              <a:buNone/>
            </a:pPr>
            <a:r>
              <a:rPr lang="tr-TR" b="1" dirty="0" smtClean="0"/>
              <a:t>	Şiddetli Hipotermi: </a:t>
            </a:r>
            <a:r>
              <a:rPr lang="tr-TR" dirty="0" smtClean="0"/>
              <a:t>Vucut iç sıcaklığı 26'</a:t>
            </a:r>
            <a:r>
              <a:rPr lang="tr-TR" baseline="30000" dirty="0" smtClean="0"/>
              <a:t>0</a:t>
            </a:r>
            <a:r>
              <a:rPr lang="tr-TR" dirty="0" smtClean="0"/>
              <a:t>C nin altındadır.Nabız zayıflar, bradikardi ve aritmi gelişir.Solunum yavaşlar ve bilinç kapanır.25</a:t>
            </a:r>
            <a:r>
              <a:rPr lang="tr-TR" baseline="30000" dirty="0" smtClean="0"/>
              <a:t>0</a:t>
            </a:r>
            <a:r>
              <a:rPr lang="tr-TR" dirty="0" smtClean="0"/>
              <a:t>C in altında ölüm gerçekleşir.</a:t>
            </a:r>
          </a:p>
          <a:p>
            <a:pPr>
              <a:buNone/>
            </a:pPr>
            <a:r>
              <a:rPr lang="tr-TR" dirty="0" smtClean="0"/>
              <a:t>		</a:t>
            </a:r>
            <a:endParaRPr lang="tr-TR" dirty="0"/>
          </a:p>
        </p:txBody>
      </p:sp>
      <p:sp>
        <p:nvSpPr>
          <p:cNvPr id="4" name="Date Placeholder 3"/>
          <p:cNvSpPr>
            <a:spLocks noGrp="1"/>
          </p:cNvSpPr>
          <p:nvPr>
            <p:ph type="dt" sz="half" idx="10"/>
          </p:nvPr>
        </p:nvSpPr>
        <p:spPr/>
        <p:txBody>
          <a:bodyPr/>
          <a:lstStyle/>
          <a:p>
            <a:fld id="{2F76336F-92DB-4DFE-84CF-B32F99B95158}"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24</a:t>
            </a:fld>
            <a:endParaRPr lang="tr-T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pic>
        <p:nvPicPr>
          <p:cNvPr id="6" name="Content Placeholder 5" descr="titreme-sebepleri-620x620.jpg"/>
          <p:cNvPicPr>
            <a:picLocks noGrp="1" noChangeAspect="1"/>
          </p:cNvPicPr>
          <p:nvPr>
            <p:ph idx="1"/>
          </p:nvPr>
        </p:nvPicPr>
        <p:blipFill>
          <a:blip r:embed="rId2" cstate="print"/>
          <a:stretch>
            <a:fillRect/>
          </a:stretch>
        </p:blipFill>
        <p:spPr>
          <a:xfrm>
            <a:off x="1619672" y="548680"/>
            <a:ext cx="5904656" cy="5906095"/>
          </a:xfrm>
        </p:spPr>
      </p:pic>
      <p:sp>
        <p:nvSpPr>
          <p:cNvPr id="4" name="Date Placeholder 3"/>
          <p:cNvSpPr>
            <a:spLocks noGrp="1"/>
          </p:cNvSpPr>
          <p:nvPr>
            <p:ph type="dt" sz="half" idx="10"/>
          </p:nvPr>
        </p:nvSpPr>
        <p:spPr/>
        <p:txBody>
          <a:bodyPr/>
          <a:lstStyle/>
          <a:p>
            <a:fld id="{87F18A09-E68B-483C-81F5-8C338A0EBBB3}"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25</a:t>
            </a:fld>
            <a:endParaRPr lang="tr-T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Rebound Fenomeni</a:t>
            </a:r>
            <a:r>
              <a:rPr lang="tr-TR" dirty="0" smtClean="0"/>
              <a:t> </a:t>
            </a:r>
            <a:br>
              <a:rPr lang="tr-TR" dirty="0" smtClean="0"/>
            </a:br>
            <a:endParaRPr lang="tr-TR" dirty="0"/>
          </a:p>
        </p:txBody>
      </p:sp>
      <p:sp>
        <p:nvSpPr>
          <p:cNvPr id="3" name="Content Placeholder 2"/>
          <p:cNvSpPr>
            <a:spLocks noGrp="1"/>
          </p:cNvSpPr>
          <p:nvPr>
            <p:ph idx="1"/>
          </p:nvPr>
        </p:nvSpPr>
        <p:spPr>
          <a:xfrm>
            <a:off x="457200" y="1556792"/>
            <a:ext cx="8229600" cy="4767808"/>
          </a:xfrm>
        </p:spPr>
        <p:txBody>
          <a:bodyPr>
            <a:normAutofit/>
          </a:bodyPr>
          <a:lstStyle/>
          <a:p>
            <a:pPr>
              <a:buNone/>
            </a:pPr>
            <a:r>
              <a:rPr lang="tr-TR" dirty="0" smtClean="0"/>
              <a:t>		Rebound Fenomeni, sıcak ve soğuk uygulamanın maximum tedavi edici etki süresinin aşılması sonucu gelişir ve yapılan uygulamanın tam tersi etki görülmesi durumudur.	</a:t>
            </a:r>
          </a:p>
          <a:p>
            <a:pPr>
              <a:buNone/>
            </a:pPr>
            <a:r>
              <a:rPr lang="tr-TR" dirty="0" smtClean="0"/>
              <a:t>		Damarlarda soğuğun ilk etkisi ile gelişen vazokonstrüksiyon, deri sıcaklığı çok düştüğünde yerini vazodilatasyona bırakır. Vazodilatasyon, soğuğun hücresel düzeydeki etkisini azaltmak amacıyla gelişmektedir. Bu durum “soğuğun neden olduğu vazodilatasyon” olarak bilinmektedir. </a:t>
            </a:r>
          </a:p>
          <a:p>
            <a:pPr>
              <a:buNone/>
            </a:pPr>
            <a:r>
              <a:rPr lang="tr-TR" dirty="0" smtClean="0"/>
              <a:t>	</a:t>
            </a:r>
            <a:endParaRPr lang="tr-TR" dirty="0"/>
          </a:p>
        </p:txBody>
      </p:sp>
      <p:sp>
        <p:nvSpPr>
          <p:cNvPr id="4" name="Date Placeholder 3"/>
          <p:cNvSpPr>
            <a:spLocks noGrp="1"/>
          </p:cNvSpPr>
          <p:nvPr>
            <p:ph type="dt" sz="half" idx="10"/>
          </p:nvPr>
        </p:nvSpPr>
        <p:spPr/>
        <p:txBody>
          <a:bodyPr/>
          <a:lstStyle/>
          <a:p>
            <a:fld id="{BC11C675-FC3A-435C-BD67-1779AC17C574}"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26</a:t>
            </a:fld>
            <a:endParaRPr lang="tr-T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Concensual Tepki</a:t>
            </a:r>
            <a:r>
              <a:rPr lang="tr-TR" dirty="0" smtClean="0"/>
              <a:t/>
            </a:r>
            <a:br>
              <a:rPr lang="tr-TR" dirty="0" smtClean="0"/>
            </a:br>
            <a:endParaRPr lang="tr-TR" dirty="0"/>
          </a:p>
        </p:txBody>
      </p:sp>
      <p:sp>
        <p:nvSpPr>
          <p:cNvPr id="3" name="Content Placeholder 2"/>
          <p:cNvSpPr>
            <a:spLocks noGrp="1"/>
          </p:cNvSpPr>
          <p:nvPr>
            <p:ph idx="1"/>
          </p:nvPr>
        </p:nvSpPr>
        <p:spPr/>
        <p:txBody>
          <a:bodyPr/>
          <a:lstStyle/>
          <a:p>
            <a:pPr>
              <a:buNone/>
            </a:pPr>
            <a:r>
              <a:rPr lang="tr-TR" dirty="0" smtClean="0"/>
              <a:t>	Vücudun bir bölgesine uygulanan sıcak ya da soğuk uygulama sonucu sadece uygulamanın yapıldığı vücut bölgesi değil,bunun simetrisi olan bölümde de aynı etkinin ortaya çıkıyor olma durumudur. Etki simetri olan alanda daha sonra ortaya çıkar.</a:t>
            </a:r>
          </a:p>
          <a:p>
            <a:endParaRPr lang="tr-TR" dirty="0"/>
          </a:p>
        </p:txBody>
      </p:sp>
      <p:sp>
        <p:nvSpPr>
          <p:cNvPr id="4" name="Date Placeholder 3"/>
          <p:cNvSpPr>
            <a:spLocks noGrp="1"/>
          </p:cNvSpPr>
          <p:nvPr>
            <p:ph type="dt" sz="half" idx="10"/>
          </p:nvPr>
        </p:nvSpPr>
        <p:spPr/>
        <p:txBody>
          <a:bodyPr/>
          <a:lstStyle/>
          <a:p>
            <a:fld id="{F9B0BC17-0328-4673-9309-84BCCCF47E38}"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27</a:t>
            </a:fld>
            <a:endParaRPr lang="tr-T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smtClean="0"/>
              <a:t>Sıcakğın Lokal Etkileri;</a:t>
            </a:r>
            <a:endParaRPr lang="tr-TR" dirty="0"/>
          </a:p>
        </p:txBody>
      </p:sp>
      <p:sp>
        <p:nvSpPr>
          <p:cNvPr id="3" name="Content Placeholder 2"/>
          <p:cNvSpPr>
            <a:spLocks noGrp="1"/>
          </p:cNvSpPr>
          <p:nvPr>
            <p:ph idx="1"/>
          </p:nvPr>
        </p:nvSpPr>
        <p:spPr/>
        <p:txBody>
          <a:bodyPr>
            <a:normAutofit/>
          </a:bodyPr>
          <a:lstStyle/>
          <a:p>
            <a:pPr>
              <a:buFont typeface="Wingdings" pitchFamily="2" charset="2"/>
              <a:buChar char="§"/>
            </a:pPr>
            <a:r>
              <a:rPr lang="tr-TR" b="1" dirty="0" smtClean="0"/>
              <a:t>	</a:t>
            </a:r>
            <a:r>
              <a:rPr lang="tr-TR" b="1" dirty="0" err="1" smtClean="0"/>
              <a:t>Vazodilatasyon</a:t>
            </a:r>
            <a:endParaRPr lang="tr-TR" dirty="0" smtClean="0"/>
          </a:p>
          <a:p>
            <a:pPr>
              <a:buFont typeface="Wingdings" pitchFamily="2" charset="2"/>
              <a:buChar char="§"/>
            </a:pPr>
            <a:r>
              <a:rPr lang="tr-TR" b="1" dirty="0" smtClean="0"/>
              <a:t>	Kapiller </a:t>
            </a:r>
            <a:r>
              <a:rPr lang="tr-TR" b="1" dirty="0" err="1" smtClean="0"/>
              <a:t>permabilitede</a:t>
            </a:r>
            <a:r>
              <a:rPr lang="tr-TR" b="1" dirty="0" smtClean="0"/>
              <a:t> artış</a:t>
            </a:r>
            <a:endParaRPr lang="tr-TR" dirty="0" smtClean="0"/>
          </a:p>
          <a:p>
            <a:pPr>
              <a:buFont typeface="Wingdings" pitchFamily="2" charset="2"/>
              <a:buChar char="§"/>
            </a:pPr>
            <a:r>
              <a:rPr lang="tr-TR" b="1" dirty="0" smtClean="0"/>
              <a:t>	Kas gerilimini azaltır</a:t>
            </a:r>
            <a:endParaRPr lang="tr-TR" dirty="0" smtClean="0"/>
          </a:p>
          <a:p>
            <a:pPr>
              <a:buFont typeface="Wingdings" pitchFamily="2" charset="2"/>
              <a:buChar char="§"/>
            </a:pPr>
            <a:r>
              <a:rPr lang="tr-TR" b="1" dirty="0" smtClean="0"/>
              <a:t>	İnflamatuar süreci hızlandırır</a:t>
            </a:r>
            <a:endParaRPr lang="tr-TR" dirty="0" smtClean="0"/>
          </a:p>
          <a:p>
            <a:pPr>
              <a:buFont typeface="Wingdings" pitchFamily="2" charset="2"/>
              <a:buChar char="§"/>
            </a:pPr>
            <a:r>
              <a:rPr lang="tr-TR" b="1" dirty="0" smtClean="0"/>
              <a:t>	Ağrıyı azaltır</a:t>
            </a:r>
            <a:endParaRPr lang="tr-TR" dirty="0"/>
          </a:p>
        </p:txBody>
      </p:sp>
      <p:sp>
        <p:nvSpPr>
          <p:cNvPr id="4" name="Date Placeholder 3"/>
          <p:cNvSpPr>
            <a:spLocks noGrp="1"/>
          </p:cNvSpPr>
          <p:nvPr>
            <p:ph type="dt" sz="half" idx="10"/>
          </p:nvPr>
        </p:nvSpPr>
        <p:spPr/>
        <p:txBody>
          <a:bodyPr/>
          <a:lstStyle/>
          <a:p>
            <a:fld id="{951FC1A6-FEC5-4540-B27C-AE28441A0334}"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28</a:t>
            </a:fld>
            <a:endParaRPr lang="tr-T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Soğuk Uygulamanın lokal etkileri</a:t>
            </a:r>
            <a:endParaRPr lang="tr-TR" dirty="0"/>
          </a:p>
        </p:txBody>
      </p:sp>
      <p:sp>
        <p:nvSpPr>
          <p:cNvPr id="3" name="Content Placeholder 2"/>
          <p:cNvSpPr>
            <a:spLocks noGrp="1"/>
          </p:cNvSpPr>
          <p:nvPr>
            <p:ph idx="1"/>
          </p:nvPr>
        </p:nvSpPr>
        <p:spPr/>
        <p:txBody>
          <a:bodyPr>
            <a:normAutofit/>
          </a:bodyPr>
          <a:lstStyle/>
          <a:p>
            <a:endParaRPr lang="tr-TR" dirty="0" smtClean="0"/>
          </a:p>
          <a:p>
            <a:pPr lvl="0"/>
            <a:r>
              <a:rPr lang="tr-TR" dirty="0" smtClean="0"/>
              <a:t>Vazokontrüksiyona neden olur. Bölgeye olan kan akımı dolayısıyla besin ve oksijen taşınımını yavaşlatır.</a:t>
            </a:r>
          </a:p>
          <a:p>
            <a:pPr lvl="0"/>
            <a:r>
              <a:rPr lang="tr-TR" dirty="0" smtClean="0"/>
              <a:t>Sıcağın tam tersi etki yaparak, kapiller permabiliteyi azaltıp, ödemi azaltır.</a:t>
            </a:r>
          </a:p>
          <a:p>
            <a:pPr lvl="0"/>
            <a:r>
              <a:rPr lang="tr-TR" dirty="0" smtClean="0"/>
              <a:t>Lokal hücresel metabolizmayı yavaşlatır.</a:t>
            </a:r>
          </a:p>
          <a:p>
            <a:pPr lvl="0"/>
            <a:r>
              <a:rPr lang="tr-TR" dirty="0" smtClean="0"/>
              <a:t>Doku hassasiyetini azltır.</a:t>
            </a:r>
          </a:p>
          <a:p>
            <a:pPr lvl="0"/>
            <a:r>
              <a:rPr lang="tr-TR" dirty="0" smtClean="0"/>
              <a:t>Ağrıyı azaltır.</a:t>
            </a:r>
          </a:p>
          <a:p>
            <a:endParaRPr lang="tr-TR" dirty="0"/>
          </a:p>
        </p:txBody>
      </p:sp>
      <p:sp>
        <p:nvSpPr>
          <p:cNvPr id="4" name="Date Placeholder 3"/>
          <p:cNvSpPr>
            <a:spLocks noGrp="1"/>
          </p:cNvSpPr>
          <p:nvPr>
            <p:ph type="dt" sz="half" idx="10"/>
          </p:nvPr>
        </p:nvSpPr>
        <p:spPr/>
        <p:txBody>
          <a:bodyPr/>
          <a:lstStyle/>
          <a:p>
            <a:fld id="{7234C6FC-EDA5-4C6F-A9C4-8BB2E14F1715}"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29</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tr-TR" b="1" dirty="0" smtClean="0"/>
              <a:t>		</a:t>
            </a:r>
            <a:r>
              <a:rPr lang="tr-TR" b="1" dirty="0" smtClean="0">
                <a:solidFill>
                  <a:schemeClr val="tx2">
                    <a:lumMod val="75000"/>
                  </a:schemeClr>
                </a:solidFill>
              </a:rPr>
              <a:t>Isı:</a:t>
            </a:r>
            <a:r>
              <a:rPr lang="tr-TR" dirty="0" smtClean="0"/>
              <a:t>Bir maddenin moleküllerinin kinetik veya potansiyel enerjisi toplamıdır yani ısı bir enerjidir.</a:t>
            </a:r>
          </a:p>
          <a:p>
            <a:pPr>
              <a:buNone/>
            </a:pPr>
            <a:endParaRPr lang="tr-TR" b="1" dirty="0" smtClean="0"/>
          </a:p>
          <a:p>
            <a:pPr>
              <a:buNone/>
            </a:pPr>
            <a:r>
              <a:rPr lang="tr-TR" b="1" dirty="0" smtClean="0"/>
              <a:t>		</a:t>
            </a:r>
            <a:r>
              <a:rPr lang="tr-TR" b="1" dirty="0" smtClean="0">
                <a:solidFill>
                  <a:schemeClr val="tx2">
                    <a:lumMod val="75000"/>
                  </a:schemeClr>
                </a:solidFill>
              </a:rPr>
              <a:t>Sıcaklık:</a:t>
            </a:r>
            <a:r>
              <a:rPr lang="tr-TR" dirty="0" smtClean="0">
                <a:solidFill>
                  <a:schemeClr val="tx2">
                    <a:lumMod val="75000"/>
                  </a:schemeClr>
                </a:solidFill>
              </a:rPr>
              <a:t> </a:t>
            </a:r>
            <a:r>
              <a:rPr lang="tr-TR" dirty="0" smtClean="0"/>
              <a:t>Sıcaklık ısının ölçüm tanımlamasını yapan birimdir, ortamdaki ortalama moleküler hareketin bir ölçüsüdür, enerji değildir. Isı ve sıcaklık birbirine bağlı olarak değişen kavramlardır.</a:t>
            </a:r>
            <a:endParaRPr lang="tr-TR" dirty="0"/>
          </a:p>
        </p:txBody>
      </p:sp>
      <p:sp>
        <p:nvSpPr>
          <p:cNvPr id="4" name="Date Placeholder 3"/>
          <p:cNvSpPr>
            <a:spLocks noGrp="1"/>
          </p:cNvSpPr>
          <p:nvPr>
            <p:ph type="dt" sz="half" idx="10"/>
          </p:nvPr>
        </p:nvSpPr>
        <p:spPr/>
        <p:txBody>
          <a:bodyPr/>
          <a:lstStyle/>
          <a:p>
            <a:fld id="{47DFD3AA-42A8-4CA4-81EC-F16CA7DFB1AB}"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3</a:t>
            </a:fld>
            <a:endParaRPr lang="tr-T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Sıcak Ve Soğuğun Sistemik Etkileri</a:t>
            </a:r>
            <a:r>
              <a:rPr lang="tr-TR" dirty="0" smtClean="0"/>
              <a:t/>
            </a:r>
            <a:br>
              <a:rPr lang="tr-TR" dirty="0" smtClean="0"/>
            </a:br>
            <a:endParaRPr lang="tr-TR" dirty="0"/>
          </a:p>
        </p:txBody>
      </p:sp>
      <p:sp>
        <p:nvSpPr>
          <p:cNvPr id="3" name="Content Placeholder 2"/>
          <p:cNvSpPr>
            <a:spLocks noGrp="1"/>
          </p:cNvSpPr>
          <p:nvPr>
            <p:ph idx="1"/>
          </p:nvPr>
        </p:nvSpPr>
        <p:spPr/>
        <p:txBody>
          <a:bodyPr>
            <a:normAutofit/>
          </a:bodyPr>
          <a:lstStyle/>
          <a:p>
            <a:pPr>
              <a:buNone/>
            </a:pPr>
            <a:r>
              <a:rPr lang="tr-TR" dirty="0" smtClean="0"/>
              <a:t>		Vücutta lokal ve büyük bir alana sıcak uygulandığı zaman aşırı </a:t>
            </a:r>
            <a:r>
              <a:rPr lang="tr-TR" dirty="0" err="1" smtClean="0"/>
              <a:t>periferik</a:t>
            </a:r>
            <a:r>
              <a:rPr lang="tr-TR" dirty="0" smtClean="0"/>
              <a:t> vazodilatasyon nedeniyle kan basıncında düşme görülebilir. Kan basıncındaki bu düşme ciddi boyutta ise bayılma olabilir.</a:t>
            </a:r>
          </a:p>
          <a:p>
            <a:pPr>
              <a:buNone/>
            </a:pPr>
            <a:r>
              <a:rPr lang="tr-TR" dirty="0" smtClean="0"/>
              <a:t>		</a:t>
            </a:r>
          </a:p>
          <a:p>
            <a:pPr>
              <a:buNone/>
            </a:pPr>
            <a:r>
              <a:rPr lang="tr-TR" dirty="0" smtClean="0"/>
              <a:t>		</a:t>
            </a:r>
          </a:p>
          <a:p>
            <a:endParaRPr lang="tr-TR" dirty="0"/>
          </a:p>
        </p:txBody>
      </p:sp>
      <p:sp>
        <p:nvSpPr>
          <p:cNvPr id="4" name="Date Placeholder 3"/>
          <p:cNvSpPr>
            <a:spLocks noGrp="1"/>
          </p:cNvSpPr>
          <p:nvPr>
            <p:ph type="dt" sz="half" idx="10"/>
          </p:nvPr>
        </p:nvSpPr>
        <p:spPr/>
        <p:txBody>
          <a:bodyPr/>
          <a:lstStyle/>
          <a:p>
            <a:fld id="{27FCBD43-6284-4B51-BFE1-10450DA77DC6}"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30</a:t>
            </a:fld>
            <a:endParaRPr lang="tr-T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4000" b="1" dirty="0" smtClean="0"/>
              <a:t>SICAK VE SOĞUK UYGULAMA YÖNTEMLERİ</a:t>
            </a:r>
            <a:r>
              <a:rPr lang="tr-TR" sz="4000" dirty="0" smtClean="0"/>
              <a:t/>
            </a:r>
            <a:br>
              <a:rPr lang="tr-TR" sz="4000" dirty="0" smtClean="0"/>
            </a:br>
            <a:endParaRPr lang="tr-TR" sz="4000" dirty="0"/>
          </a:p>
        </p:txBody>
      </p:sp>
      <p:sp>
        <p:nvSpPr>
          <p:cNvPr id="3" name="Content Placeholder 2"/>
          <p:cNvSpPr>
            <a:spLocks noGrp="1"/>
          </p:cNvSpPr>
          <p:nvPr>
            <p:ph idx="1"/>
          </p:nvPr>
        </p:nvSpPr>
        <p:spPr/>
        <p:txBody>
          <a:bodyPr/>
          <a:lstStyle/>
          <a:p>
            <a:pPr>
              <a:buNone/>
            </a:pPr>
            <a:endParaRPr lang="tr-TR" dirty="0" smtClean="0"/>
          </a:p>
          <a:p>
            <a:pPr>
              <a:buNone/>
            </a:pPr>
            <a:endParaRPr lang="tr-TR" dirty="0" smtClean="0"/>
          </a:p>
          <a:p>
            <a:pPr>
              <a:buNone/>
            </a:pPr>
            <a:r>
              <a:rPr lang="tr-TR" dirty="0" smtClean="0"/>
              <a:t>		Sıcak ve soğuk uygulamalar kuru veya yaş olarak yapılmaktadır. Yapılacak olan uygulamanın şekli uygulamanın yapılacağı vücut bölümü, bölgede inflamasyonun varlığı, yara ve yaralanma tipine göre seçilir.</a:t>
            </a:r>
          </a:p>
          <a:p>
            <a:endParaRPr lang="tr-TR" dirty="0"/>
          </a:p>
        </p:txBody>
      </p:sp>
      <p:sp>
        <p:nvSpPr>
          <p:cNvPr id="4" name="Date Placeholder 3"/>
          <p:cNvSpPr>
            <a:spLocks noGrp="1"/>
          </p:cNvSpPr>
          <p:nvPr>
            <p:ph type="dt" sz="half" idx="10"/>
          </p:nvPr>
        </p:nvSpPr>
        <p:spPr/>
        <p:txBody>
          <a:bodyPr/>
          <a:lstStyle/>
          <a:p>
            <a:fld id="{F5EA200F-CA4E-4FCE-994E-C8370782E52F}"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31</a:t>
            </a:fld>
            <a:endParaRPr lang="tr-T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u="sng" dirty="0" smtClean="0"/>
              <a:t>YAŞ UYGULAMA</a:t>
            </a:r>
            <a:r>
              <a:rPr lang="tr-TR" dirty="0" smtClean="0"/>
              <a:t/>
            </a:r>
            <a:br>
              <a:rPr lang="tr-TR" dirty="0" smtClean="0"/>
            </a:br>
            <a:endParaRPr lang="tr-TR" dirty="0"/>
          </a:p>
        </p:txBody>
      </p:sp>
      <p:sp>
        <p:nvSpPr>
          <p:cNvPr id="3" name="Content Placeholder 2"/>
          <p:cNvSpPr>
            <a:spLocks noGrp="1"/>
          </p:cNvSpPr>
          <p:nvPr>
            <p:ph idx="1"/>
          </p:nvPr>
        </p:nvSpPr>
        <p:spPr>
          <a:xfrm>
            <a:off x="457200" y="1700808"/>
            <a:ext cx="8229600" cy="4623792"/>
          </a:xfrm>
        </p:spPr>
        <p:txBody>
          <a:bodyPr>
            <a:normAutofit fontScale="92500" lnSpcReduction="20000"/>
          </a:bodyPr>
          <a:lstStyle/>
          <a:p>
            <a:pPr lvl="0">
              <a:buNone/>
            </a:pPr>
            <a:r>
              <a:rPr lang="tr-TR" b="1" u="sng" dirty="0" smtClean="0"/>
              <a:t>Avantajları:</a:t>
            </a:r>
            <a:endParaRPr lang="tr-TR" u="sng" dirty="0" smtClean="0"/>
          </a:p>
          <a:p>
            <a:pPr lvl="0"/>
            <a:r>
              <a:rPr lang="tr-TR" dirty="0" smtClean="0"/>
              <a:t>Derinin kurumasını önler</a:t>
            </a:r>
          </a:p>
          <a:p>
            <a:pPr lvl="0"/>
            <a:r>
              <a:rPr lang="tr-TR" dirty="0" smtClean="0"/>
              <a:t>Yara eksudasını yumuşatır.</a:t>
            </a:r>
          </a:p>
          <a:p>
            <a:pPr lvl="0"/>
            <a:r>
              <a:rPr lang="tr-TR" dirty="0" smtClean="0"/>
              <a:t>Yaş sıcak uygulama derin dukulara etki eder.</a:t>
            </a:r>
          </a:p>
          <a:p>
            <a:pPr lvl="0"/>
            <a:r>
              <a:rPr lang="tr-TR" dirty="0" smtClean="0"/>
              <a:t>Hafifyaş sıcak uygulama terleme ve hissedilmeyen sıvı kayıplarının önüne geçer.</a:t>
            </a:r>
          </a:p>
          <a:p>
            <a:pPr lvl="0">
              <a:buNone/>
            </a:pPr>
            <a:r>
              <a:rPr lang="tr-TR" b="1" u="sng" dirty="0" smtClean="0"/>
              <a:t>Dezavantajları:</a:t>
            </a:r>
            <a:endParaRPr lang="tr-TR" u="sng" dirty="0" smtClean="0"/>
          </a:p>
          <a:p>
            <a:pPr lvl="0"/>
            <a:r>
              <a:rPr lang="tr-TR" dirty="0" smtClean="0"/>
              <a:t>Uzun süreli uygulamalarda deride yumuşama olur.</a:t>
            </a:r>
          </a:p>
          <a:p>
            <a:pPr lvl="0"/>
            <a:r>
              <a:rPr lang="tr-TR" dirty="0" smtClean="0"/>
              <a:t>yaş sıcak uygulamada buharlaşma olduğundan hızlı soğuma olur</a:t>
            </a:r>
          </a:p>
          <a:p>
            <a:pPr lvl="0"/>
            <a:r>
              <a:rPr lang="tr-TR" dirty="0" smtClean="0"/>
              <a:t>yaş sıcak uygulamada nem sıcaklığı ilettiği için yanık riski daha fazladır.</a:t>
            </a:r>
          </a:p>
          <a:p>
            <a:endParaRPr lang="tr-TR" dirty="0"/>
          </a:p>
        </p:txBody>
      </p:sp>
      <p:sp>
        <p:nvSpPr>
          <p:cNvPr id="4" name="Date Placeholder 3"/>
          <p:cNvSpPr>
            <a:spLocks noGrp="1"/>
          </p:cNvSpPr>
          <p:nvPr>
            <p:ph type="dt" sz="half" idx="10"/>
          </p:nvPr>
        </p:nvSpPr>
        <p:spPr/>
        <p:txBody>
          <a:bodyPr/>
          <a:lstStyle/>
          <a:p>
            <a:fld id="{9E763FCF-579B-4820-A825-F52B847D1737}"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32</a:t>
            </a:fld>
            <a:endParaRPr lang="tr-T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600" b="1" u="sng" dirty="0" smtClean="0"/>
              <a:t>KURU UYGULAMA</a:t>
            </a:r>
            <a:r>
              <a:rPr lang="tr-TR" sz="3600" dirty="0" smtClean="0"/>
              <a:t/>
            </a:r>
            <a:br>
              <a:rPr lang="tr-TR" sz="3600" dirty="0" smtClean="0"/>
            </a:br>
            <a:endParaRPr lang="tr-TR" sz="3600" dirty="0"/>
          </a:p>
        </p:txBody>
      </p:sp>
      <p:sp>
        <p:nvSpPr>
          <p:cNvPr id="3" name="Content Placeholder 2"/>
          <p:cNvSpPr>
            <a:spLocks noGrp="1"/>
          </p:cNvSpPr>
          <p:nvPr>
            <p:ph idx="1"/>
          </p:nvPr>
        </p:nvSpPr>
        <p:spPr/>
        <p:txBody>
          <a:bodyPr>
            <a:normAutofit fontScale="92500" lnSpcReduction="10000"/>
          </a:bodyPr>
          <a:lstStyle/>
          <a:p>
            <a:pPr lvl="0">
              <a:buNone/>
            </a:pPr>
            <a:r>
              <a:rPr lang="tr-TR" b="1" u="sng" dirty="0" smtClean="0"/>
              <a:t>Avantajları: </a:t>
            </a:r>
            <a:endParaRPr lang="tr-TR" u="sng" dirty="0" smtClean="0"/>
          </a:p>
          <a:p>
            <a:pPr lvl="0"/>
            <a:r>
              <a:rPr lang="tr-TR" dirty="0" smtClean="0"/>
              <a:t>Kuru sıcak uygulamada yaş sıcak uygulamaya oranla yanık riski azdır.</a:t>
            </a:r>
          </a:p>
          <a:p>
            <a:pPr lvl="0"/>
            <a:r>
              <a:rPr lang="tr-TR" dirty="0" smtClean="0"/>
              <a:t>Derinin yumuşamasına (maserasyon) neden olmaz.</a:t>
            </a:r>
          </a:p>
          <a:p>
            <a:pPr lvl="0"/>
            <a:r>
              <a:rPr lang="tr-TR" dirty="0" smtClean="0"/>
              <a:t>Suyun buharlaşması gibi bir durum olmadığından sıcaklık daha uzun süre korunur.</a:t>
            </a:r>
          </a:p>
          <a:p>
            <a:pPr>
              <a:buNone/>
            </a:pPr>
            <a:r>
              <a:rPr lang="tr-TR" b="1" dirty="0" smtClean="0"/>
              <a:t> </a:t>
            </a:r>
            <a:endParaRPr lang="tr-TR" dirty="0" smtClean="0"/>
          </a:p>
          <a:p>
            <a:pPr lvl="0">
              <a:buNone/>
            </a:pPr>
            <a:r>
              <a:rPr lang="tr-TR" b="1" u="sng" dirty="0" smtClean="0"/>
              <a:t>Dezavantajları:</a:t>
            </a:r>
            <a:endParaRPr lang="tr-TR" u="sng" dirty="0" smtClean="0"/>
          </a:p>
          <a:p>
            <a:pPr lvl="0"/>
            <a:r>
              <a:rPr lang="tr-TR" dirty="0" smtClean="0"/>
              <a:t>Terleme yoluyla vücuttan sıvı kaybını arttırır.</a:t>
            </a:r>
          </a:p>
          <a:p>
            <a:pPr lvl="0"/>
            <a:r>
              <a:rPr lang="tr-TR" dirty="0" smtClean="0"/>
              <a:t>Kuru uygulama derin dokulara etki edemez.</a:t>
            </a:r>
          </a:p>
          <a:p>
            <a:pPr lvl="0"/>
            <a:r>
              <a:rPr lang="tr-TR" dirty="0" smtClean="0"/>
              <a:t>Deride kurumaya neden olur.</a:t>
            </a:r>
          </a:p>
          <a:p>
            <a:endParaRPr lang="tr-TR" dirty="0"/>
          </a:p>
        </p:txBody>
      </p:sp>
      <p:sp>
        <p:nvSpPr>
          <p:cNvPr id="4" name="Date Placeholder 3"/>
          <p:cNvSpPr>
            <a:spLocks noGrp="1"/>
          </p:cNvSpPr>
          <p:nvPr>
            <p:ph type="dt" sz="half" idx="10"/>
          </p:nvPr>
        </p:nvSpPr>
        <p:spPr/>
        <p:txBody>
          <a:bodyPr/>
          <a:lstStyle/>
          <a:p>
            <a:fld id="{D5260E50-ADF3-44AB-BE26-21131CB77D4E}"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33</a:t>
            </a:fld>
            <a:endParaRPr lang="tr-T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I-SICAK UYGULAMA YÖNTEMLERİ</a:t>
            </a:r>
            <a:r>
              <a:rPr lang="tr-TR" dirty="0" smtClean="0"/>
              <a:t/>
            </a:r>
            <a:br>
              <a:rPr lang="tr-TR" dirty="0" smtClean="0"/>
            </a:br>
            <a:endParaRPr lang="tr-TR" dirty="0"/>
          </a:p>
        </p:txBody>
      </p:sp>
      <p:sp>
        <p:nvSpPr>
          <p:cNvPr id="3" name="Content Placeholder 2"/>
          <p:cNvSpPr>
            <a:spLocks noGrp="1"/>
          </p:cNvSpPr>
          <p:nvPr>
            <p:ph idx="1"/>
          </p:nvPr>
        </p:nvSpPr>
        <p:spPr/>
        <p:txBody>
          <a:bodyPr>
            <a:normAutofit/>
          </a:bodyPr>
          <a:lstStyle/>
          <a:p>
            <a:pPr lvl="0"/>
            <a:r>
              <a:rPr lang="tr-TR" b="1" dirty="0" smtClean="0"/>
              <a:t>Kuru Sıcak Uygulamalar</a:t>
            </a:r>
            <a:endParaRPr lang="tr-TR" dirty="0" smtClean="0"/>
          </a:p>
          <a:p>
            <a:endParaRPr lang="tr-TR" dirty="0" smtClean="0"/>
          </a:p>
          <a:p>
            <a:endParaRPr lang="tr-TR" dirty="0" smtClean="0"/>
          </a:p>
          <a:p>
            <a:pPr lvl="0"/>
            <a:r>
              <a:rPr lang="tr-TR" b="1" dirty="0" smtClean="0"/>
              <a:t>Yaş Sıcak Uygulamalar</a:t>
            </a:r>
            <a:endParaRPr lang="tr-TR" dirty="0" smtClean="0"/>
          </a:p>
          <a:p>
            <a:pPr>
              <a:buNone/>
            </a:pPr>
            <a:r>
              <a:rPr lang="tr-TR" dirty="0" smtClean="0"/>
              <a:t> </a:t>
            </a:r>
          </a:p>
          <a:p>
            <a:endParaRPr lang="tr-TR" dirty="0"/>
          </a:p>
        </p:txBody>
      </p:sp>
      <p:sp>
        <p:nvSpPr>
          <p:cNvPr id="4" name="Date Placeholder 3"/>
          <p:cNvSpPr>
            <a:spLocks noGrp="1"/>
          </p:cNvSpPr>
          <p:nvPr>
            <p:ph type="dt" sz="half" idx="10"/>
          </p:nvPr>
        </p:nvSpPr>
        <p:spPr/>
        <p:txBody>
          <a:bodyPr/>
          <a:lstStyle/>
          <a:p>
            <a:fld id="{0577132C-5D94-4BE9-8BF4-428DD3EB282B}"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34</a:t>
            </a:fld>
            <a:endParaRPr lang="tr-T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3600" b="1" u="sng" dirty="0" smtClean="0"/>
              <a:t>Sıcak uygulamanın yapılmaması gereken durumlar</a:t>
            </a:r>
            <a:r>
              <a:rPr lang="tr-TR" sz="3600" dirty="0" smtClean="0"/>
              <a:t/>
            </a:r>
            <a:br>
              <a:rPr lang="tr-TR" sz="3600" dirty="0" smtClean="0"/>
            </a:br>
            <a:endParaRPr lang="tr-TR" sz="3600" dirty="0"/>
          </a:p>
        </p:txBody>
      </p:sp>
      <p:sp>
        <p:nvSpPr>
          <p:cNvPr id="3" name="Content Placeholder 2"/>
          <p:cNvSpPr>
            <a:spLocks noGrp="1"/>
          </p:cNvSpPr>
          <p:nvPr>
            <p:ph idx="1"/>
          </p:nvPr>
        </p:nvSpPr>
        <p:spPr/>
        <p:txBody>
          <a:bodyPr>
            <a:normAutofit/>
          </a:bodyPr>
          <a:lstStyle/>
          <a:p>
            <a:pPr lvl="0"/>
            <a:r>
              <a:rPr lang="tr-TR" dirty="0" smtClean="0"/>
              <a:t>Travmatik yaralanmaların ardından ilk 24 saat uygulanmamalıdır. (kanama ve ödemi arttırır)</a:t>
            </a:r>
          </a:p>
          <a:p>
            <a:pPr lvl="0"/>
            <a:r>
              <a:rPr lang="tr-TR" dirty="0" smtClean="0"/>
              <a:t>Aktif kanamanın sürdüğü durumlarada kanamayı arttıracağı için uygulanmaz.</a:t>
            </a:r>
          </a:p>
          <a:p>
            <a:pPr lvl="0"/>
            <a:r>
              <a:rPr lang="tr-TR" dirty="0" smtClean="0"/>
              <a:t>Ödemin olduğu durumlarda kapiller permabiliteyi arttıracağından uygulanamaz,</a:t>
            </a:r>
          </a:p>
          <a:p>
            <a:pPr lvl="0"/>
            <a:r>
              <a:rPr lang="tr-TR" dirty="0" smtClean="0"/>
              <a:t>Maling tümör varlığında sıcaklıkmetabolizma hızı, hücre büyümesi ve dolaşımı arttıracağından metastaz rislini arttıracağından uygulanmaz.</a:t>
            </a:r>
          </a:p>
          <a:p>
            <a:r>
              <a:rPr lang="tr-TR" b="1" dirty="0" smtClean="0"/>
              <a:t> </a:t>
            </a:r>
            <a:endParaRPr lang="tr-TR" dirty="0" smtClean="0"/>
          </a:p>
          <a:p>
            <a:endParaRPr lang="tr-TR" dirty="0"/>
          </a:p>
        </p:txBody>
      </p:sp>
      <p:sp>
        <p:nvSpPr>
          <p:cNvPr id="4" name="Date Placeholder 3"/>
          <p:cNvSpPr>
            <a:spLocks noGrp="1"/>
          </p:cNvSpPr>
          <p:nvPr>
            <p:ph type="dt" sz="half" idx="10"/>
          </p:nvPr>
        </p:nvSpPr>
        <p:spPr/>
        <p:txBody>
          <a:bodyPr/>
          <a:lstStyle/>
          <a:p>
            <a:fld id="{406A2B35-CA61-405C-80E4-0D78277DA1C0}"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35</a:t>
            </a:fld>
            <a:endParaRPr lang="tr-T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 Kuru Sıcak Uygulamalar</a:t>
            </a:r>
            <a:r>
              <a:rPr lang="tr-TR" dirty="0" smtClean="0"/>
              <a:t/>
            </a:r>
            <a:br>
              <a:rPr lang="tr-TR" dirty="0" smtClean="0"/>
            </a:br>
            <a:endParaRPr lang="tr-TR" dirty="0"/>
          </a:p>
        </p:txBody>
      </p:sp>
      <p:sp>
        <p:nvSpPr>
          <p:cNvPr id="3" name="Content Placeholder 2"/>
          <p:cNvSpPr>
            <a:spLocks noGrp="1"/>
          </p:cNvSpPr>
          <p:nvPr>
            <p:ph idx="1"/>
          </p:nvPr>
        </p:nvSpPr>
        <p:spPr/>
        <p:txBody>
          <a:bodyPr>
            <a:normAutofit/>
          </a:bodyPr>
          <a:lstStyle/>
          <a:p>
            <a:r>
              <a:rPr lang="tr-TR" b="1" dirty="0" smtClean="0"/>
              <a:t>1. Termofor: </a:t>
            </a:r>
            <a:r>
              <a:rPr lang="tr-TR" dirty="0" smtClean="0"/>
              <a:t>Sıcak su torbası olarak da bilinen termoforlar ev koşullarında da  uygulanabilen kuru sıcak uygulama için kullanılan gereçlerdendir. Uygulaması kolaydır ancak bazı dezavantajları vardır.</a:t>
            </a:r>
          </a:p>
          <a:p>
            <a:pPr lvl="0"/>
            <a:r>
              <a:rPr lang="tr-TR" dirty="0" smtClean="0"/>
              <a:t>Uygun koşullarda uygulanmadığında torba su sızdırdığında yanıklara neden olabilir..</a:t>
            </a:r>
          </a:p>
          <a:p>
            <a:endParaRPr lang="tr-TR" dirty="0"/>
          </a:p>
        </p:txBody>
      </p:sp>
      <p:sp>
        <p:nvSpPr>
          <p:cNvPr id="4" name="Date Placeholder 3"/>
          <p:cNvSpPr>
            <a:spLocks noGrp="1"/>
          </p:cNvSpPr>
          <p:nvPr>
            <p:ph type="dt" sz="half" idx="10"/>
          </p:nvPr>
        </p:nvSpPr>
        <p:spPr/>
        <p:txBody>
          <a:bodyPr/>
          <a:lstStyle/>
          <a:p>
            <a:fld id="{35D3240D-FE90-4415-85B9-AABF637C7C0C}"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36</a:t>
            </a:fld>
            <a:endParaRPr lang="tr-T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err="1" smtClean="0"/>
              <a:t>II</a:t>
            </a:r>
            <a:r>
              <a:rPr lang="tr-TR" b="1" dirty="0" smtClean="0"/>
              <a:t>-SOĞUK UYGULAMA YÖNTEMLERİ</a:t>
            </a:r>
            <a:endParaRPr lang="tr-TR" dirty="0"/>
          </a:p>
        </p:txBody>
      </p:sp>
      <p:sp>
        <p:nvSpPr>
          <p:cNvPr id="3" name="Content Placeholder 2"/>
          <p:cNvSpPr>
            <a:spLocks noGrp="1"/>
          </p:cNvSpPr>
          <p:nvPr>
            <p:ph idx="1"/>
          </p:nvPr>
        </p:nvSpPr>
        <p:spPr/>
        <p:txBody>
          <a:bodyPr/>
          <a:lstStyle/>
          <a:p>
            <a:pPr marL="514350" indent="-514350">
              <a:buNone/>
            </a:pPr>
            <a:r>
              <a:rPr lang="tr-TR" b="1" dirty="0" smtClean="0"/>
              <a:t>A-Kuru SoğukUygulamalar</a:t>
            </a:r>
            <a:endParaRPr lang="tr-TR" dirty="0" smtClean="0"/>
          </a:p>
          <a:p>
            <a:pPr marL="514350" indent="-514350">
              <a:buNone/>
            </a:pPr>
            <a:r>
              <a:rPr lang="tr-TR" b="1" dirty="0" smtClean="0"/>
              <a:t>1) Buz Torbası</a:t>
            </a:r>
            <a:endParaRPr lang="tr-TR" dirty="0" smtClean="0"/>
          </a:p>
          <a:p>
            <a:pPr marL="514350" indent="-514350">
              <a:buNone/>
            </a:pPr>
            <a:r>
              <a:rPr lang="tr-TR" b="1" dirty="0" smtClean="0"/>
              <a:t>2) Buz Paketleri</a:t>
            </a:r>
            <a:endParaRPr lang="tr-TR" dirty="0" smtClean="0"/>
          </a:p>
          <a:p>
            <a:pPr marL="514350" indent="-514350">
              <a:buNone/>
            </a:pPr>
            <a:r>
              <a:rPr lang="tr-TR" b="1" dirty="0" smtClean="0"/>
              <a:t>B-Yaş Soğuk Uygulamalar</a:t>
            </a:r>
            <a:endParaRPr lang="tr-TR" dirty="0" smtClean="0"/>
          </a:p>
          <a:p>
            <a:pPr marL="514350" indent="-514350">
              <a:buNone/>
            </a:pPr>
            <a:r>
              <a:rPr lang="tr-TR" b="1" dirty="0" smtClean="0"/>
              <a:t>         1) Yaş Soğuk Kompresler</a:t>
            </a:r>
            <a:endParaRPr lang="tr-TR" dirty="0" smtClean="0"/>
          </a:p>
          <a:p>
            <a:pPr marL="514350" indent="-514350">
              <a:buNone/>
            </a:pPr>
            <a:r>
              <a:rPr lang="tr-TR" b="1" dirty="0" smtClean="0"/>
              <a:t>            2)Soğuk Daldırma Banyosu</a:t>
            </a:r>
            <a:endParaRPr lang="tr-TR" dirty="0" smtClean="0"/>
          </a:p>
          <a:p>
            <a:pPr marL="514350" indent="-514350">
              <a:buNone/>
            </a:pPr>
            <a:r>
              <a:rPr lang="tr-TR" b="1" dirty="0" smtClean="0"/>
              <a:t>   3)Genel yaş soğuk uygulama</a:t>
            </a:r>
            <a:endParaRPr lang="tr-TR" dirty="0" smtClean="0"/>
          </a:p>
          <a:p>
            <a:endParaRPr lang="tr-TR" dirty="0"/>
          </a:p>
        </p:txBody>
      </p:sp>
      <p:sp>
        <p:nvSpPr>
          <p:cNvPr id="4" name="Date Placeholder 3"/>
          <p:cNvSpPr>
            <a:spLocks noGrp="1"/>
          </p:cNvSpPr>
          <p:nvPr>
            <p:ph type="dt" sz="half" idx="10"/>
          </p:nvPr>
        </p:nvSpPr>
        <p:spPr/>
        <p:txBody>
          <a:bodyPr/>
          <a:lstStyle/>
          <a:p>
            <a:fld id="{76347F7F-C773-400F-B24B-681E6C4317A4}"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37</a:t>
            </a:fld>
            <a:endParaRPr lang="tr-T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u="sng" dirty="0" smtClean="0"/>
              <a:t>Soğuk uygulamanın yapılmaması gereken durumlar:</a:t>
            </a:r>
            <a:endParaRPr lang="tr-TR" dirty="0"/>
          </a:p>
        </p:txBody>
      </p:sp>
      <p:sp>
        <p:nvSpPr>
          <p:cNvPr id="3" name="Content Placeholder 2"/>
          <p:cNvSpPr>
            <a:spLocks noGrp="1"/>
          </p:cNvSpPr>
          <p:nvPr>
            <p:ph idx="1"/>
          </p:nvPr>
        </p:nvSpPr>
        <p:spPr/>
        <p:txBody>
          <a:bodyPr>
            <a:normAutofit/>
          </a:bodyPr>
          <a:lstStyle/>
          <a:p>
            <a:pPr lvl="0"/>
            <a:r>
              <a:rPr lang="tr-TR" dirty="0" smtClean="0"/>
              <a:t>Açık yarası olan hastalarda dolaşımı dolayısıyla iyileşmeyi geciktireceğinden, doku hasarını arttıracağı için uygulanamaz.</a:t>
            </a:r>
          </a:p>
          <a:p>
            <a:pPr lvl="0"/>
            <a:r>
              <a:rPr lang="tr-TR" dirty="0" smtClean="0"/>
              <a:t>Dolaşım bozukluğu olan hastalarda Doku beslenmesini bozarak, hasara neden olabilir</a:t>
            </a:r>
          </a:p>
          <a:p>
            <a:pPr lvl="0"/>
            <a:r>
              <a:rPr lang="tr-TR" dirty="0" smtClean="0"/>
              <a:t>Soğuğa karşı aşırı duyarlılığı olan kişilerde uygulanamz</a:t>
            </a:r>
          </a:p>
          <a:p>
            <a:endParaRPr lang="tr-TR" dirty="0"/>
          </a:p>
        </p:txBody>
      </p:sp>
      <p:sp>
        <p:nvSpPr>
          <p:cNvPr id="4" name="Date Placeholder 3"/>
          <p:cNvSpPr>
            <a:spLocks noGrp="1"/>
          </p:cNvSpPr>
          <p:nvPr>
            <p:ph type="dt" sz="half" idx="10"/>
          </p:nvPr>
        </p:nvSpPr>
        <p:spPr/>
        <p:txBody>
          <a:bodyPr/>
          <a:lstStyle/>
          <a:p>
            <a:fld id="{D1E83A70-17E0-42AA-8036-C01504620954}"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38</a:t>
            </a:fld>
            <a:endParaRPr lang="tr-T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A-Kuru SoğukUygulamalar</a:t>
            </a:r>
            <a:r>
              <a:rPr lang="tr-TR" dirty="0" smtClean="0"/>
              <a:t/>
            </a:r>
            <a:br>
              <a:rPr lang="tr-TR" dirty="0" smtClean="0"/>
            </a:br>
            <a:endParaRPr lang="tr-TR" dirty="0"/>
          </a:p>
        </p:txBody>
      </p:sp>
      <p:sp>
        <p:nvSpPr>
          <p:cNvPr id="3" name="Content Placeholder 2"/>
          <p:cNvSpPr>
            <a:spLocks noGrp="1"/>
          </p:cNvSpPr>
          <p:nvPr>
            <p:ph idx="1"/>
          </p:nvPr>
        </p:nvSpPr>
        <p:spPr/>
        <p:txBody>
          <a:bodyPr>
            <a:normAutofit/>
          </a:bodyPr>
          <a:lstStyle/>
          <a:p>
            <a:pPr>
              <a:buNone/>
            </a:pPr>
            <a:r>
              <a:rPr lang="tr-TR" b="1" dirty="0" smtClean="0"/>
              <a:t>	1) Buz Torbası: </a:t>
            </a:r>
            <a:r>
              <a:rPr lang="tr-TR" dirty="0" smtClean="0"/>
              <a:t>Buz kesesi plastik veya kauçuktan yapılmış, içine buz konulabilecek kadar geniş ağızlı bir kesedir. Buz kesesi burkulma lokalize kanama, hematomda küçük cerrahi işlemlerden sonra ödem oluşmasını önleme, kanamayı kontrol altına alma, bölgede lokal anestetik etki oluşturma amacıyla uygulanır. </a:t>
            </a:r>
          </a:p>
          <a:p>
            <a:endParaRPr lang="tr-TR" dirty="0"/>
          </a:p>
        </p:txBody>
      </p:sp>
      <p:sp>
        <p:nvSpPr>
          <p:cNvPr id="4" name="Date Placeholder 3"/>
          <p:cNvSpPr>
            <a:spLocks noGrp="1"/>
          </p:cNvSpPr>
          <p:nvPr>
            <p:ph type="dt" sz="half" idx="10"/>
          </p:nvPr>
        </p:nvSpPr>
        <p:spPr/>
        <p:txBody>
          <a:bodyPr/>
          <a:lstStyle/>
          <a:p>
            <a:fld id="{A6AE6479-6525-4EFD-8A4F-2979BA5D7941}"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39</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271864"/>
          </a:xfrm>
        </p:spPr>
        <p:txBody>
          <a:bodyPr>
            <a:normAutofit/>
          </a:bodyPr>
          <a:lstStyle/>
          <a:p>
            <a:pPr>
              <a:buNone/>
            </a:pPr>
            <a:r>
              <a:rPr lang="tr-TR" dirty="0" smtClean="0"/>
              <a:t>Yani ısısı fazla olan bir cismin sıcaklığı fazla, ısısı az olan bir cismin sıcaklığı azdır. Isı enerji olması sebebi ile bir büyüklüktür. Sıcaklık ise yalnızca bir semboldür ve termometre ile ölçülür.</a:t>
            </a:r>
          </a:p>
          <a:p>
            <a:pPr>
              <a:buNone/>
            </a:pPr>
            <a:endParaRPr lang="tr-TR" dirty="0" smtClean="0"/>
          </a:p>
          <a:p>
            <a:pPr>
              <a:buNone/>
            </a:pPr>
            <a:endParaRPr lang="tr-TR" dirty="0" smtClean="0"/>
          </a:p>
          <a:p>
            <a:pPr>
              <a:buNone/>
            </a:pPr>
            <a:r>
              <a:rPr lang="tr-TR" dirty="0" smtClean="0"/>
              <a:t>İnsan vücudunun işlevliliğini koruması yani canlılığını sürdürebilmesi için belirli miktarda ısıya sahip olması gerekir. Doku ve hücrelerin işlevini sürdürebileceği sıcaklık aralığı insanda </a:t>
            </a:r>
            <a:r>
              <a:rPr lang="tr-TR" b="1" dirty="0" smtClean="0"/>
              <a:t>35 </a:t>
            </a:r>
            <a:r>
              <a:rPr lang="tr-TR" b="1" baseline="30000" dirty="0" smtClean="0"/>
              <a:t>0</a:t>
            </a:r>
            <a:r>
              <a:rPr lang="tr-TR" b="1" dirty="0" smtClean="0"/>
              <a:t>C - 43 </a:t>
            </a:r>
            <a:r>
              <a:rPr lang="tr-TR" b="1" baseline="30000" dirty="0" smtClean="0"/>
              <a:t>0</a:t>
            </a:r>
            <a:r>
              <a:rPr lang="tr-TR" b="1" dirty="0" smtClean="0"/>
              <a:t>C </a:t>
            </a:r>
            <a:r>
              <a:rPr lang="tr-TR" dirty="0" smtClean="0"/>
              <a:t>arasıdır. </a:t>
            </a:r>
          </a:p>
          <a:p>
            <a:endParaRPr lang="tr-TR" dirty="0"/>
          </a:p>
        </p:txBody>
      </p:sp>
      <p:sp>
        <p:nvSpPr>
          <p:cNvPr id="4" name="Date Placeholder 3"/>
          <p:cNvSpPr>
            <a:spLocks noGrp="1"/>
          </p:cNvSpPr>
          <p:nvPr>
            <p:ph type="dt" sz="half" idx="10"/>
          </p:nvPr>
        </p:nvSpPr>
        <p:spPr/>
        <p:txBody>
          <a:bodyPr/>
          <a:lstStyle/>
          <a:p>
            <a:fld id="{F3B1EAAC-1581-4065-9702-01F1BF4BE387}"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4</a:t>
            </a:fld>
            <a:endParaRPr lang="tr-T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buNone/>
            </a:pPr>
            <a:r>
              <a:rPr lang="tr-TR" b="1" dirty="0" smtClean="0"/>
              <a:t>2) Soğuk Paketler: </a:t>
            </a:r>
            <a:r>
              <a:rPr lang="tr-TR" dirty="0" smtClean="0"/>
              <a:t>Soğuk paketler lokal soğuk uygulama amacıyla kullanılan araçlardır. içinde silikat jel doldurulmuş paketler şeklindedir.</a:t>
            </a:r>
          </a:p>
          <a:p>
            <a:endParaRPr lang="tr-TR" dirty="0"/>
          </a:p>
        </p:txBody>
      </p:sp>
      <p:sp>
        <p:nvSpPr>
          <p:cNvPr id="4" name="Date Placeholder 3"/>
          <p:cNvSpPr>
            <a:spLocks noGrp="1"/>
          </p:cNvSpPr>
          <p:nvPr>
            <p:ph type="dt" sz="half" idx="10"/>
          </p:nvPr>
        </p:nvSpPr>
        <p:spPr/>
        <p:txBody>
          <a:bodyPr/>
          <a:lstStyle/>
          <a:p>
            <a:fld id="{C8FA10A1-015F-45DF-8319-BC454B6252B3}"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40</a:t>
            </a:fld>
            <a:endParaRPr lang="tr-T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B-Yaş Soğuk Uygulamalar</a:t>
            </a:r>
            <a:r>
              <a:rPr lang="tr-TR" dirty="0" smtClean="0"/>
              <a:t/>
            </a:r>
            <a:br>
              <a:rPr lang="tr-TR" dirty="0" smtClean="0"/>
            </a:br>
            <a:endParaRPr lang="tr-TR" dirty="0"/>
          </a:p>
        </p:txBody>
      </p:sp>
      <p:sp>
        <p:nvSpPr>
          <p:cNvPr id="3" name="Content Placeholder 2"/>
          <p:cNvSpPr>
            <a:spLocks noGrp="1"/>
          </p:cNvSpPr>
          <p:nvPr>
            <p:ph idx="1"/>
          </p:nvPr>
        </p:nvSpPr>
        <p:spPr/>
        <p:txBody>
          <a:bodyPr>
            <a:normAutofit/>
          </a:bodyPr>
          <a:lstStyle/>
          <a:p>
            <a:r>
              <a:rPr lang="tr-TR" b="1" dirty="0" smtClean="0"/>
              <a:t>1) Yaş Soğuk Kompresler:</a:t>
            </a:r>
            <a:r>
              <a:rPr lang="tr-TR" dirty="0" smtClean="0"/>
              <a:t> Ödem ve inflamasyonu azaltmak amacıyla uygulanır.Uygulama yapılan bölgede açık yara varsa cerrahi asepsi uygulanmalıdır. </a:t>
            </a:r>
          </a:p>
          <a:p>
            <a:endParaRPr lang="tr-TR" dirty="0" smtClean="0"/>
          </a:p>
          <a:p>
            <a:r>
              <a:rPr lang="tr-TR" b="1" dirty="0" smtClean="0"/>
              <a:t>2) Soğuk Daldırma Banyosu:</a:t>
            </a:r>
            <a:r>
              <a:rPr lang="tr-TR" dirty="0" smtClean="0"/>
              <a:t>Soğuk daldırma banyosu yapılırken izlenecek basamaklar sıcak daldırma banyoru ile aynıdır. Uygulama süresi 20 dakikayı geçmemeli ve uygulamanın sıcaklığı 15 </a:t>
            </a:r>
            <a:r>
              <a:rPr lang="tr-TR" baseline="30000" dirty="0" smtClean="0"/>
              <a:t>0</a:t>
            </a:r>
            <a:r>
              <a:rPr lang="tr-TR" dirty="0" smtClean="0"/>
              <a:t>C olmalıdır.</a:t>
            </a:r>
          </a:p>
          <a:p>
            <a:endParaRPr lang="tr-TR" dirty="0"/>
          </a:p>
        </p:txBody>
      </p:sp>
      <p:sp>
        <p:nvSpPr>
          <p:cNvPr id="4" name="Date Placeholder 3"/>
          <p:cNvSpPr>
            <a:spLocks noGrp="1"/>
          </p:cNvSpPr>
          <p:nvPr>
            <p:ph type="dt" sz="half" idx="10"/>
          </p:nvPr>
        </p:nvSpPr>
        <p:spPr/>
        <p:txBody>
          <a:bodyPr/>
          <a:lstStyle/>
          <a:p>
            <a:fld id="{C77AF922-D0B6-4251-B5AD-A56979E275E5}"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41</a:t>
            </a:fld>
            <a:endParaRPr lang="tr-T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3)Soğuk Sünger Banyosu: </a:t>
            </a:r>
            <a:endParaRPr lang="tr-TR" dirty="0"/>
          </a:p>
        </p:txBody>
      </p:sp>
      <p:sp>
        <p:nvSpPr>
          <p:cNvPr id="3" name="Content Placeholder 2"/>
          <p:cNvSpPr>
            <a:spLocks noGrp="1"/>
          </p:cNvSpPr>
          <p:nvPr>
            <p:ph idx="1"/>
          </p:nvPr>
        </p:nvSpPr>
        <p:spPr>
          <a:xfrm>
            <a:off x="457200" y="2348880"/>
            <a:ext cx="7787208" cy="3975720"/>
          </a:xfrm>
        </p:spPr>
        <p:txBody>
          <a:bodyPr>
            <a:normAutofit/>
          </a:bodyPr>
          <a:lstStyle/>
          <a:p>
            <a:pPr>
              <a:buNone/>
            </a:pPr>
            <a:r>
              <a:rPr lang="tr-TR" dirty="0" smtClean="0"/>
              <a:t>Genellikle ateşi olan hastalarda kondüksiyon ve </a:t>
            </a:r>
          </a:p>
          <a:p>
            <a:pPr>
              <a:buNone/>
            </a:pPr>
            <a:r>
              <a:rPr lang="tr-TR" dirty="0" smtClean="0"/>
              <a:t>evaporasyon (buharlaşma)yolu ile ısı kaybını sağlayarak vücut sıcaklığını düşürmek için kullanılır. </a:t>
            </a:r>
          </a:p>
          <a:p>
            <a:pPr lvl="1">
              <a:buNone/>
            </a:pPr>
            <a:r>
              <a:rPr lang="tr-TR" dirty="0" smtClean="0"/>
              <a:t> </a:t>
            </a:r>
          </a:p>
          <a:p>
            <a:endParaRPr lang="tr-TR" dirty="0"/>
          </a:p>
        </p:txBody>
      </p:sp>
      <p:sp>
        <p:nvSpPr>
          <p:cNvPr id="4" name="Date Placeholder 3"/>
          <p:cNvSpPr>
            <a:spLocks noGrp="1"/>
          </p:cNvSpPr>
          <p:nvPr>
            <p:ph type="dt" sz="half" idx="10"/>
          </p:nvPr>
        </p:nvSpPr>
        <p:spPr/>
        <p:txBody>
          <a:bodyPr/>
          <a:lstStyle/>
          <a:p>
            <a:fld id="{9F2026A4-53C0-4D34-8B7B-01302B1A4E4F}"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42</a:t>
            </a:fld>
            <a:endParaRPr lang="tr-T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z="3600" b="1" dirty="0" smtClean="0"/>
              <a:t>SICAK VE SOĞUK UYGULAMALARDA HEMŞİRENİN SORUMLULUKLARI</a:t>
            </a:r>
            <a:r>
              <a:rPr lang="tr-TR" sz="3600" dirty="0" smtClean="0"/>
              <a:t/>
            </a:r>
            <a:br>
              <a:rPr lang="tr-TR" sz="3600" dirty="0" smtClean="0"/>
            </a:br>
            <a:endParaRPr lang="tr-TR" sz="3600" dirty="0"/>
          </a:p>
        </p:txBody>
      </p:sp>
      <p:sp>
        <p:nvSpPr>
          <p:cNvPr id="3" name="Content Placeholder 2"/>
          <p:cNvSpPr>
            <a:spLocks noGrp="1"/>
          </p:cNvSpPr>
          <p:nvPr>
            <p:ph idx="1"/>
          </p:nvPr>
        </p:nvSpPr>
        <p:spPr/>
        <p:txBody>
          <a:bodyPr>
            <a:normAutofit fontScale="92500" lnSpcReduction="10000"/>
          </a:bodyPr>
          <a:lstStyle/>
          <a:p>
            <a:pPr lvl="0"/>
            <a:r>
              <a:rPr lang="tr-TR" dirty="0" smtClean="0"/>
              <a:t>Hemşire işlem öncesi ve sonrası yaşamsal bulguları takip edilir, kaydedilir.</a:t>
            </a:r>
          </a:p>
          <a:p>
            <a:pPr lvl="0"/>
            <a:r>
              <a:rPr lang="tr-TR" dirty="0" smtClean="0"/>
              <a:t>Sıcak ve soğuk uygulama sırasında ciltte mukoz membranlarda membranlarda meydana gelen değişiklikler gözlemlenir. </a:t>
            </a:r>
          </a:p>
          <a:p>
            <a:pPr lvl="0"/>
            <a:r>
              <a:rPr lang="tr-TR" dirty="0" smtClean="0"/>
              <a:t>Sıcak ve soğuk uygulama sırasında kan dolaşımının değişmesi, siyanoz olması,uygulama yapılan yerde renk değişimi gözlenir. </a:t>
            </a:r>
          </a:p>
          <a:p>
            <a:pPr lvl="0"/>
            <a:r>
              <a:rPr lang="tr-TR" dirty="0" smtClean="0"/>
              <a:t>Hasta bireyin sözel olarak ifade ettiği durumlar gözlenir.</a:t>
            </a:r>
          </a:p>
          <a:p>
            <a:pPr lvl="0"/>
            <a:r>
              <a:rPr lang="tr-TR" dirty="0" smtClean="0"/>
              <a:t>Uygulama saatini süresini, gözlemlerinizi, uygulama sonucunu kaydetmeli.</a:t>
            </a:r>
          </a:p>
          <a:p>
            <a:pPr>
              <a:buNone/>
            </a:pPr>
            <a:endParaRPr lang="tr-TR" dirty="0" smtClean="0"/>
          </a:p>
          <a:p>
            <a:endParaRPr lang="tr-TR" dirty="0"/>
          </a:p>
        </p:txBody>
      </p:sp>
      <p:sp>
        <p:nvSpPr>
          <p:cNvPr id="4" name="Date Placeholder 3"/>
          <p:cNvSpPr>
            <a:spLocks noGrp="1"/>
          </p:cNvSpPr>
          <p:nvPr>
            <p:ph type="dt" sz="half" idx="10"/>
          </p:nvPr>
        </p:nvSpPr>
        <p:spPr/>
        <p:txBody>
          <a:bodyPr/>
          <a:lstStyle/>
          <a:p>
            <a:fld id="{D588C918-B691-4202-9D7A-75AAF29A8DF6}"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43</a:t>
            </a:fld>
            <a:endParaRPr lang="tr-T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KAYNAKLAR</a:t>
            </a:r>
            <a:br>
              <a:rPr lang="tr-TR" dirty="0" smtClean="0"/>
            </a:br>
            <a:endParaRPr lang="tr-TR" dirty="0"/>
          </a:p>
        </p:txBody>
      </p:sp>
      <p:sp>
        <p:nvSpPr>
          <p:cNvPr id="3" name="2 İçerik Yer Tutucusu"/>
          <p:cNvSpPr>
            <a:spLocks noGrp="1"/>
          </p:cNvSpPr>
          <p:nvPr>
            <p:ph idx="1"/>
          </p:nvPr>
        </p:nvSpPr>
        <p:spPr/>
        <p:txBody>
          <a:bodyPr>
            <a:normAutofit lnSpcReduction="10000"/>
          </a:bodyPr>
          <a:lstStyle/>
          <a:p>
            <a:r>
              <a:rPr lang="tr-TR" dirty="0" err="1" smtClean="0"/>
              <a:t>Atkinson</a:t>
            </a:r>
            <a:r>
              <a:rPr lang="tr-TR" dirty="0" smtClean="0"/>
              <a:t>, L. D., &amp; </a:t>
            </a:r>
            <a:r>
              <a:rPr lang="tr-TR" dirty="0" err="1" smtClean="0"/>
              <a:t>Murray</a:t>
            </a:r>
            <a:r>
              <a:rPr lang="tr-TR" dirty="0" smtClean="0"/>
              <a:t>, M. E. (1985). </a:t>
            </a:r>
            <a:r>
              <a:rPr lang="tr-TR" i="1" dirty="0" smtClean="0"/>
              <a:t>Fundamentals of </a:t>
            </a:r>
            <a:r>
              <a:rPr lang="tr-TR" i="1" dirty="0" err="1" smtClean="0"/>
              <a:t>Nursing</a:t>
            </a:r>
            <a:r>
              <a:rPr lang="tr-TR" i="1" dirty="0" smtClean="0"/>
              <a:t>.</a:t>
            </a:r>
            <a:r>
              <a:rPr lang="tr-TR" dirty="0" smtClean="0"/>
              <a:t> New York: </a:t>
            </a:r>
            <a:r>
              <a:rPr lang="tr-TR" dirty="0" err="1" smtClean="0"/>
              <a:t>Macmillan</a:t>
            </a:r>
            <a:r>
              <a:rPr lang="tr-TR" dirty="0" smtClean="0"/>
              <a:t> </a:t>
            </a:r>
            <a:r>
              <a:rPr lang="tr-TR" dirty="0" err="1" smtClean="0"/>
              <a:t>Publishing</a:t>
            </a:r>
            <a:r>
              <a:rPr lang="tr-TR" dirty="0" smtClean="0"/>
              <a:t> </a:t>
            </a:r>
            <a:r>
              <a:rPr lang="tr-TR" dirty="0" err="1" smtClean="0"/>
              <a:t>Company</a:t>
            </a:r>
            <a:r>
              <a:rPr lang="tr-TR" dirty="0" smtClean="0"/>
              <a:t>.</a:t>
            </a:r>
          </a:p>
          <a:p>
            <a:r>
              <a:rPr lang="tr-TR" dirty="0" err="1" smtClean="0"/>
              <a:t>Gomez</a:t>
            </a:r>
            <a:r>
              <a:rPr lang="tr-TR" dirty="0" smtClean="0"/>
              <a:t>, G. E., &amp; </a:t>
            </a:r>
            <a:r>
              <a:rPr lang="tr-TR" dirty="0" err="1" smtClean="0"/>
              <a:t>Hord</a:t>
            </a:r>
            <a:r>
              <a:rPr lang="tr-TR" dirty="0" smtClean="0"/>
              <a:t>, E. V. (1988). </a:t>
            </a:r>
            <a:r>
              <a:rPr lang="tr-TR" i="1" dirty="0" smtClean="0"/>
              <a:t>Fundamentals of </a:t>
            </a:r>
            <a:r>
              <a:rPr lang="tr-TR" i="1" dirty="0" err="1" smtClean="0"/>
              <a:t>Clinical</a:t>
            </a:r>
            <a:r>
              <a:rPr lang="tr-TR" i="1" dirty="0" smtClean="0"/>
              <a:t> </a:t>
            </a:r>
            <a:r>
              <a:rPr lang="tr-TR" i="1" dirty="0" err="1" smtClean="0"/>
              <a:t>Nursing</a:t>
            </a:r>
            <a:r>
              <a:rPr lang="tr-TR" i="1" dirty="0" smtClean="0"/>
              <a:t> </a:t>
            </a:r>
            <a:r>
              <a:rPr lang="tr-TR" i="1" dirty="0" err="1" smtClean="0"/>
              <a:t>Skills</a:t>
            </a:r>
            <a:r>
              <a:rPr lang="tr-TR" i="1" dirty="0" smtClean="0"/>
              <a:t>.</a:t>
            </a:r>
            <a:r>
              <a:rPr lang="tr-TR" dirty="0" smtClean="0"/>
              <a:t> New York: John </a:t>
            </a:r>
            <a:r>
              <a:rPr lang="tr-TR" dirty="0" err="1" smtClean="0"/>
              <a:t>Wiley</a:t>
            </a:r>
            <a:r>
              <a:rPr lang="tr-TR" dirty="0" smtClean="0"/>
              <a:t> &amp; </a:t>
            </a:r>
            <a:r>
              <a:rPr lang="tr-TR" dirty="0" err="1" smtClean="0"/>
              <a:t>Sons</a:t>
            </a:r>
            <a:r>
              <a:rPr lang="tr-TR" dirty="0" smtClean="0"/>
              <a:t> .</a:t>
            </a:r>
          </a:p>
          <a:p>
            <a:r>
              <a:rPr lang="tr-TR" dirty="0" err="1" smtClean="0"/>
              <a:t>Guyton</a:t>
            </a:r>
            <a:r>
              <a:rPr lang="tr-TR" dirty="0" smtClean="0"/>
              <a:t>, A. (1989). </a:t>
            </a:r>
            <a:r>
              <a:rPr lang="tr-TR" i="1" dirty="0" smtClean="0"/>
              <a:t>Tıbbi Fizyoloji.</a:t>
            </a:r>
            <a:r>
              <a:rPr lang="tr-TR" dirty="0" smtClean="0"/>
              <a:t> İstanbul: Nobel Tıp Kitapevi.</a:t>
            </a:r>
          </a:p>
          <a:p>
            <a:r>
              <a:rPr lang="tr-TR" dirty="0" smtClean="0"/>
              <a:t>Özden, M. (2003). </a:t>
            </a:r>
            <a:r>
              <a:rPr lang="tr-TR" i="1" dirty="0" smtClean="0"/>
              <a:t>Anatomi ve Fizyoloji.</a:t>
            </a:r>
            <a:r>
              <a:rPr lang="tr-TR" dirty="0" smtClean="0"/>
              <a:t> Ankara: </a:t>
            </a:r>
            <a:r>
              <a:rPr lang="tr-TR" dirty="0" err="1" smtClean="0"/>
              <a:t>Feryal</a:t>
            </a:r>
            <a:r>
              <a:rPr lang="tr-TR" dirty="0" smtClean="0"/>
              <a:t> Matbaacılık.</a:t>
            </a:r>
          </a:p>
          <a:p>
            <a:r>
              <a:rPr lang="tr-TR" dirty="0" err="1" smtClean="0"/>
              <a:t>Çakırcalı</a:t>
            </a:r>
            <a:r>
              <a:rPr lang="tr-TR" dirty="0" smtClean="0"/>
              <a:t>, U. (2015). </a:t>
            </a:r>
            <a:r>
              <a:rPr lang="tr-TR" i="1" dirty="0" smtClean="0"/>
              <a:t>Hemşirelik Esasları İnsan Sağlığı ve Fonksiyonları. </a:t>
            </a:r>
            <a:r>
              <a:rPr lang="tr-TR" dirty="0" smtClean="0"/>
              <a:t>Ankara: </a:t>
            </a:r>
            <a:r>
              <a:rPr lang="tr-TR" dirty="0" err="1" smtClean="0"/>
              <a:t>Palme</a:t>
            </a:r>
            <a:r>
              <a:rPr lang="tr-TR" dirty="0" smtClean="0"/>
              <a:t> Yayıncılık </a:t>
            </a:r>
          </a:p>
          <a:p>
            <a:endParaRPr lang="tr-TR" dirty="0"/>
          </a:p>
        </p:txBody>
      </p:sp>
      <p:sp>
        <p:nvSpPr>
          <p:cNvPr id="4" name="3 Veri Yer Tutucusu"/>
          <p:cNvSpPr>
            <a:spLocks noGrp="1"/>
          </p:cNvSpPr>
          <p:nvPr>
            <p:ph type="dt" sz="half" idx="10"/>
          </p:nvPr>
        </p:nvSpPr>
        <p:spPr/>
        <p:txBody>
          <a:bodyPr/>
          <a:lstStyle/>
          <a:p>
            <a:fld id="{87F18A09-E68B-483C-81F5-8C338A0EBBB3}" type="datetime1">
              <a:rPr lang="tr-TR" smtClean="0"/>
              <a:pPr/>
              <a:t>14.03.2018</a:t>
            </a:fld>
            <a:endParaRPr lang="tr-TR"/>
          </a:p>
        </p:txBody>
      </p:sp>
      <p:sp>
        <p:nvSpPr>
          <p:cNvPr id="5" name="4 Slayt Numarası Yer Tutucusu"/>
          <p:cNvSpPr>
            <a:spLocks noGrp="1"/>
          </p:cNvSpPr>
          <p:nvPr>
            <p:ph type="sldNum" sz="quarter" idx="12"/>
          </p:nvPr>
        </p:nvSpPr>
        <p:spPr/>
        <p:txBody>
          <a:bodyPr/>
          <a:lstStyle/>
          <a:p>
            <a:fld id="{A6D208E8-880E-435B-A4BE-56E88CA1C3DB}" type="slidenum">
              <a:rPr lang="tr-TR" smtClean="0"/>
              <a:pPr/>
              <a:t>44</a:t>
            </a:fld>
            <a:endParaRPr lang="tr-T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3881586"/>
          </a:xfrm>
        </p:spPr>
        <p:txBody>
          <a:bodyPr/>
          <a:lstStyle/>
          <a:p>
            <a:r>
              <a:rPr lang="tr-TR" b="1" dirty="0" smtClean="0"/>
              <a:t>TEŞEKKÜRLER!!!</a:t>
            </a:r>
            <a:endParaRPr lang="tr-TR" b="1" dirty="0"/>
          </a:p>
        </p:txBody>
      </p:sp>
      <p:sp>
        <p:nvSpPr>
          <p:cNvPr id="4" name="Date Placeholder 3"/>
          <p:cNvSpPr>
            <a:spLocks noGrp="1"/>
          </p:cNvSpPr>
          <p:nvPr>
            <p:ph type="dt" sz="half" idx="10"/>
          </p:nvPr>
        </p:nvSpPr>
        <p:spPr/>
        <p:txBody>
          <a:bodyPr/>
          <a:lstStyle/>
          <a:p>
            <a:fld id="{77F054C2-DC45-4323-B631-64CA61937232}"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45</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Isı ve Sıcaklık Arasındaki Farklar</a:t>
            </a:r>
            <a:r>
              <a:rPr lang="tr-TR" dirty="0" smtClean="0"/>
              <a:t/>
            </a:r>
            <a:br>
              <a:rPr lang="tr-TR" dirty="0" smtClean="0"/>
            </a:br>
            <a:endParaRPr lang="tr-TR" dirty="0"/>
          </a:p>
        </p:txBody>
      </p:sp>
      <p:sp>
        <p:nvSpPr>
          <p:cNvPr id="3" name="Content Placeholder 2"/>
          <p:cNvSpPr>
            <a:spLocks noGrp="1"/>
          </p:cNvSpPr>
          <p:nvPr>
            <p:ph idx="1"/>
          </p:nvPr>
        </p:nvSpPr>
        <p:spPr>
          <a:xfrm>
            <a:off x="457200" y="1772816"/>
            <a:ext cx="8229600" cy="4551784"/>
          </a:xfrm>
        </p:spPr>
        <p:txBody>
          <a:bodyPr>
            <a:normAutofit/>
          </a:bodyPr>
          <a:lstStyle/>
          <a:p>
            <a:pPr lvl="0">
              <a:buFont typeface="Wingdings" pitchFamily="2" charset="2"/>
              <a:buChar char="v"/>
            </a:pPr>
            <a:r>
              <a:rPr lang="tr-TR" dirty="0" smtClean="0"/>
              <a:t>Isı ve sıcaklık ölçülebilir büyüklüklerdir.</a:t>
            </a:r>
          </a:p>
          <a:p>
            <a:pPr lvl="0">
              <a:buFont typeface="Wingdings" pitchFamily="2" charset="2"/>
              <a:buChar char="v"/>
            </a:pPr>
            <a:r>
              <a:rPr lang="tr-TR" dirty="0" smtClean="0"/>
              <a:t>Isı enerji çeşididir, sıcaklık enerji değildir.</a:t>
            </a:r>
          </a:p>
          <a:p>
            <a:pPr lvl="0">
              <a:buFont typeface="Wingdings" pitchFamily="2" charset="2"/>
              <a:buChar char="v"/>
            </a:pPr>
            <a:r>
              <a:rPr lang="tr-TR" dirty="0" smtClean="0"/>
              <a:t>Isı kalorimetre ile, sıcaklık ise termometre ile ölçülür.</a:t>
            </a:r>
          </a:p>
          <a:p>
            <a:pPr lvl="0">
              <a:buFont typeface="Wingdings" pitchFamily="2" charset="2"/>
              <a:buChar char="v"/>
            </a:pPr>
            <a:r>
              <a:rPr lang="tr-TR" dirty="0" smtClean="0"/>
              <a:t>Isı birimi calori veya Joule'dür, Sıcaklık birimi ise sadece Derece'dir.</a:t>
            </a:r>
          </a:p>
          <a:p>
            <a:pPr lvl="0">
              <a:buFont typeface="Wingdings" pitchFamily="2" charset="2"/>
              <a:buChar char="v"/>
            </a:pPr>
            <a:r>
              <a:rPr lang="tr-TR" dirty="0" smtClean="0"/>
              <a:t>Isı madde miktarına bağlıdır. Sıcaklık ise madde miktarına bağlı değildir.</a:t>
            </a:r>
          </a:p>
          <a:p>
            <a:pPr lvl="0">
              <a:buFont typeface="Wingdings" pitchFamily="2" charset="2"/>
              <a:buChar char="v"/>
            </a:pPr>
            <a:r>
              <a:rPr lang="tr-TR" dirty="0" smtClean="0"/>
              <a:t>Isı ile sıcaklık arasında doğru orantı şeklinde bir ilişki vardır.</a:t>
            </a:r>
          </a:p>
          <a:p>
            <a:endParaRPr lang="tr-TR" dirty="0"/>
          </a:p>
        </p:txBody>
      </p:sp>
      <p:sp>
        <p:nvSpPr>
          <p:cNvPr id="4" name="Date Placeholder 3"/>
          <p:cNvSpPr>
            <a:spLocks noGrp="1"/>
          </p:cNvSpPr>
          <p:nvPr>
            <p:ph type="dt" sz="half" idx="10"/>
          </p:nvPr>
        </p:nvSpPr>
        <p:spPr/>
        <p:txBody>
          <a:bodyPr/>
          <a:lstStyle/>
          <a:p>
            <a:fld id="{83544D7A-AB69-434A-AD96-A27A3647C396}"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Vücuttaki derin dokuların sıcaklığı (iç sıcaklık) ateşli bir hastalık yoksa normalin 0,6 </a:t>
            </a:r>
            <a:r>
              <a:rPr lang="tr-TR" baseline="30000" dirty="0" smtClean="0"/>
              <a:t>0</a:t>
            </a:r>
            <a:r>
              <a:rPr lang="tr-TR" dirty="0" smtClean="0"/>
              <a:t>C altında veya üstünde olmak üzere sabit kalır. Üzerinde giysileri olmadan kişi kuru havada 13</a:t>
            </a:r>
            <a:r>
              <a:rPr lang="tr-TR" baseline="30000" dirty="0" smtClean="0"/>
              <a:t>0</a:t>
            </a:r>
            <a:r>
              <a:rPr lang="tr-TR" dirty="0" smtClean="0"/>
              <a:t>C düşük ve 55 </a:t>
            </a:r>
            <a:r>
              <a:rPr lang="tr-TR" baseline="30000" dirty="0" smtClean="0"/>
              <a:t>0</a:t>
            </a:r>
            <a:r>
              <a:rPr lang="tr-TR" dirty="0" smtClean="0"/>
              <a:t>C kadar yüksek sıcaklığa maruz kalsa bile vücudun iç sıcaklığı hemen hemen sabit kalır. Bunu sağlayan vücut sıcaklığını kontrol eden mekanizmalardır.</a:t>
            </a:r>
          </a:p>
          <a:p>
            <a:endParaRPr lang="tr-TR" dirty="0"/>
          </a:p>
        </p:txBody>
      </p:sp>
      <p:sp>
        <p:nvSpPr>
          <p:cNvPr id="4" name="Date Placeholder 3"/>
          <p:cNvSpPr>
            <a:spLocks noGrp="1"/>
          </p:cNvSpPr>
          <p:nvPr>
            <p:ph type="dt" sz="half" idx="10"/>
          </p:nvPr>
        </p:nvSpPr>
        <p:spPr/>
        <p:txBody>
          <a:bodyPr/>
          <a:lstStyle/>
          <a:p>
            <a:fld id="{33EF8A8E-7AC1-486D-9429-02B63D9B378D}"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u="sng" dirty="0" smtClean="0"/>
              <a:t>Isı Üretimi</a:t>
            </a:r>
            <a:r>
              <a:rPr lang="tr-TR" dirty="0" smtClean="0"/>
              <a:t/>
            </a:r>
            <a:br>
              <a:rPr lang="tr-TR" dirty="0" smtClean="0"/>
            </a:br>
            <a:endParaRPr lang="tr-TR" dirty="0"/>
          </a:p>
        </p:txBody>
      </p:sp>
      <p:sp>
        <p:nvSpPr>
          <p:cNvPr id="3" name="Content Placeholder 2"/>
          <p:cNvSpPr>
            <a:spLocks noGrp="1"/>
          </p:cNvSpPr>
          <p:nvPr>
            <p:ph idx="1"/>
          </p:nvPr>
        </p:nvSpPr>
        <p:spPr/>
        <p:txBody>
          <a:bodyPr/>
          <a:lstStyle/>
          <a:p>
            <a:pPr>
              <a:buNone/>
            </a:pPr>
            <a:r>
              <a:rPr lang="tr-TR" dirty="0" smtClean="0"/>
              <a:t>	</a:t>
            </a:r>
          </a:p>
          <a:p>
            <a:pPr>
              <a:buNone/>
            </a:pPr>
            <a:r>
              <a:rPr lang="tr-TR" dirty="0" smtClean="0"/>
              <a:t>		Organizmada ısı  metabolizmanın yan ürünü olarak ortaya çıkar.</a:t>
            </a:r>
          </a:p>
          <a:p>
            <a:pPr>
              <a:buNone/>
            </a:pPr>
            <a:r>
              <a:rPr lang="tr-TR" dirty="0" smtClean="0"/>
              <a:t>		</a:t>
            </a:r>
            <a:r>
              <a:rPr lang="tr-TR" b="1" dirty="0" smtClean="0"/>
              <a:t>Metabolizma</a:t>
            </a:r>
            <a:r>
              <a:rPr lang="tr-TR" dirty="0" smtClean="0"/>
              <a:t> vücuttaki tüm hücrelerde meydana gelen kimyasal reaksiyonlara verilen isimdir. </a:t>
            </a:r>
          </a:p>
          <a:p>
            <a:pPr>
              <a:buNone/>
            </a:pPr>
            <a:r>
              <a:rPr lang="tr-TR" dirty="0" smtClean="0"/>
              <a:t>		</a:t>
            </a:r>
            <a:r>
              <a:rPr lang="tr-TR" b="1" dirty="0" smtClean="0"/>
              <a:t>Metabolizma hızı </a:t>
            </a:r>
            <a:r>
              <a:rPr lang="tr-TR" dirty="0" smtClean="0"/>
              <a:t>ise normal olarak kimyasal reaksiyonlarda ısının serbestlenma hızı olarak ifade edilir.</a:t>
            </a:r>
          </a:p>
          <a:p>
            <a:endParaRPr lang="tr-TR" dirty="0"/>
          </a:p>
        </p:txBody>
      </p:sp>
      <p:sp>
        <p:nvSpPr>
          <p:cNvPr id="4" name="Date Placeholder 3"/>
          <p:cNvSpPr>
            <a:spLocks noGrp="1"/>
          </p:cNvSpPr>
          <p:nvPr>
            <p:ph type="dt" sz="half" idx="10"/>
          </p:nvPr>
        </p:nvSpPr>
        <p:spPr/>
        <p:txBody>
          <a:bodyPr/>
          <a:lstStyle/>
          <a:p>
            <a:fld id="{BAAA81DC-B85F-473B-8376-E08A6B9152EF}"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847088"/>
          </a:xfrm>
        </p:spPr>
        <p:txBody>
          <a:bodyPr>
            <a:normAutofit fontScale="90000"/>
          </a:bodyPr>
          <a:lstStyle/>
          <a:p>
            <a:r>
              <a:rPr lang="tr-TR" b="1" u="sng" dirty="0" smtClean="0"/>
              <a:t/>
            </a:r>
            <a:br>
              <a:rPr lang="tr-TR" b="1" u="sng" dirty="0" smtClean="0"/>
            </a:br>
            <a:r>
              <a:rPr lang="tr-TR" b="1" u="sng" dirty="0" smtClean="0"/>
              <a:t/>
            </a:r>
            <a:br>
              <a:rPr lang="tr-TR" b="1" u="sng" dirty="0" smtClean="0"/>
            </a:br>
            <a:r>
              <a:rPr lang="tr-TR" b="1" u="sng" dirty="0" smtClean="0"/>
              <a:t/>
            </a:r>
            <a:br>
              <a:rPr lang="tr-TR" b="1" u="sng" dirty="0" smtClean="0"/>
            </a:br>
            <a:r>
              <a:rPr lang="tr-TR" b="1" u="sng" dirty="0" smtClean="0"/>
              <a:t/>
            </a:r>
            <a:br>
              <a:rPr lang="tr-TR" b="1" u="sng" dirty="0" smtClean="0"/>
            </a:br>
            <a:r>
              <a:rPr lang="tr-TR" b="1" u="sng" dirty="0" smtClean="0"/>
              <a:t/>
            </a:r>
            <a:br>
              <a:rPr lang="tr-TR" b="1" u="sng" dirty="0" smtClean="0"/>
            </a:br>
            <a:r>
              <a:rPr lang="tr-TR" b="1" u="sng" dirty="0" smtClean="0"/>
              <a:t/>
            </a:r>
            <a:br>
              <a:rPr lang="tr-TR" b="1" u="sng" dirty="0" smtClean="0"/>
            </a:br>
            <a:r>
              <a:rPr lang="tr-TR" b="1" u="sng" dirty="0" smtClean="0"/>
              <a:t/>
            </a:r>
            <a:br>
              <a:rPr lang="tr-TR" b="1" u="sng" dirty="0" smtClean="0"/>
            </a:br>
            <a:r>
              <a:rPr lang="tr-TR" b="1" u="sng" dirty="0" smtClean="0"/>
              <a:t/>
            </a:r>
            <a:br>
              <a:rPr lang="tr-TR" b="1" u="sng" dirty="0" smtClean="0"/>
            </a:br>
            <a:r>
              <a:rPr lang="tr-TR" b="1" u="sng" dirty="0" smtClean="0"/>
              <a:t/>
            </a:r>
            <a:br>
              <a:rPr lang="tr-TR" b="1" u="sng" dirty="0" smtClean="0"/>
            </a:br>
            <a:r>
              <a:rPr lang="tr-TR" b="1" u="sng" dirty="0" smtClean="0"/>
              <a:t/>
            </a:r>
            <a:br>
              <a:rPr lang="tr-TR" b="1" u="sng" dirty="0" smtClean="0"/>
            </a:br>
            <a:r>
              <a:rPr lang="tr-TR" b="1" u="sng" dirty="0" smtClean="0"/>
              <a:t/>
            </a:r>
            <a:br>
              <a:rPr lang="tr-TR" b="1" u="sng" dirty="0" smtClean="0"/>
            </a:br>
            <a:r>
              <a:rPr lang="tr-TR" b="1" u="sng" dirty="0" smtClean="0"/>
              <a:t/>
            </a:r>
            <a:br>
              <a:rPr lang="tr-TR" b="1" u="sng" dirty="0" smtClean="0"/>
            </a:br>
            <a:r>
              <a:rPr lang="tr-TR" sz="3600" b="1" u="sng" dirty="0" smtClean="0"/>
              <a:t>Organizmada Isı Üretimini Etkileyen Faktörler</a:t>
            </a:r>
            <a:r>
              <a:rPr lang="tr-TR" dirty="0" smtClean="0"/>
              <a:t/>
            </a:r>
            <a:br>
              <a:rPr lang="tr-TR" dirty="0" smtClean="0"/>
            </a:br>
            <a:endParaRPr lang="tr-TR" dirty="0"/>
          </a:p>
        </p:txBody>
      </p:sp>
      <p:sp>
        <p:nvSpPr>
          <p:cNvPr id="3" name="Content Placeholder 2"/>
          <p:cNvSpPr>
            <a:spLocks noGrp="1"/>
          </p:cNvSpPr>
          <p:nvPr>
            <p:ph idx="1"/>
          </p:nvPr>
        </p:nvSpPr>
        <p:spPr>
          <a:xfrm>
            <a:off x="457200" y="1772816"/>
            <a:ext cx="8229600" cy="4551784"/>
          </a:xfrm>
        </p:spPr>
        <p:txBody>
          <a:bodyPr>
            <a:normAutofit/>
          </a:bodyPr>
          <a:lstStyle/>
          <a:p>
            <a:pPr lvl="0"/>
            <a:endParaRPr lang="tr-TR" b="1" dirty="0" smtClean="0"/>
          </a:p>
          <a:p>
            <a:pPr lvl="0"/>
            <a:endParaRPr lang="tr-TR" b="1" dirty="0" smtClean="0"/>
          </a:p>
          <a:p>
            <a:pPr lvl="0"/>
            <a:r>
              <a:rPr lang="tr-TR" b="1" dirty="0" smtClean="0"/>
              <a:t>Bazal Metabolizma Hızları</a:t>
            </a:r>
          </a:p>
          <a:p>
            <a:pPr lvl="0"/>
            <a:r>
              <a:rPr lang="tr-TR" b="1" dirty="0" smtClean="0"/>
              <a:t>Kas Aktivitesi</a:t>
            </a:r>
            <a:endParaRPr lang="tr-TR" dirty="0" smtClean="0"/>
          </a:p>
          <a:p>
            <a:pPr lvl="0"/>
            <a:r>
              <a:rPr lang="tr-TR" b="1" dirty="0" err="1" smtClean="0"/>
              <a:t>Hormanlar</a:t>
            </a:r>
            <a:endParaRPr lang="tr-TR" dirty="0" smtClean="0"/>
          </a:p>
          <a:p>
            <a:endParaRPr lang="tr-TR" dirty="0"/>
          </a:p>
        </p:txBody>
      </p:sp>
      <p:sp>
        <p:nvSpPr>
          <p:cNvPr id="4" name="Date Placeholder 3"/>
          <p:cNvSpPr>
            <a:spLocks noGrp="1"/>
          </p:cNvSpPr>
          <p:nvPr>
            <p:ph type="dt" sz="half" idx="10"/>
          </p:nvPr>
        </p:nvSpPr>
        <p:spPr/>
        <p:txBody>
          <a:bodyPr/>
          <a:lstStyle/>
          <a:p>
            <a:fld id="{4A7A0355-18DD-44F9-B3C6-DDEAF2A535E2}"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lvl="0"/>
            <a:endParaRPr lang="tr-TR" b="1" dirty="0" smtClean="0"/>
          </a:p>
          <a:p>
            <a:pPr lvl="0"/>
            <a:r>
              <a:rPr lang="tr-TR" b="1" dirty="0" smtClean="0"/>
              <a:t>Sempatik sinir sisteminin </a:t>
            </a:r>
            <a:r>
              <a:rPr lang="tr-TR" dirty="0" smtClean="0"/>
              <a:t>uyarılması bunun sonucu epinefrin ve norepinefrin salınımındaki artış (kas ve karaciğer hücrelerinde glikojenolize neden olarak) metabolizma hızını arttırır dolayısıyla ısı üretimi olur.</a:t>
            </a:r>
          </a:p>
          <a:p>
            <a:pPr lvl="0">
              <a:buNone/>
            </a:pPr>
            <a:r>
              <a:rPr lang="tr-TR" dirty="0" smtClean="0"/>
              <a:t>	</a:t>
            </a:r>
          </a:p>
          <a:p>
            <a:pPr lvl="0">
              <a:buNone/>
            </a:pPr>
            <a:r>
              <a:rPr lang="tr-TR" dirty="0" smtClean="0"/>
              <a:t>	</a:t>
            </a:r>
          </a:p>
          <a:p>
            <a:pPr>
              <a:buNone/>
            </a:pPr>
            <a:endParaRPr lang="tr-TR" dirty="0"/>
          </a:p>
        </p:txBody>
      </p:sp>
      <p:sp>
        <p:nvSpPr>
          <p:cNvPr id="4" name="Date Placeholder 3"/>
          <p:cNvSpPr>
            <a:spLocks noGrp="1"/>
          </p:cNvSpPr>
          <p:nvPr>
            <p:ph type="dt" sz="half" idx="10"/>
          </p:nvPr>
        </p:nvSpPr>
        <p:spPr/>
        <p:txBody>
          <a:bodyPr/>
          <a:lstStyle/>
          <a:p>
            <a:fld id="{87F18A09-E68B-483C-81F5-8C338A0EBBB3}" type="datetime1">
              <a:rPr lang="tr-TR" smtClean="0"/>
              <a:pPr/>
              <a:t>14.03.2018</a:t>
            </a:fld>
            <a:endParaRPr lang="tr-TR"/>
          </a:p>
        </p:txBody>
      </p:sp>
      <p:sp>
        <p:nvSpPr>
          <p:cNvPr id="5" name="Slide Number Placeholder 4"/>
          <p:cNvSpPr>
            <a:spLocks noGrp="1"/>
          </p:cNvSpPr>
          <p:nvPr>
            <p:ph type="sldNum" sz="quarter" idx="12"/>
          </p:nvPr>
        </p:nvSpPr>
        <p:spPr/>
        <p:txBody>
          <a:bodyPr/>
          <a:lstStyle/>
          <a:p>
            <a:fld id="{A6D208E8-880E-435B-A4BE-56E88CA1C3DB}" type="slidenum">
              <a:rPr lang="tr-TR" smtClean="0"/>
              <a:pPr/>
              <a:t>9</a:t>
            </a:fld>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338</TotalTime>
  <Words>1070</Words>
  <Application>Microsoft Office PowerPoint</Application>
  <PresentationFormat>Ekran Gösterisi (4:3)</PresentationFormat>
  <Paragraphs>286</Paragraphs>
  <Slides>45</Slides>
  <Notes>0</Notes>
  <HiddenSlides>0</HiddenSlides>
  <MMClips>0</MMClips>
  <ScaleCrop>false</ScaleCrop>
  <HeadingPairs>
    <vt:vector size="4" baseType="variant">
      <vt:variant>
        <vt:lpstr>Tema</vt:lpstr>
      </vt:variant>
      <vt:variant>
        <vt:i4>1</vt:i4>
      </vt:variant>
      <vt:variant>
        <vt:lpstr>Slayt Başlıkları</vt:lpstr>
      </vt:variant>
      <vt:variant>
        <vt:i4>45</vt:i4>
      </vt:variant>
    </vt:vector>
  </HeadingPairs>
  <TitlesOfParts>
    <vt:vector size="46" baseType="lpstr">
      <vt:lpstr>Flow</vt:lpstr>
      <vt:lpstr>SICAK VE SOĞUK UYGULAMALAR  Prof. Dr. Ayten DEMİR Ankara Üniversitesi Sağlık Bilimleri Fakültesi </vt:lpstr>
      <vt:lpstr>Slayt 2</vt:lpstr>
      <vt:lpstr>Slayt 3</vt:lpstr>
      <vt:lpstr>Slayt 4</vt:lpstr>
      <vt:lpstr>   Isı ve Sıcaklık Arasındaki Farklar </vt:lpstr>
      <vt:lpstr>Slayt 6</vt:lpstr>
      <vt:lpstr>Isı Üretimi </vt:lpstr>
      <vt:lpstr>            Organizmada Isı Üretimini Etkileyen Faktörler </vt:lpstr>
      <vt:lpstr>Slayt 9</vt:lpstr>
      <vt:lpstr>ISI KAYBI </vt:lpstr>
      <vt:lpstr>Slayt 11</vt:lpstr>
      <vt:lpstr>VÜCUT SICAKLIĞININ DÜZENLENMESİ </vt:lpstr>
      <vt:lpstr>Vücut Sıcaklığının DüzenlenmesindeSinirsel Kontrol</vt:lpstr>
      <vt:lpstr>Slayt 14</vt:lpstr>
      <vt:lpstr>Vücut Sıcaklığının Düzenlenmesinde Derinin Görevi</vt:lpstr>
      <vt:lpstr>Vücut Sıcaklığının Düzenlenmesinde Terlemenin Görevi</vt:lpstr>
      <vt:lpstr>Vücutta Isı Üretimini Etkileyen En Önemli Faktörler Şunlardır:  </vt:lpstr>
      <vt:lpstr>Sıcaklığın Taşınma Mekanizması </vt:lpstr>
      <vt:lpstr>VÜCUT ISININ YÜKSELMESİ </vt:lpstr>
      <vt:lpstr>Slayt 20</vt:lpstr>
      <vt:lpstr>Slayt 21</vt:lpstr>
      <vt:lpstr>Ateş Tipleri </vt:lpstr>
      <vt:lpstr>VÜCUT ISININ DÜŞMESİ </vt:lpstr>
      <vt:lpstr>Hipotermi  Türleri </vt:lpstr>
      <vt:lpstr>Slayt 25</vt:lpstr>
      <vt:lpstr>Rebound Fenomeni  </vt:lpstr>
      <vt:lpstr>Concensual Tepki </vt:lpstr>
      <vt:lpstr>Sıcakğın Lokal Etkileri;</vt:lpstr>
      <vt:lpstr>Soğuk Uygulamanın lokal etkileri</vt:lpstr>
      <vt:lpstr>Sıcak Ve Soğuğun Sistemik Etkileri </vt:lpstr>
      <vt:lpstr>SICAK VE SOĞUK UYGULAMA YÖNTEMLERİ </vt:lpstr>
      <vt:lpstr>YAŞ UYGULAMA </vt:lpstr>
      <vt:lpstr>KURU UYGULAMA </vt:lpstr>
      <vt:lpstr>I-SICAK UYGULAMA YÖNTEMLERİ </vt:lpstr>
      <vt:lpstr>Sıcak uygulamanın yapılmaması gereken durumlar </vt:lpstr>
      <vt:lpstr>A. Kuru Sıcak Uygulamalar </vt:lpstr>
      <vt:lpstr>II-SOĞUK UYGULAMA YÖNTEMLERİ</vt:lpstr>
      <vt:lpstr>Soğuk uygulamanın yapılmaması gereken durumlar:</vt:lpstr>
      <vt:lpstr>A-Kuru SoğukUygulamalar </vt:lpstr>
      <vt:lpstr>Slayt 40</vt:lpstr>
      <vt:lpstr>B-Yaş Soğuk Uygulamalar </vt:lpstr>
      <vt:lpstr>3)Soğuk Sünger Banyosu: </vt:lpstr>
      <vt:lpstr>SICAK VE SOĞUK UYGULAMALARDA HEMŞİRENİN SORUMLULUKLARI </vt:lpstr>
      <vt:lpstr>KAYNAKLAR </vt:lpstr>
      <vt:lpstr>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Eda</dc:creator>
  <cp:lastModifiedBy>acer</cp:lastModifiedBy>
  <cp:revision>92</cp:revision>
  <dcterms:created xsi:type="dcterms:W3CDTF">2014-04-27T18:23:16Z</dcterms:created>
  <dcterms:modified xsi:type="dcterms:W3CDTF">2018-03-14T13:55:50Z</dcterms:modified>
</cp:coreProperties>
</file>