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7" r:id="rId4"/>
    <p:sldId id="258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-9-</a:t>
            </a:r>
          </a:p>
          <a:p>
            <a:pPr marL="0" indent="0" algn="ctr">
              <a:buNone/>
            </a:pPr>
            <a:r>
              <a:rPr lang="tr-TR" smtClean="0"/>
              <a:t>THE ARGUMENT FROM RELIGIOUS </a:t>
            </a:r>
            <a:r>
              <a:rPr lang="tr-TR" dirty="0" smtClean="0"/>
              <a:t>EXPERIENCE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1449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T</a:t>
            </a:r>
            <a:r>
              <a:rPr lang="en-US" dirty="0" smtClean="0"/>
              <a:t>his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en-US" dirty="0" smtClean="0"/>
              <a:t> </a:t>
            </a:r>
            <a:r>
              <a:rPr lang="en-US" dirty="0"/>
              <a:t>one might be directly </a:t>
            </a:r>
            <a:r>
              <a:rPr lang="tr-TR" dirty="0" smtClean="0"/>
              <a:t>(</a:t>
            </a:r>
            <a:r>
              <a:rPr lang="tr-TR" dirty="0" err="1" smtClean="0"/>
              <a:t>experientially</a:t>
            </a:r>
            <a:r>
              <a:rPr lang="tr-TR" dirty="0" smtClean="0"/>
              <a:t>) </a:t>
            </a:r>
            <a:r>
              <a:rPr lang="en-US" dirty="0" smtClean="0"/>
              <a:t>aware </a:t>
            </a:r>
            <a:r>
              <a:rPr lang="en-US" dirty="0"/>
              <a:t>of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en-US" dirty="0" smtClean="0"/>
              <a:t>existence.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,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God is </a:t>
            </a:r>
            <a:r>
              <a:rPr lang="tr-TR" dirty="0" err="1" smtClean="0"/>
              <a:t>immaterial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beyond</a:t>
            </a:r>
            <a:r>
              <a:rPr lang="tr-TR" dirty="0" smtClean="0"/>
              <a:t> time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space</a:t>
            </a:r>
            <a:r>
              <a:rPr lang="tr-TR" dirty="0" smtClean="0"/>
              <a:t>, how can He be</a:t>
            </a:r>
            <a:r>
              <a:rPr lang="en-US" dirty="0" smtClean="0"/>
              <a:t> </a:t>
            </a:r>
            <a:r>
              <a:rPr lang="tr-TR" dirty="0"/>
              <a:t>be</a:t>
            </a:r>
            <a:r>
              <a:rPr lang="en-US" dirty="0"/>
              <a:t> subject to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en-US" dirty="0" smtClean="0"/>
              <a:t> </a:t>
            </a:r>
            <a:r>
              <a:rPr lang="en-US" dirty="0"/>
              <a:t>experience?</a:t>
            </a:r>
            <a:endParaRPr lang="tr-TR" dirty="0"/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656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Cognitive</a:t>
            </a:r>
            <a:r>
              <a:rPr lang="tr-TR" sz="3600" dirty="0" smtClean="0"/>
              <a:t> Value </a:t>
            </a:r>
            <a:r>
              <a:rPr lang="tr-TR" sz="3600" dirty="0" err="1"/>
              <a:t>Religious</a:t>
            </a:r>
            <a:r>
              <a:rPr lang="tr-TR" sz="3600" dirty="0"/>
              <a:t> </a:t>
            </a:r>
            <a:r>
              <a:rPr lang="tr-TR" sz="3600" dirty="0" err="1"/>
              <a:t>Experience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/>
              <a:t>For</a:t>
            </a:r>
            <a:r>
              <a:rPr lang="tr-TR" sz="2400" dirty="0" smtClean="0"/>
              <a:t> an </a:t>
            </a:r>
            <a:r>
              <a:rPr lang="tr-TR" sz="2400" dirty="0" err="1" smtClean="0"/>
              <a:t>experience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cognitive</a:t>
            </a:r>
            <a:r>
              <a:rPr lang="en-US" sz="2400" dirty="0" smtClean="0"/>
              <a:t> </a:t>
            </a:r>
            <a:r>
              <a:rPr lang="en-US" sz="2400" dirty="0"/>
              <a:t>some </a:t>
            </a:r>
            <a:r>
              <a:rPr lang="en-US" sz="2400" dirty="0" smtClean="0"/>
              <a:t>conditions</a:t>
            </a:r>
            <a:r>
              <a:rPr lang="tr-TR" sz="2400" dirty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needed</a:t>
            </a:r>
            <a:r>
              <a:rPr lang="tr-TR" sz="2400" dirty="0" smtClean="0"/>
              <a:t>. </a:t>
            </a:r>
            <a:r>
              <a:rPr lang="tr-TR" sz="2400" dirty="0" err="1" smtClean="0"/>
              <a:t>Likewise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might</a:t>
            </a:r>
            <a:r>
              <a:rPr lang="tr-TR" sz="2400" dirty="0" smtClean="0"/>
              <a:t> </a:t>
            </a:r>
            <a:r>
              <a:rPr lang="tr-TR" sz="2400" dirty="0" err="1" smtClean="0"/>
              <a:t>rightly</a:t>
            </a:r>
            <a:r>
              <a:rPr lang="tr-TR" sz="2400" dirty="0" smtClean="0"/>
              <a:t> </a:t>
            </a:r>
            <a:r>
              <a:rPr lang="tr-TR" sz="2400" dirty="0" err="1" smtClean="0"/>
              <a:t>expect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experience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meet</a:t>
            </a:r>
            <a:r>
              <a:rPr lang="tr-TR" sz="2400" dirty="0" smtClean="0"/>
              <a:t>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conditions</a:t>
            </a:r>
            <a:r>
              <a:rPr lang="tr-TR" sz="2400" dirty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veridical</a:t>
            </a:r>
            <a:r>
              <a:rPr lang="tr-TR" sz="2400" dirty="0" smtClean="0"/>
              <a:t>. </a:t>
            </a:r>
          </a:p>
          <a:p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experience</a:t>
            </a:r>
            <a:r>
              <a:rPr lang="tr-TR" sz="2400" dirty="0" smtClean="0"/>
              <a:t> </a:t>
            </a:r>
            <a:r>
              <a:rPr lang="tr-TR" sz="2400" dirty="0" err="1" smtClean="0"/>
              <a:t>should</a:t>
            </a:r>
            <a:r>
              <a:rPr lang="tr-TR" sz="2400" dirty="0" smtClean="0"/>
              <a:t>  not be </a:t>
            </a:r>
            <a:r>
              <a:rPr lang="tr-TR" sz="2400" dirty="0" err="1" smtClean="0"/>
              <a:t>illusory</a:t>
            </a:r>
            <a:r>
              <a:rPr lang="tr-TR" sz="2400" dirty="0"/>
              <a:t>;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subject</a:t>
            </a:r>
            <a:r>
              <a:rPr lang="tr-TR" sz="2400" dirty="0" smtClean="0"/>
              <a:t> </a:t>
            </a:r>
            <a:r>
              <a:rPr lang="tr-TR" sz="2400" dirty="0" err="1" smtClean="0"/>
              <a:t>must</a:t>
            </a:r>
            <a:r>
              <a:rPr lang="tr-TR" sz="2400" dirty="0" smtClean="0"/>
              <a:t> be </a:t>
            </a:r>
            <a:r>
              <a:rPr lang="tr-TR" sz="2400" dirty="0" err="1" smtClean="0"/>
              <a:t>epistemically</a:t>
            </a:r>
            <a:r>
              <a:rPr lang="tr-TR" sz="2400" dirty="0" smtClean="0"/>
              <a:t> </a:t>
            </a:r>
            <a:r>
              <a:rPr lang="tr-TR" sz="2400" dirty="0" err="1" smtClean="0"/>
              <a:t>reliable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object</a:t>
            </a:r>
            <a:r>
              <a:rPr lang="tr-TR" sz="2400" dirty="0" smtClean="0"/>
              <a:t> of </a:t>
            </a:r>
            <a:r>
              <a:rPr lang="tr-TR" sz="2400" dirty="0" err="1" smtClean="0"/>
              <a:t>experience</a:t>
            </a:r>
            <a:r>
              <a:rPr lang="tr-TR" sz="2400" dirty="0" smtClean="0"/>
              <a:t> (</a:t>
            </a:r>
            <a:r>
              <a:rPr lang="tr-TR" sz="2400" dirty="0" err="1" smtClean="0"/>
              <a:t>God</a:t>
            </a:r>
            <a:r>
              <a:rPr lang="tr-TR" sz="2400" dirty="0" smtClean="0"/>
              <a:t>) </a:t>
            </a:r>
            <a:r>
              <a:rPr lang="tr-TR" sz="2400" dirty="0" err="1" smtClean="0"/>
              <a:t>should</a:t>
            </a:r>
            <a:r>
              <a:rPr lang="tr-TR" sz="2400" dirty="0" smtClean="0"/>
              <a:t> be </a:t>
            </a:r>
            <a:r>
              <a:rPr lang="tr-TR" sz="2400" dirty="0" err="1" smtClean="0"/>
              <a:t>distinct</a:t>
            </a:r>
            <a:r>
              <a:rPr lang="tr-TR" sz="2400" dirty="0" smtClean="0"/>
              <a:t> (</a:t>
            </a:r>
            <a:r>
              <a:rPr lang="tr-TR" sz="2400" dirty="0" err="1" smtClean="0"/>
              <a:t>independent</a:t>
            </a:r>
            <a:r>
              <a:rPr lang="tr-TR" sz="2400" dirty="0" smtClean="0"/>
              <a:t>)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experience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8071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/>
              <a:t>Experience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sz="3400" dirty="0" smtClean="0"/>
          </a:p>
          <a:p>
            <a:r>
              <a:rPr lang="en-US" sz="3400" dirty="0"/>
              <a:t>Those who oppose religious experience </a:t>
            </a:r>
            <a:r>
              <a:rPr lang="tr-TR" sz="3400" dirty="0" err="1" smtClean="0"/>
              <a:t>usually</a:t>
            </a:r>
            <a:r>
              <a:rPr lang="tr-TR" sz="3400" dirty="0" smtClean="0"/>
              <a:t> </a:t>
            </a:r>
            <a:r>
              <a:rPr lang="en-US" sz="3400" dirty="0" smtClean="0"/>
              <a:t>argue that</a:t>
            </a:r>
            <a:r>
              <a:rPr lang="tr-TR" sz="3400" dirty="0" smtClean="0"/>
              <a:t>, </a:t>
            </a:r>
            <a:r>
              <a:rPr lang="tr-TR" sz="3400" dirty="0" err="1" smtClean="0"/>
              <a:t>unlike</a:t>
            </a:r>
            <a:r>
              <a:rPr lang="tr-TR" sz="3400" dirty="0" smtClean="0"/>
              <a:t> </a:t>
            </a:r>
            <a:r>
              <a:rPr lang="tr-TR" sz="3400" dirty="0" err="1" smtClean="0"/>
              <a:t>ordinary</a:t>
            </a:r>
            <a:r>
              <a:rPr lang="tr-TR" sz="3400" dirty="0" smtClean="0"/>
              <a:t> sense </a:t>
            </a:r>
            <a:r>
              <a:rPr lang="tr-TR" sz="3400" dirty="0" err="1" smtClean="0"/>
              <a:t>experience</a:t>
            </a:r>
            <a:r>
              <a:rPr lang="tr-TR" sz="3400" dirty="0" smtClean="0"/>
              <a:t>,</a:t>
            </a:r>
            <a:r>
              <a:rPr lang="en-US" sz="3400" dirty="0" smtClean="0"/>
              <a:t> </a:t>
            </a:r>
            <a:r>
              <a:rPr lang="en-US" sz="3400" dirty="0"/>
              <a:t>it is not possible to test the </a:t>
            </a:r>
            <a:r>
              <a:rPr lang="tr-TR" sz="3400" dirty="0" err="1" smtClean="0"/>
              <a:t>veridicality</a:t>
            </a:r>
            <a:r>
              <a:rPr lang="tr-TR" sz="3400" dirty="0" smtClean="0"/>
              <a:t> of </a:t>
            </a:r>
            <a:r>
              <a:rPr lang="tr-TR" sz="3400" dirty="0" err="1" smtClean="0"/>
              <a:t>such</a:t>
            </a:r>
            <a:r>
              <a:rPr lang="tr-TR" sz="3400" dirty="0" smtClean="0"/>
              <a:t> an </a:t>
            </a:r>
            <a:r>
              <a:rPr lang="tr-TR" sz="3400" dirty="0" err="1" smtClean="0"/>
              <a:t>experience</a:t>
            </a:r>
            <a:r>
              <a:rPr lang="en-US" sz="3400" dirty="0" smtClean="0"/>
              <a:t>.</a:t>
            </a:r>
            <a:endParaRPr lang="tr-TR" sz="3400" dirty="0" smtClean="0"/>
          </a:p>
          <a:p>
            <a:endParaRPr lang="tr-TR" sz="3400" dirty="0" smtClean="0"/>
          </a:p>
          <a:p>
            <a:r>
              <a:rPr lang="en-US" sz="3400" dirty="0" smtClean="0"/>
              <a:t>It </a:t>
            </a:r>
            <a:r>
              <a:rPr lang="en-US" sz="3400" dirty="0"/>
              <a:t>is difficult to determine the difference between </a:t>
            </a:r>
            <a:r>
              <a:rPr lang="en-US" sz="3400" dirty="0" smtClean="0"/>
              <a:t>“really </a:t>
            </a:r>
            <a:r>
              <a:rPr lang="en-US" sz="3400" dirty="0"/>
              <a:t>experiencing God” and </a:t>
            </a:r>
            <a:r>
              <a:rPr lang="en-US" sz="3400" dirty="0" smtClean="0"/>
              <a:t>“as if </a:t>
            </a:r>
            <a:r>
              <a:rPr lang="en-US" sz="3400" dirty="0"/>
              <a:t>experiencing God”. </a:t>
            </a:r>
            <a:r>
              <a:rPr lang="tr-TR" sz="3400" dirty="0" err="1" smtClean="0"/>
              <a:t>Whereas</a:t>
            </a:r>
            <a:r>
              <a:rPr lang="en-US" sz="3400" dirty="0" smtClean="0"/>
              <a:t>, </a:t>
            </a:r>
            <a:r>
              <a:rPr lang="en-US" sz="3400" dirty="0"/>
              <a:t>there is no such difficulty </a:t>
            </a:r>
            <a:r>
              <a:rPr lang="en-US" sz="3400" dirty="0" smtClean="0"/>
              <a:t>in</a:t>
            </a:r>
            <a:r>
              <a:rPr lang="tr-TR" sz="3400" dirty="0" smtClean="0"/>
              <a:t> </a:t>
            </a:r>
            <a:r>
              <a:rPr lang="tr-TR" sz="3400" dirty="0" err="1" smtClean="0"/>
              <a:t>the</a:t>
            </a:r>
            <a:r>
              <a:rPr lang="tr-TR" sz="3400" dirty="0" smtClean="0"/>
              <a:t> </a:t>
            </a:r>
            <a:r>
              <a:rPr lang="tr-TR" sz="3400" dirty="0" err="1" smtClean="0"/>
              <a:t>case</a:t>
            </a:r>
            <a:r>
              <a:rPr lang="tr-TR" sz="3400" dirty="0" smtClean="0"/>
              <a:t> of</a:t>
            </a:r>
            <a:r>
              <a:rPr lang="en-US" sz="3400" dirty="0" smtClean="0"/>
              <a:t> </a:t>
            </a:r>
            <a:r>
              <a:rPr lang="en-US" sz="3400" dirty="0"/>
              <a:t>sense perception.</a:t>
            </a:r>
            <a:endParaRPr lang="tr-TR" sz="3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65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 as a </a:t>
            </a:r>
            <a:r>
              <a:rPr lang="tr-TR" dirty="0" err="1"/>
              <a:t>Perception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dirty="0" err="1"/>
              <a:t>T</a:t>
            </a:r>
            <a:r>
              <a:rPr lang="tr-TR" dirty="0" err="1" smtClean="0"/>
              <a:t>here</a:t>
            </a:r>
            <a:r>
              <a:rPr lang="tr-TR" dirty="0" smtClean="0"/>
              <a:t> is a </a:t>
            </a:r>
            <a:r>
              <a:rPr lang="tr-TR" dirty="0" err="1" smtClean="0"/>
              <a:t>difference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/>
              <a:t> </a:t>
            </a:r>
            <a:r>
              <a:rPr lang="tr-TR" dirty="0" err="1" smtClean="0"/>
              <a:t>sensory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en-US" dirty="0"/>
              <a:t>religious </a:t>
            </a:r>
            <a:r>
              <a:rPr lang="en-US" dirty="0" smtClean="0"/>
              <a:t>experience</a:t>
            </a:r>
            <a:r>
              <a:rPr lang="tr-TR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tr-TR" dirty="0" err="1"/>
              <a:t>T</a:t>
            </a:r>
            <a:r>
              <a:rPr lang="tr-TR" dirty="0" err="1" smtClean="0"/>
              <a:t>his</a:t>
            </a:r>
            <a:r>
              <a:rPr lang="tr-TR" dirty="0" smtClean="0"/>
              <a:t> is </a:t>
            </a:r>
            <a:r>
              <a:rPr lang="tr-TR" dirty="0" err="1" smtClean="0"/>
              <a:t>somehow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, </a:t>
            </a:r>
            <a:r>
              <a:rPr lang="tr-TR" dirty="0" err="1" smtClean="0"/>
              <a:t>because</a:t>
            </a:r>
            <a:r>
              <a:rPr lang="tr-TR" dirty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is </a:t>
            </a:r>
            <a:r>
              <a:rPr lang="tr-TR" dirty="0" err="1" smtClean="0"/>
              <a:t>about</a:t>
            </a:r>
            <a:r>
              <a:rPr lang="tr-TR" dirty="0" smtClean="0"/>
              <a:t> an </a:t>
            </a:r>
            <a:r>
              <a:rPr lang="tr-TR" dirty="0" err="1" smtClean="0"/>
              <a:t>immaterial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 But, is </a:t>
            </a:r>
            <a:r>
              <a:rPr lang="tr-TR" dirty="0" err="1" smtClean="0"/>
              <a:t>perceptual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restricted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sensory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?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a </a:t>
            </a:r>
            <a:r>
              <a:rPr lang="tr-TR" dirty="0" err="1" smtClean="0"/>
              <a:t>non-sensory</a:t>
            </a:r>
            <a:r>
              <a:rPr lang="tr-TR" dirty="0" smtClean="0"/>
              <a:t> </a:t>
            </a:r>
            <a:r>
              <a:rPr lang="tr-TR" dirty="0" err="1" smtClean="0"/>
              <a:t>perception</a:t>
            </a:r>
            <a:r>
              <a:rPr lang="tr-TR" dirty="0" smtClean="0"/>
              <a:t>?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Considering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limiting</a:t>
            </a:r>
            <a:r>
              <a:rPr lang="tr-TR" dirty="0" smtClean="0"/>
              <a:t> </a:t>
            </a:r>
            <a:r>
              <a:rPr lang="tr-TR" dirty="0" err="1" smtClean="0"/>
              <a:t>perception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sense-</a:t>
            </a:r>
            <a:r>
              <a:rPr lang="tr-TR" dirty="0" err="1" smtClean="0"/>
              <a:t>perception</a:t>
            </a:r>
            <a:r>
              <a:rPr lang="tr-TR" dirty="0" smtClean="0"/>
              <a:t> is </a:t>
            </a:r>
            <a:r>
              <a:rPr lang="tr-TR" dirty="0" err="1" smtClean="0"/>
              <a:t>arbitrary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unjustified</a:t>
            </a:r>
            <a:r>
              <a:rPr lang="tr-TR" dirty="0" smtClean="0"/>
              <a:t>, W. P. </a:t>
            </a:r>
            <a:r>
              <a:rPr lang="tr-TR" dirty="0" err="1" smtClean="0"/>
              <a:t>Alston</a:t>
            </a:r>
            <a:r>
              <a:rPr lang="tr-TR" dirty="0" smtClean="0"/>
              <a:t>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can be </a:t>
            </a:r>
            <a:r>
              <a:rPr lang="tr-TR" dirty="0" err="1" smtClean="0"/>
              <a:t>perceived</a:t>
            </a:r>
            <a:r>
              <a:rPr lang="tr-TR" dirty="0" smtClean="0"/>
              <a:t> in a </a:t>
            </a:r>
            <a:r>
              <a:rPr lang="tr-TR" dirty="0" err="1" smtClean="0"/>
              <a:t>non-sensory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.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perception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presents</a:t>
            </a:r>
            <a:r>
              <a:rPr lang="tr-TR" dirty="0" smtClean="0"/>
              <a:t> </a:t>
            </a:r>
            <a:r>
              <a:rPr lang="tr-TR" dirty="0" err="1" smtClean="0"/>
              <a:t>Himself</a:t>
            </a:r>
            <a:r>
              <a:rPr lang="tr-TR" dirty="0" smtClean="0"/>
              <a:t>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someone’s</a:t>
            </a:r>
            <a:r>
              <a:rPr lang="tr-TR" dirty="0" smtClean="0"/>
              <a:t> </a:t>
            </a:r>
            <a:r>
              <a:rPr lang="tr-TR" dirty="0" err="1" smtClean="0"/>
              <a:t>awarenes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His </a:t>
            </a:r>
            <a:r>
              <a:rPr lang="tr-TR" dirty="0" err="1" smtClean="0"/>
              <a:t>Properties</a:t>
            </a:r>
            <a:r>
              <a:rPr lang="tr-TR" dirty="0" smtClean="0"/>
              <a:t> («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of </a:t>
            </a:r>
            <a:r>
              <a:rPr lang="tr-TR" dirty="0" err="1" smtClean="0"/>
              <a:t>Appearance</a:t>
            </a:r>
            <a:r>
              <a:rPr lang="tr-TR" dirty="0" smtClean="0"/>
              <a:t>»).</a:t>
            </a:r>
          </a:p>
          <a:p>
            <a:pPr marL="0" indent="0" algn="just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537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THE DIFFERENCE BETWEEN SENSORY AND RELIGIOUS EXPERIENCE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435280" cy="4819674"/>
          </a:xfrm>
        </p:spPr>
        <p:txBody>
          <a:bodyPr>
            <a:noAutofit/>
          </a:bodyPr>
          <a:lstStyle/>
          <a:p>
            <a:pPr algn="just"/>
            <a:r>
              <a:rPr lang="tr-TR" sz="2000" dirty="0" err="1" smtClean="0"/>
              <a:t>It</a:t>
            </a:r>
            <a:r>
              <a:rPr lang="tr-TR" sz="2000" dirty="0" smtClean="0"/>
              <a:t> </a:t>
            </a:r>
            <a:r>
              <a:rPr lang="tr-TR" sz="2000" dirty="0" err="1" smtClean="0"/>
              <a:t>seems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t</a:t>
            </a:r>
            <a:r>
              <a:rPr lang="en-US" sz="2000" dirty="0" smtClean="0"/>
              <a:t>he</a:t>
            </a:r>
            <a:r>
              <a:rPr lang="tr-TR" sz="2000" dirty="0" smtClean="0"/>
              <a:t> </a:t>
            </a:r>
            <a:r>
              <a:rPr lang="tr-TR" sz="2000" dirty="0" err="1" smtClean="0"/>
              <a:t>scope</a:t>
            </a:r>
            <a:r>
              <a:rPr lang="tr-TR" sz="2000" dirty="0" smtClean="0"/>
              <a:t> of</a:t>
            </a:r>
            <a:r>
              <a:rPr lang="en-US" sz="2000" dirty="0" smtClean="0"/>
              <a:t> </a:t>
            </a:r>
            <a:r>
              <a:rPr lang="en-US" sz="2000" dirty="0"/>
              <a:t>sense experience </a:t>
            </a:r>
            <a:r>
              <a:rPr lang="tr-TR" sz="2000" dirty="0" smtClean="0"/>
              <a:t>is </a:t>
            </a:r>
            <a:r>
              <a:rPr lang="tr-TR" sz="2000" dirty="0" err="1" smtClean="0"/>
              <a:t>broader</a:t>
            </a:r>
            <a:r>
              <a:rPr lang="tr-TR" sz="2000" dirty="0" smtClean="0"/>
              <a:t> as</a:t>
            </a:r>
            <a:r>
              <a:rPr lang="en-US" sz="2000" dirty="0" smtClean="0"/>
              <a:t> </a:t>
            </a:r>
            <a:r>
              <a:rPr lang="tr-TR" sz="2000" dirty="0" smtClean="0"/>
              <a:t>it </a:t>
            </a:r>
            <a:r>
              <a:rPr lang="en-US" sz="2000" dirty="0" smtClean="0"/>
              <a:t>can </a:t>
            </a:r>
            <a:r>
              <a:rPr lang="en-US" sz="2000" dirty="0"/>
              <a:t>be shared by </a:t>
            </a:r>
            <a:r>
              <a:rPr lang="tr-TR" sz="2000" dirty="0" err="1" smtClean="0"/>
              <a:t>others</a:t>
            </a:r>
            <a:r>
              <a:rPr lang="en-US" sz="2000" dirty="0" smtClean="0"/>
              <a:t>, </a:t>
            </a:r>
            <a:r>
              <a:rPr lang="tr-TR" sz="2000" dirty="0" err="1" smtClean="0"/>
              <a:t>whereas</a:t>
            </a:r>
            <a:r>
              <a:rPr lang="tr-TR" sz="2000" dirty="0" smtClean="0"/>
              <a:t> </a:t>
            </a:r>
            <a:r>
              <a:rPr lang="en-US" sz="2000" dirty="0" smtClean="0"/>
              <a:t>the </a:t>
            </a:r>
            <a:r>
              <a:rPr lang="en-US" sz="2000" dirty="0"/>
              <a:t>religious experience seems to </a:t>
            </a:r>
            <a:r>
              <a:rPr lang="tr-TR" sz="2000" dirty="0" err="1" smtClean="0"/>
              <a:t>remain</a:t>
            </a:r>
            <a:r>
              <a:rPr lang="tr-TR" sz="2000" dirty="0" smtClean="0"/>
              <a:t> as</a:t>
            </a:r>
            <a:r>
              <a:rPr lang="en-US" sz="2000" dirty="0" smtClean="0"/>
              <a:t> </a:t>
            </a:r>
            <a:r>
              <a:rPr lang="tr-TR" sz="2000" dirty="0" err="1" smtClean="0"/>
              <a:t>somewhat</a:t>
            </a:r>
            <a:r>
              <a:rPr lang="tr-TR" sz="2000" dirty="0" smtClean="0"/>
              <a:t> </a:t>
            </a:r>
            <a:r>
              <a:rPr lang="en-US" sz="2000" dirty="0" smtClean="0"/>
              <a:t>private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Since,</a:t>
            </a:r>
            <a:r>
              <a:rPr lang="en-US" sz="2000" dirty="0" smtClean="0"/>
              <a:t> </a:t>
            </a:r>
            <a:r>
              <a:rPr lang="en-US" sz="2000" dirty="0"/>
              <a:t>in religious experience, the object </a:t>
            </a:r>
            <a:r>
              <a:rPr lang="en-US" sz="2000" dirty="0" smtClean="0"/>
              <a:t>(</a:t>
            </a:r>
            <a:r>
              <a:rPr lang="en-US" sz="2000" dirty="0"/>
              <a:t>God) is a voluntary being</a:t>
            </a:r>
            <a:r>
              <a:rPr lang="en-US" sz="2000" dirty="0" smtClean="0"/>
              <a:t>,</a:t>
            </a:r>
            <a:r>
              <a:rPr lang="tr-TR" sz="2000" dirty="0" smtClean="0"/>
              <a:t> </a:t>
            </a:r>
            <a:r>
              <a:rPr lang="tr-TR" sz="2000" dirty="0" err="1" smtClean="0"/>
              <a:t>such</a:t>
            </a:r>
            <a:r>
              <a:rPr lang="tr-TR" sz="2000" dirty="0" smtClean="0"/>
              <a:t> an</a:t>
            </a:r>
            <a:r>
              <a:rPr lang="en-US" sz="2000" dirty="0" smtClean="0"/>
              <a:t> </a:t>
            </a:r>
            <a:r>
              <a:rPr lang="en-US" sz="2000" dirty="0"/>
              <a:t>experience is also </a:t>
            </a:r>
            <a:r>
              <a:rPr lang="en-US" sz="2000" dirty="0" smtClean="0"/>
              <a:t>depend</a:t>
            </a:r>
            <a:r>
              <a:rPr lang="tr-TR" sz="2000" dirty="0" smtClean="0"/>
              <a:t>s </a:t>
            </a:r>
            <a:r>
              <a:rPr lang="en-US" sz="2000" dirty="0" smtClean="0"/>
              <a:t>on </a:t>
            </a:r>
            <a:r>
              <a:rPr lang="en-US" sz="2000" dirty="0"/>
              <a:t>the will of God. </a:t>
            </a:r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err="1" smtClean="0"/>
              <a:t>However</a:t>
            </a:r>
            <a:r>
              <a:rPr lang="tr-TR" sz="2000" dirty="0" smtClean="0"/>
              <a:t>, t</a:t>
            </a:r>
            <a:r>
              <a:rPr lang="en-US" sz="2000" dirty="0" err="1" smtClean="0"/>
              <a:t>hese</a:t>
            </a:r>
            <a:r>
              <a:rPr lang="en-US" sz="2000" dirty="0" smtClean="0"/>
              <a:t> </a:t>
            </a:r>
            <a:r>
              <a:rPr lang="tr-TR" sz="2000" dirty="0" err="1" smtClean="0"/>
              <a:t>dissimilarities</a:t>
            </a:r>
            <a:r>
              <a:rPr lang="en-US" sz="2000" dirty="0" smtClean="0"/>
              <a:t> do n</a:t>
            </a:r>
            <a:r>
              <a:rPr lang="tr-TR" sz="2000" dirty="0" smtClean="0"/>
              <a:t>ot </a:t>
            </a:r>
            <a:r>
              <a:rPr lang="tr-TR" sz="2000" dirty="0" err="1" smtClean="0"/>
              <a:t>seem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be </a:t>
            </a:r>
            <a:r>
              <a:rPr lang="tr-TR" sz="2000" dirty="0" err="1" smtClean="0"/>
              <a:t>sufficient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thinking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religious</a:t>
            </a:r>
            <a:r>
              <a:rPr lang="tr-TR" sz="2000" dirty="0" smtClean="0"/>
              <a:t> </a:t>
            </a:r>
            <a:r>
              <a:rPr lang="tr-TR" sz="2000" dirty="0" err="1" smtClean="0"/>
              <a:t>experience</a:t>
            </a:r>
            <a:r>
              <a:rPr lang="tr-TR" sz="2000" dirty="0" smtClean="0"/>
              <a:t> is </a:t>
            </a:r>
            <a:r>
              <a:rPr lang="tr-TR" sz="2000" dirty="0" err="1" smtClean="0"/>
              <a:t>non-veridical</a:t>
            </a:r>
            <a:r>
              <a:rPr lang="tr-TR" sz="2000" dirty="0" smtClean="0"/>
              <a:t>. </a:t>
            </a:r>
            <a:r>
              <a:rPr lang="tr-TR" sz="2000" dirty="0" err="1" smtClean="0"/>
              <a:t>It</a:t>
            </a:r>
            <a:r>
              <a:rPr lang="tr-TR" sz="2000" dirty="0" smtClean="0"/>
              <a:t> can </a:t>
            </a:r>
            <a:r>
              <a:rPr lang="tr-TR" sz="2000" dirty="0" err="1" smtClean="0"/>
              <a:t>only</a:t>
            </a:r>
            <a:r>
              <a:rPr lang="en-US" sz="2000" dirty="0" smtClean="0"/>
              <a:t> </a:t>
            </a:r>
            <a:r>
              <a:rPr lang="en-US" sz="2000" dirty="0"/>
              <a:t>show that religious experience </a:t>
            </a:r>
            <a:r>
              <a:rPr lang="tr-TR" sz="2000" dirty="0" err="1" smtClean="0"/>
              <a:t>cannot</a:t>
            </a:r>
            <a:r>
              <a:rPr lang="tr-TR" sz="2000" dirty="0" smtClean="0"/>
              <a:t> be put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boat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ordinary</a:t>
            </a:r>
            <a:r>
              <a:rPr lang="tr-TR" sz="2000" dirty="0" smtClean="0"/>
              <a:t> </a:t>
            </a:r>
            <a:r>
              <a:rPr lang="tr-TR" sz="2000" dirty="0" err="1" smtClean="0"/>
              <a:t>sensory</a:t>
            </a:r>
            <a:r>
              <a:rPr lang="tr-TR" sz="2000" dirty="0" smtClean="0"/>
              <a:t> </a:t>
            </a:r>
            <a:r>
              <a:rPr lang="tr-TR" sz="2000" dirty="0" err="1" smtClean="0"/>
              <a:t>experience</a:t>
            </a:r>
            <a:r>
              <a:rPr lang="tr-T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315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PRINCIPLE OF CRUDELITY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According to this principle, </a:t>
            </a:r>
            <a:r>
              <a:rPr lang="tr-TR" dirty="0" smtClean="0"/>
              <a:t>(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R. </a:t>
            </a:r>
            <a:r>
              <a:rPr lang="tr-TR" dirty="0" err="1" smtClean="0"/>
              <a:t>Swinburne</a:t>
            </a:r>
            <a:r>
              <a:rPr lang="tr-TR" dirty="0" smtClean="0"/>
              <a:t>) </a:t>
            </a:r>
            <a:r>
              <a:rPr lang="en-US" dirty="0" smtClean="0"/>
              <a:t>if </a:t>
            </a:r>
            <a:r>
              <a:rPr lang="tr-TR" dirty="0" smtClean="0"/>
              <a:t>it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someone that he </a:t>
            </a:r>
            <a:r>
              <a:rPr lang="en-US" dirty="0"/>
              <a:t>is experiencing something </a:t>
            </a:r>
            <a:r>
              <a:rPr lang="tr-TR" dirty="0" smtClean="0"/>
              <a:t>–in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absence</a:t>
            </a:r>
            <a:r>
              <a:rPr lang="tr-TR" dirty="0" smtClean="0"/>
              <a:t> of a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- his </a:t>
            </a:r>
            <a:r>
              <a:rPr lang="en-US" dirty="0" smtClean="0"/>
              <a:t>claim is probably true.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/>
              <a:t>Some </a:t>
            </a:r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en-US" dirty="0" smtClean="0"/>
              <a:t>argue </a:t>
            </a:r>
            <a:r>
              <a:rPr lang="en-US" dirty="0"/>
              <a:t>that having a positive effect on the subject may indicate that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religious experience </a:t>
            </a:r>
            <a:r>
              <a:rPr lang="tr-TR" dirty="0" smtClean="0"/>
              <a:t>is </a:t>
            </a:r>
            <a:r>
              <a:rPr lang="tr-TR" dirty="0" err="1" smtClean="0"/>
              <a:t>veridical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en-US" dirty="0" smtClean="0"/>
              <a:t>Ho</a:t>
            </a:r>
            <a:r>
              <a:rPr lang="tr-TR" dirty="0" smtClean="0"/>
              <a:t>w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4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EVALUATION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It </a:t>
            </a:r>
            <a:r>
              <a:rPr lang="en-US" dirty="0"/>
              <a:t>can be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principle of </a:t>
            </a:r>
            <a:r>
              <a:rPr lang="tr-TR" dirty="0" err="1" smtClean="0"/>
              <a:t>credulity</a:t>
            </a:r>
            <a:r>
              <a:rPr lang="en-US" dirty="0" smtClean="0"/>
              <a:t> </a:t>
            </a:r>
            <a:r>
              <a:rPr lang="en-US" dirty="0"/>
              <a:t>alone is not enough to prove the existence of God through religious experience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additional</a:t>
            </a:r>
            <a:r>
              <a:rPr lang="tr-TR" dirty="0" smtClean="0"/>
              <a:t> (</a:t>
            </a:r>
            <a:r>
              <a:rPr lang="tr-TR" dirty="0" err="1" smtClean="0"/>
              <a:t>indirect</a:t>
            </a:r>
            <a:r>
              <a:rPr lang="tr-TR" dirty="0" smtClean="0"/>
              <a:t>) </a:t>
            </a:r>
            <a:r>
              <a:rPr lang="tr-TR" dirty="0" err="1" smtClean="0"/>
              <a:t>evidence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needed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Consequently</a:t>
            </a:r>
            <a:r>
              <a:rPr lang="tr-TR" dirty="0" smtClean="0"/>
              <a:t>, </a:t>
            </a:r>
            <a:r>
              <a:rPr lang="tr-TR" dirty="0" err="1"/>
              <a:t>a</a:t>
            </a:r>
            <a:r>
              <a:rPr lang="tr-TR" dirty="0" err="1" smtClean="0"/>
              <a:t>lthough</a:t>
            </a:r>
            <a:r>
              <a:rPr lang="tr-TR" dirty="0" smtClean="0"/>
              <a:t> it is hard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disprove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criteria</a:t>
            </a:r>
            <a:r>
              <a:rPr lang="tr-TR" dirty="0" smtClean="0"/>
              <a:t>. </a:t>
            </a:r>
            <a:r>
              <a:rPr lang="tr-TR" dirty="0" err="1" smtClean="0"/>
              <a:t>Again</a:t>
            </a:r>
            <a:r>
              <a:rPr lang="tr-TR" dirty="0" smtClean="0"/>
              <a:t>, </a:t>
            </a:r>
            <a:r>
              <a:rPr lang="tr-TR" dirty="0" err="1"/>
              <a:t>t</a:t>
            </a:r>
            <a:r>
              <a:rPr lang="tr-TR" dirty="0" err="1" smtClean="0"/>
              <a:t>heologically</a:t>
            </a:r>
            <a:r>
              <a:rPr lang="tr-TR" dirty="0" smtClean="0"/>
              <a:t> </a:t>
            </a:r>
            <a:r>
              <a:rPr lang="tr-TR" dirty="0" err="1" smtClean="0"/>
              <a:t>speaking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beyond</a:t>
            </a:r>
            <a:r>
              <a:rPr lang="tr-TR" dirty="0" smtClean="0"/>
              <a:t> time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space</a:t>
            </a:r>
            <a:r>
              <a:rPr lang="tr-TR" dirty="0" smtClean="0"/>
              <a:t>, it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how He can be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experienced</a:t>
            </a:r>
            <a:r>
              <a:rPr lang="tr-TR" dirty="0" smtClean="0"/>
              <a:t>,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though</a:t>
            </a:r>
            <a:r>
              <a:rPr lang="tr-TR" dirty="0" smtClean="0"/>
              <a:t> He can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Himself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awareness</a:t>
            </a:r>
            <a:r>
              <a:rPr lang="tr-TR" dirty="0" smtClean="0"/>
              <a:t> of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His </a:t>
            </a:r>
            <a:r>
              <a:rPr lang="tr-TR" dirty="0" err="1"/>
              <a:t>a</a:t>
            </a:r>
            <a:r>
              <a:rPr lang="tr-TR" dirty="0" err="1" smtClean="0"/>
              <a:t>ttributes</a:t>
            </a:r>
            <a:r>
              <a:rPr lang="tr-TR" dirty="0" smtClean="0"/>
              <a:t> / </a:t>
            </a:r>
            <a:r>
              <a:rPr lang="tr-TR" dirty="0" err="1" smtClean="0"/>
              <a:t>actions</a:t>
            </a:r>
            <a:r>
              <a:rPr lang="tr-TR" dirty="0" smtClean="0"/>
              <a:t>. </a:t>
            </a:r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of </a:t>
            </a:r>
            <a:r>
              <a:rPr lang="en-US" dirty="0" smtClean="0"/>
              <a:t>religious </a:t>
            </a:r>
            <a:r>
              <a:rPr lang="en-US" dirty="0"/>
              <a:t>experience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be </a:t>
            </a:r>
            <a:r>
              <a:rPr lang="tr-TR" dirty="0" err="1" smtClean="0"/>
              <a:t>considered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context of our priori intuitions about God.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59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572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PowerPoint Sunusu</vt:lpstr>
      <vt:lpstr>PowerPoint Sunusu</vt:lpstr>
      <vt:lpstr>The Cognitive Value Religious Experience</vt:lpstr>
      <vt:lpstr>Religious Experience</vt:lpstr>
      <vt:lpstr>Religious Experience as a Perception</vt:lpstr>
      <vt:lpstr>THE DIFFERENCE BETWEEN SENSORY AND RELIGIOUS EXPERIENCE</vt:lpstr>
      <vt:lpstr>PRINCIPLE OF CRUDELITY</vt:lpstr>
      <vt:lpstr>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yusufduman</dc:creator>
  <cp:lastModifiedBy>Ahmet Erkan</cp:lastModifiedBy>
  <cp:revision>138</cp:revision>
  <dcterms:created xsi:type="dcterms:W3CDTF">2018-01-30T17:37:52Z</dcterms:created>
  <dcterms:modified xsi:type="dcterms:W3CDTF">2020-05-07T10:53:04Z</dcterms:modified>
</cp:coreProperties>
</file>