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KARBONHİDRAT METABOLİZMASI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19031"/>
            <a:ext cx="58818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320 BİYOKİMYA II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Glioksalat</a:t>
            </a:r>
            <a:r>
              <a:rPr lang="en-US" dirty="0" smtClean="0"/>
              <a:t> </a:t>
            </a:r>
            <a:r>
              <a:rPr lang="en-US" dirty="0" err="1" smtClean="0"/>
              <a:t>Döngüsü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400" i="1" dirty="0"/>
              <a:t>Bitkilerde, bazı omurgasızlarda, </a:t>
            </a:r>
            <a:r>
              <a:rPr lang="tr-TR" sz="2400" i="1" dirty="0" err="1"/>
              <a:t>E.coli</a:t>
            </a:r>
            <a:r>
              <a:rPr lang="tr-TR" sz="2400" i="1" dirty="0"/>
              <a:t> ve maya gibi bazı mikroorganizmalarda </a:t>
            </a:r>
            <a:r>
              <a:rPr lang="tr-TR" sz="2400" b="1" i="1" dirty="0">
                <a:solidFill>
                  <a:srgbClr val="FF3399"/>
                </a:solidFill>
              </a:rPr>
              <a:t>asetatın</a:t>
            </a:r>
            <a:r>
              <a:rPr lang="tr-TR" sz="2400" i="1" dirty="0"/>
              <a:t> </a:t>
            </a:r>
          </a:p>
          <a:p>
            <a:pPr marL="0" indent="0" algn="just">
              <a:buNone/>
            </a:pPr>
            <a:r>
              <a:rPr lang="tr-TR" sz="2400" i="1" dirty="0"/>
              <a:t>   - hem </a:t>
            </a:r>
            <a:r>
              <a:rPr lang="tr-TR" sz="2400" b="1" i="1" dirty="0">
                <a:solidFill>
                  <a:srgbClr val="0076A3"/>
                </a:solidFill>
              </a:rPr>
              <a:t>yüksek enerji kaynağı</a:t>
            </a:r>
            <a:r>
              <a:rPr lang="tr-TR" sz="2400" i="1" dirty="0"/>
              <a:t> olarak</a:t>
            </a:r>
          </a:p>
          <a:p>
            <a:pPr marL="0" indent="0" algn="just">
              <a:buNone/>
            </a:pPr>
            <a:r>
              <a:rPr lang="tr-TR" sz="2400" i="1" dirty="0"/>
              <a:t>   - hem de </a:t>
            </a:r>
            <a:r>
              <a:rPr lang="tr-TR" sz="2400" b="1" i="1" dirty="0">
                <a:solidFill>
                  <a:srgbClr val="0076A3"/>
                </a:solidFill>
              </a:rPr>
              <a:t>karbonhidrat sentezi</a:t>
            </a:r>
            <a:r>
              <a:rPr lang="tr-TR" sz="2400" i="1" dirty="0"/>
              <a:t> için </a:t>
            </a:r>
            <a:r>
              <a:rPr lang="tr-TR" sz="2400" b="1" i="1" dirty="0" err="1">
                <a:solidFill>
                  <a:srgbClr val="0076A3"/>
                </a:solidFill>
              </a:rPr>
              <a:t>fosfoenolpirüvat</a:t>
            </a:r>
            <a:r>
              <a:rPr lang="tr-TR" sz="2400" b="1" i="1" dirty="0">
                <a:solidFill>
                  <a:srgbClr val="0076A3"/>
                </a:solidFill>
              </a:rPr>
              <a:t> kaynağı </a:t>
            </a:r>
            <a:r>
              <a:rPr lang="tr-TR" sz="2400" i="1" dirty="0"/>
              <a:t>olarak görev görmesi önemlidir. </a:t>
            </a:r>
          </a:p>
          <a:p>
            <a:pPr algn="just"/>
            <a:r>
              <a:rPr lang="tr-TR" sz="2400" i="1" dirty="0"/>
              <a:t>Bu organizmalar, </a:t>
            </a:r>
            <a:r>
              <a:rPr lang="tr-TR" sz="2400" b="1" i="1" dirty="0">
                <a:solidFill>
                  <a:srgbClr val="59AAF2"/>
                </a:solidFill>
              </a:rPr>
              <a:t>asetatı </a:t>
            </a:r>
            <a:r>
              <a:rPr lang="tr-TR" sz="2400" b="1" i="1" dirty="0" err="1">
                <a:solidFill>
                  <a:srgbClr val="59AAF2"/>
                </a:solidFill>
              </a:rPr>
              <a:t>oksaloasetata</a:t>
            </a:r>
            <a:r>
              <a:rPr lang="tr-TR" sz="2400" b="1" i="1" dirty="0">
                <a:solidFill>
                  <a:srgbClr val="59AAF2"/>
                </a:solidFill>
              </a:rPr>
              <a:t> dönüştüren, </a:t>
            </a:r>
            <a:r>
              <a:rPr lang="tr-TR" sz="2400" b="1" i="1" dirty="0" err="1">
                <a:solidFill>
                  <a:srgbClr val="FF3399"/>
                </a:solidFill>
              </a:rPr>
              <a:t>glioksilat</a:t>
            </a:r>
            <a:r>
              <a:rPr lang="tr-TR" sz="2400" b="1" i="1" dirty="0">
                <a:solidFill>
                  <a:srgbClr val="FF3399"/>
                </a:solidFill>
              </a:rPr>
              <a:t> döngüsü </a:t>
            </a:r>
            <a:r>
              <a:rPr lang="tr-TR" sz="2400" i="1" dirty="0"/>
              <a:t>denen bir döngüye sahiptirler. </a:t>
            </a:r>
          </a:p>
          <a:p>
            <a:pPr algn="just"/>
            <a:r>
              <a:rPr lang="tr-TR" sz="2400" i="1" dirty="0" err="1"/>
              <a:t>Glioksilat</a:t>
            </a:r>
            <a:r>
              <a:rPr lang="tr-TR" sz="2400" i="1" dirty="0"/>
              <a:t> döngüsünde </a:t>
            </a:r>
            <a:r>
              <a:rPr lang="tr-TR" sz="2400" i="1" dirty="0" err="1" smtClean="0">
                <a:solidFill>
                  <a:srgbClr val="FF3399"/>
                </a:solidFill>
              </a:rPr>
              <a:t>izositrat</a:t>
            </a:r>
            <a:r>
              <a:rPr lang="tr-TR" sz="2400" i="1" dirty="0">
                <a:solidFill>
                  <a:srgbClr val="FF3399"/>
                </a:solidFill>
              </a:rPr>
              <a:t>, </a:t>
            </a:r>
            <a:r>
              <a:rPr lang="tr-TR" sz="2400" b="1" i="1" dirty="0" err="1">
                <a:solidFill>
                  <a:srgbClr val="FF3399"/>
                </a:solidFill>
              </a:rPr>
              <a:t>izositrat</a:t>
            </a:r>
            <a:r>
              <a:rPr lang="tr-TR" sz="2400" b="1" i="1" dirty="0">
                <a:solidFill>
                  <a:srgbClr val="FF3399"/>
                </a:solidFill>
              </a:rPr>
              <a:t> </a:t>
            </a:r>
            <a:r>
              <a:rPr lang="tr-TR" sz="2400" b="1" i="1" dirty="0" err="1">
                <a:solidFill>
                  <a:srgbClr val="FF3399"/>
                </a:solidFill>
              </a:rPr>
              <a:t>liyaz</a:t>
            </a:r>
            <a:r>
              <a:rPr lang="tr-TR" sz="2400" b="1" i="1" dirty="0">
                <a:solidFill>
                  <a:srgbClr val="FF3399"/>
                </a:solidFill>
              </a:rPr>
              <a:t> </a:t>
            </a:r>
            <a:r>
              <a:rPr lang="tr-TR" sz="2400" i="1" dirty="0"/>
              <a:t>vasıtasıyla </a:t>
            </a:r>
            <a:r>
              <a:rPr lang="tr-TR" sz="2400" i="1" dirty="0" err="1"/>
              <a:t>süksinat</a:t>
            </a:r>
            <a:r>
              <a:rPr lang="tr-TR" sz="2400" i="1" dirty="0"/>
              <a:t> ve </a:t>
            </a:r>
            <a:r>
              <a:rPr lang="tr-TR" sz="2400" i="1" dirty="0" err="1"/>
              <a:t>glioksilata</a:t>
            </a:r>
            <a:r>
              <a:rPr lang="tr-TR" sz="2400" i="1" dirty="0"/>
              <a:t> yıkılır; daha sonra </a:t>
            </a:r>
            <a:r>
              <a:rPr lang="tr-TR" sz="2400" b="1" i="1" dirty="0" err="1">
                <a:solidFill>
                  <a:srgbClr val="FF3399"/>
                </a:solidFill>
              </a:rPr>
              <a:t>glioksilat</a:t>
            </a:r>
            <a:r>
              <a:rPr lang="tr-TR" sz="2400" b="1" i="1" dirty="0">
                <a:solidFill>
                  <a:srgbClr val="FF3399"/>
                </a:solidFill>
              </a:rPr>
              <a:t>,</a:t>
            </a:r>
            <a:r>
              <a:rPr lang="tr-TR" sz="2400" i="1" dirty="0">
                <a:solidFill>
                  <a:srgbClr val="FF3399"/>
                </a:solidFill>
              </a:rPr>
              <a:t> </a:t>
            </a:r>
            <a:r>
              <a:rPr lang="tr-TR" sz="2400" i="1" dirty="0" err="1">
                <a:solidFill>
                  <a:srgbClr val="FF3399"/>
                </a:solidFill>
              </a:rPr>
              <a:t>malat</a:t>
            </a:r>
            <a:r>
              <a:rPr lang="tr-TR" sz="2400" i="1" dirty="0">
                <a:solidFill>
                  <a:srgbClr val="FF3399"/>
                </a:solidFill>
              </a:rPr>
              <a:t> </a:t>
            </a:r>
            <a:r>
              <a:rPr lang="tr-TR" sz="2400" i="1" dirty="0" err="1">
                <a:solidFill>
                  <a:srgbClr val="FF3399"/>
                </a:solidFill>
              </a:rPr>
              <a:t>sentaz</a:t>
            </a:r>
            <a:r>
              <a:rPr lang="tr-TR" sz="2400" i="1" dirty="0">
                <a:solidFill>
                  <a:srgbClr val="FF3399"/>
                </a:solidFill>
              </a:rPr>
              <a:t> </a:t>
            </a:r>
            <a:r>
              <a:rPr lang="tr-TR" sz="2400" i="1" dirty="0"/>
              <a:t>tarafından </a:t>
            </a:r>
            <a:r>
              <a:rPr lang="tr-TR" sz="2400" i="1" dirty="0" err="1"/>
              <a:t>katalizlenen</a:t>
            </a:r>
            <a:r>
              <a:rPr lang="tr-TR" sz="2400" i="1" dirty="0"/>
              <a:t> bir reaksiyonda </a:t>
            </a:r>
            <a:r>
              <a:rPr lang="tr-TR" sz="2400" b="1" i="1" dirty="0" err="1">
                <a:solidFill>
                  <a:srgbClr val="0076A3"/>
                </a:solidFill>
              </a:rPr>
              <a:t>malat</a:t>
            </a:r>
            <a:r>
              <a:rPr lang="tr-TR" sz="2400" i="1" dirty="0"/>
              <a:t> oluşturmak üzere </a:t>
            </a:r>
            <a:r>
              <a:rPr lang="tr-TR" sz="2400" b="1" i="1" dirty="0" err="1">
                <a:solidFill>
                  <a:srgbClr val="0076A3"/>
                </a:solidFill>
              </a:rPr>
              <a:t>asetil-CoA</a:t>
            </a:r>
            <a:r>
              <a:rPr lang="tr-TR" sz="2400" i="1" dirty="0"/>
              <a:t> ile </a:t>
            </a:r>
            <a:r>
              <a:rPr lang="tr-TR" sz="2400" i="1"/>
              <a:t>kondense </a:t>
            </a:r>
            <a:r>
              <a:rPr lang="tr-TR" sz="2400" i="1" smtClean="0"/>
              <a:t>olur.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4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Karbonhidratlar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Karbonhidratların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vücuda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alınması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ve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kan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şekeri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düzeyi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</a:p>
          <a:p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Bir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insan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günlük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kalori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gereksiniminin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yaklaşık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%40-50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gibi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bir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kısmını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karbonhidratlardan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sağlamaktadır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</a:p>
          <a:p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Karbonhidratlar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günlük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diyetin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büyük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bir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kısmını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oluştururlar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  <a:p>
            <a:pPr algn="just">
              <a:lnSpc>
                <a:spcPct val="80000"/>
              </a:lnSpc>
            </a:pPr>
            <a:r>
              <a:rPr lang="tr-TR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Bitkisel besinlerle bol miktarda selüloz, nişasta ve </a:t>
            </a:r>
            <a:r>
              <a:rPr lang="tr-TR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sakkaroz</a:t>
            </a:r>
            <a:r>
              <a:rPr lang="tr-TR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alınır; hayvansal besinlerle ise glikojen ve laktoz alınır. </a:t>
            </a:r>
          </a:p>
          <a:p>
            <a:pPr algn="just">
              <a:lnSpc>
                <a:spcPct val="80000"/>
              </a:lnSpc>
            </a:pPr>
            <a:r>
              <a:rPr lang="tr-TR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Hayvansal </a:t>
            </a:r>
            <a:r>
              <a:rPr lang="tr-TR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polisakkarit</a:t>
            </a:r>
            <a:r>
              <a:rPr lang="tr-TR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olan glikojen, diyette az miktarda bulunur. </a:t>
            </a:r>
          </a:p>
          <a:p>
            <a:pPr marL="0" indent="0">
              <a:buNone/>
            </a:pPr>
            <a:endParaRPr lang="en-US" sz="2800" dirty="0" smtClean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8506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Karbonhidratların</a:t>
            </a:r>
            <a:r>
              <a:rPr lang="en-US" dirty="0" smtClean="0"/>
              <a:t> </a:t>
            </a:r>
            <a:r>
              <a:rPr lang="en-US" dirty="0" err="1" smtClean="0"/>
              <a:t>Sindirimi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Diyette</a:t>
            </a:r>
            <a:r>
              <a:rPr lang="en-US" dirty="0" smtClean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polisakkaritler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disakkaritlerdeki</a:t>
            </a:r>
            <a:r>
              <a:rPr lang="en-US" dirty="0"/>
              <a:t> </a:t>
            </a:r>
            <a:r>
              <a:rPr lang="en-US" dirty="0" err="1"/>
              <a:t>glikozidik</a:t>
            </a:r>
            <a:r>
              <a:rPr lang="en-US" dirty="0"/>
              <a:t> </a:t>
            </a:r>
            <a:r>
              <a:rPr lang="en-US" dirty="0" err="1"/>
              <a:t>bağları</a:t>
            </a:r>
            <a:r>
              <a:rPr lang="en-US" dirty="0"/>
              <a:t>, </a:t>
            </a:r>
            <a:r>
              <a:rPr lang="en-US" dirty="0" err="1"/>
              <a:t>sindirim</a:t>
            </a:r>
            <a:r>
              <a:rPr lang="en-US" dirty="0"/>
              <a:t> </a:t>
            </a:r>
            <a:r>
              <a:rPr lang="en-US" dirty="0" err="1"/>
              <a:t>kanalında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glikozidazlarla</a:t>
            </a:r>
            <a:r>
              <a:rPr lang="en-US" dirty="0"/>
              <a:t> </a:t>
            </a:r>
            <a:r>
              <a:rPr lang="en-US" dirty="0" err="1"/>
              <a:t>parçalanır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böylece</a:t>
            </a:r>
            <a:r>
              <a:rPr lang="en-US" dirty="0"/>
              <a:t> </a:t>
            </a:r>
            <a:r>
              <a:rPr lang="en-US" dirty="0" err="1"/>
              <a:t>karbonhidratlar</a:t>
            </a:r>
            <a:r>
              <a:rPr lang="en-US" dirty="0"/>
              <a:t> </a:t>
            </a:r>
            <a:r>
              <a:rPr lang="en-US" dirty="0" err="1"/>
              <a:t>sindirilirler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Karbonhidratların</a:t>
            </a:r>
            <a:r>
              <a:rPr lang="en-US" dirty="0" smtClean="0"/>
              <a:t> </a:t>
            </a:r>
            <a:r>
              <a:rPr lang="en-US" dirty="0" err="1"/>
              <a:t>sindiriminde</a:t>
            </a:r>
            <a:r>
              <a:rPr lang="en-US" dirty="0"/>
              <a:t> </a:t>
            </a:r>
            <a:r>
              <a:rPr lang="en-US" dirty="0" err="1"/>
              <a:t>etkili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enzimler</a:t>
            </a:r>
            <a:r>
              <a:rPr lang="en-US" dirty="0"/>
              <a:t>, </a:t>
            </a:r>
            <a:r>
              <a:rPr lang="en-US" dirty="0" err="1"/>
              <a:t>karbonhidratlardaki</a:t>
            </a:r>
            <a:r>
              <a:rPr lang="en-US" dirty="0"/>
              <a:t>  </a:t>
            </a:r>
            <a:r>
              <a:rPr lang="en-US" dirty="0" err="1"/>
              <a:t>ve</a:t>
            </a:r>
            <a:r>
              <a:rPr lang="en-US" dirty="0"/>
              <a:t> -</a:t>
            </a:r>
            <a:r>
              <a:rPr lang="en-US" dirty="0" err="1"/>
              <a:t>glikozidik</a:t>
            </a:r>
            <a:r>
              <a:rPr lang="en-US" dirty="0"/>
              <a:t> </a:t>
            </a:r>
            <a:r>
              <a:rPr lang="en-US" dirty="0" err="1"/>
              <a:t>bağlarına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şeker</a:t>
            </a:r>
            <a:r>
              <a:rPr lang="en-US" dirty="0"/>
              <a:t> </a:t>
            </a:r>
            <a:r>
              <a:rPr lang="en-US" dirty="0" err="1"/>
              <a:t>sayısına</a:t>
            </a:r>
            <a:r>
              <a:rPr lang="en-US" dirty="0"/>
              <a:t> </a:t>
            </a:r>
            <a:r>
              <a:rPr lang="en-US" dirty="0" err="1"/>
              <a:t>özeldirler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64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Karbonhidratların</a:t>
            </a:r>
            <a:r>
              <a:rPr lang="en-US" dirty="0" smtClean="0"/>
              <a:t> </a:t>
            </a:r>
            <a:r>
              <a:rPr lang="en-US" dirty="0" err="1" smtClean="0"/>
              <a:t>Emilimi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Taşınması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İnce bağırsak lümeni içindeki </a:t>
            </a:r>
            <a:r>
              <a:rPr lang="tr-TR" sz="2000" dirty="0" err="1" smtClean="0">
                <a:solidFill>
                  <a:srgbClr val="000000"/>
                </a:solidFill>
                <a:latin typeface="Calibri"/>
                <a:cs typeface="Calibri"/>
              </a:rPr>
              <a:t>glukoz</a:t>
            </a:r>
            <a:r>
              <a:rPr lang="tr-TR" sz="20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ve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galaktoz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aktif transportla, </a:t>
            </a:r>
            <a:r>
              <a:rPr lang="tr-TR" sz="2000" dirty="0" err="1" smtClean="0">
                <a:solidFill>
                  <a:srgbClr val="000000"/>
                </a:solidFill>
                <a:latin typeface="Calibri"/>
                <a:cs typeface="Calibri"/>
              </a:rPr>
              <a:t>fruktoz</a:t>
            </a:r>
            <a:r>
              <a:rPr lang="tr-TR" sz="20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ise kolaylaştırılmış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diffüzyonla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dirty="0" smtClean="0">
                <a:solidFill>
                  <a:srgbClr val="000000"/>
                </a:solidFill>
                <a:latin typeface="Calibri"/>
                <a:cs typeface="Calibri"/>
              </a:rPr>
              <a:t>ince 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bağırsak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epitel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hücresi içine alınırlar ve oradan kana geçerler.</a:t>
            </a:r>
          </a:p>
          <a:p>
            <a:pPr algn="just">
              <a:lnSpc>
                <a:spcPct val="80000"/>
              </a:lnSpc>
            </a:pP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Glukozun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ince bağırsak lümeni içinden ince bağırsak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epitel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hücresi içine geçişi, kolaylaştırılmış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diffüzyon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ile ve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Na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-bağımlı transport sistemiyle olur.,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simport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türden bir geçiştir. </a:t>
            </a:r>
          </a:p>
          <a:p>
            <a:pPr algn="just">
              <a:lnSpc>
                <a:spcPct val="80000"/>
              </a:lnSpc>
            </a:pP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Büyük çoğunlukla pankreas sıvısı içeriğinde bağırsak lümenine gelen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Na</a:t>
            </a:r>
            <a:r>
              <a:rPr lang="tr-TR" sz="2000" baseline="30000" dirty="0">
                <a:solidFill>
                  <a:srgbClr val="000000"/>
                </a:solidFill>
                <a:latin typeface="Calibri"/>
                <a:cs typeface="Calibri"/>
              </a:rPr>
              <a:t>+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epitel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hücre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membranında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translokatör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denen taşıyıcı proteine bağlanır. </a:t>
            </a:r>
          </a:p>
          <a:p>
            <a:pPr algn="just">
              <a:lnSpc>
                <a:spcPct val="80000"/>
              </a:lnSpc>
            </a:pP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Daha sonra besinlerden gelen ve ince bağırsak lümeninde bulunan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glukoz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da taşıyıcı proteine bağlanır (Taşıyıcı proteinin iki bağlanma yeri vardır; bunlardan birine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Na</a:t>
            </a:r>
            <a:r>
              <a:rPr lang="tr-TR" sz="2000" baseline="30000" dirty="0">
                <a:solidFill>
                  <a:srgbClr val="000000"/>
                </a:solidFill>
                <a:latin typeface="Calibri"/>
                <a:cs typeface="Calibri"/>
              </a:rPr>
              <a:t>+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diğerine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glukoz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bağlanır). </a:t>
            </a:r>
          </a:p>
          <a:p>
            <a:pPr algn="just">
              <a:lnSpc>
                <a:spcPct val="80000"/>
              </a:lnSpc>
            </a:pP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En son olarak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Na</a:t>
            </a:r>
            <a:r>
              <a:rPr lang="tr-TR" sz="2000" baseline="30000" dirty="0">
                <a:solidFill>
                  <a:srgbClr val="000000"/>
                </a:solidFill>
                <a:latin typeface="Calibri"/>
                <a:cs typeface="Calibri"/>
              </a:rPr>
              <a:t>+ 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ve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glukoz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, taşıyıcı protein tarafından ince bağırsak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epitel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hücresi sitoplazması içine salıverilirler. 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5511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Glikoliz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2800" dirty="0" err="1">
                <a:solidFill>
                  <a:srgbClr val="000000"/>
                </a:solidFill>
                <a:latin typeface="Calibri"/>
                <a:cs typeface="Calibri"/>
              </a:rPr>
              <a:t>Glikoliz</a:t>
            </a: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Calibri"/>
                <a:cs typeface="Calibri"/>
              </a:rPr>
              <a:t>glukozun</a:t>
            </a: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/>
                <a:cs typeface="Calibri"/>
              </a:rPr>
              <a:t>anaerobik</a:t>
            </a: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/>
                <a:cs typeface="Calibri"/>
              </a:rPr>
              <a:t>koşullarda</a:t>
            </a: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/>
                <a:cs typeface="Calibri"/>
              </a:rPr>
              <a:t>pirüvat</a:t>
            </a: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/>
                <a:cs typeface="Calibri"/>
              </a:rPr>
              <a:t>üzerinden</a:t>
            </a: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/>
                <a:cs typeface="Calibri"/>
              </a:rPr>
              <a:t>laktata</a:t>
            </a: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/>
                <a:cs typeface="Calibri"/>
              </a:rPr>
              <a:t>dönüştüğü</a:t>
            </a: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/>
                <a:cs typeface="Calibri"/>
              </a:rPr>
              <a:t>reaksiyonlar</a:t>
            </a: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/>
                <a:cs typeface="Calibri"/>
              </a:rPr>
              <a:t>dizisi</a:t>
            </a: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/>
                <a:cs typeface="Calibri"/>
              </a:rPr>
              <a:t>olarak</a:t>
            </a: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/>
                <a:cs typeface="Calibri"/>
              </a:rPr>
              <a:t>tanımlanır</a:t>
            </a: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  <a:p>
            <a:pPr>
              <a:lnSpc>
                <a:spcPct val="80000"/>
              </a:lnSpc>
            </a:pPr>
            <a:endParaRPr lang="en-US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Glikoliz</a:t>
            </a:r>
            <a:r>
              <a:rPr lang="tr-T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, </a:t>
            </a:r>
            <a:r>
              <a:rPr lang="tr-T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hücrenin sitoplazmasında gerçekleşir; </a:t>
            </a:r>
            <a:r>
              <a:rPr lang="tr-TR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glikoliz</a:t>
            </a:r>
            <a:r>
              <a:rPr lang="tr-T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enzimlerinin çoğunluğu hücrenin </a:t>
            </a:r>
            <a:r>
              <a:rPr lang="tr-TR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sitozolünde</a:t>
            </a:r>
            <a:r>
              <a:rPr lang="tr-T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bulunur.</a:t>
            </a:r>
            <a:r>
              <a:rPr lang="tr-T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</a:p>
          <a:p>
            <a:pPr algn="just">
              <a:lnSpc>
                <a:spcPct val="80000"/>
              </a:lnSpc>
            </a:pPr>
            <a:endParaRPr lang="tr-TR" sz="2800" dirty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On basamakta gerçekleşen </a:t>
            </a:r>
            <a:r>
              <a:rPr lang="tr-TR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glikolizin</a:t>
            </a:r>
            <a:r>
              <a:rPr lang="tr-T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</a:p>
          <a:p>
            <a:pPr algn="just">
              <a:lnSpc>
                <a:spcPct val="80000"/>
              </a:lnSpc>
              <a:buNone/>
            </a:pPr>
            <a:r>
              <a:rPr lang="tr-T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 </a:t>
            </a:r>
            <a:r>
              <a:rPr lang="tr-T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- </a:t>
            </a:r>
            <a:r>
              <a:rPr lang="tr-T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ilk beş basamağı hazırlık fazı, </a:t>
            </a:r>
          </a:p>
          <a:p>
            <a:pPr algn="just">
              <a:lnSpc>
                <a:spcPct val="80000"/>
              </a:lnSpc>
              <a:buNone/>
            </a:pPr>
            <a:r>
              <a:rPr lang="tr-T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r>
              <a:rPr lang="tr-TR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-</a:t>
            </a:r>
            <a:r>
              <a:rPr lang="tr-TR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sonraki </a:t>
            </a:r>
            <a:r>
              <a:rPr lang="tr-T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beş basamağı ise sonuç fazı olarak  </a:t>
            </a:r>
            <a:r>
              <a:rPr lang="tr-TR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ayrımlanabilir</a:t>
            </a:r>
            <a:r>
              <a:rPr lang="tr-TR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.</a:t>
            </a:r>
            <a:endParaRPr lang="tr-TR" sz="2800" dirty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sz="28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1402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Glikoliz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tr-TR" sz="2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Glikolizin</a:t>
            </a: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hazırlık fazında </a:t>
            </a:r>
            <a:r>
              <a:rPr lang="tr-T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iki molekül ATP kullanılarak</a:t>
            </a: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r>
              <a:rPr lang="tr-TR" sz="2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</a:t>
            </a: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molekülü kullanıma hazırlanır ve üç karbonlu  iki ara ürüne dönüştürülür;</a:t>
            </a:r>
          </a:p>
          <a:p>
            <a:pPr algn="just">
              <a:lnSpc>
                <a:spcPct val="80000"/>
              </a:lnSpc>
              <a:buNone/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  -</a:t>
            </a:r>
            <a:r>
              <a:rPr lang="tr-TR" sz="20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Dihidroksiaseton</a:t>
            </a:r>
            <a:r>
              <a:rPr lang="tr-T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fosfat </a:t>
            </a:r>
          </a:p>
          <a:p>
            <a:pPr algn="just">
              <a:lnSpc>
                <a:spcPct val="80000"/>
              </a:lnSpc>
              <a:buNone/>
            </a:pPr>
            <a:r>
              <a:rPr lang="tr-T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  -Gliseraldehit-3-fosfat</a:t>
            </a:r>
            <a:endParaRPr lang="tr-TR" sz="2000" dirty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endParaRPr lang="tr-TR" sz="2000" dirty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Metabolize</a:t>
            </a:r>
            <a:r>
              <a:rPr lang="tr-TR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olan </a:t>
            </a:r>
            <a:r>
              <a:rPr lang="tr-T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bütün </a:t>
            </a:r>
            <a:r>
              <a:rPr lang="tr-TR" sz="20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heksozlarda</a:t>
            </a:r>
            <a:r>
              <a:rPr lang="tr-T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karbon zinciri genel olarak </a:t>
            </a:r>
            <a:r>
              <a:rPr lang="tr-T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gliseraldehit-3-fosfat haline dönüştürülür. </a:t>
            </a:r>
          </a:p>
          <a:p>
            <a:pPr algn="just">
              <a:lnSpc>
                <a:spcPct val="80000"/>
              </a:lnSpc>
            </a:pPr>
            <a:endParaRPr lang="tr-TR" sz="2000" dirty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Glikolizin</a:t>
            </a: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sonuç fazında dört molekül ADP</a:t>
            </a:r>
            <a:r>
              <a:rPr lang="ja-JP" alt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’</a:t>
            </a: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den </a:t>
            </a:r>
            <a:r>
              <a:rPr lang="tr-T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dört molekül ATP oluşur;</a:t>
            </a: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</a:p>
          <a:p>
            <a:pPr algn="just">
              <a:lnSpc>
                <a:spcPct val="80000"/>
              </a:lnSpc>
              <a:buNone/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  </a:t>
            </a:r>
            <a:r>
              <a:rPr lang="tr-TR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-</a:t>
            </a: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hazırlık fazında iki molekül ATP kullanıldığından </a:t>
            </a:r>
            <a:r>
              <a:rPr lang="tr-TR" sz="2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glikolize</a:t>
            </a: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uğrayan her </a:t>
            </a:r>
            <a:r>
              <a:rPr lang="tr-TR" sz="2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</a:t>
            </a: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molekülü için </a:t>
            </a:r>
            <a:r>
              <a:rPr lang="tr-TR" sz="2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enerjetik</a:t>
            </a: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r>
              <a:rPr lang="tr-T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kazanç net iki molekül </a:t>
            </a:r>
            <a:r>
              <a:rPr lang="tr-TR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ATP</a:t>
            </a:r>
            <a:r>
              <a:rPr lang="ja-JP" altLang="tr-TR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’</a:t>
            </a:r>
            <a:r>
              <a:rPr lang="tr-TR" sz="20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dir</a:t>
            </a:r>
            <a:r>
              <a:rPr lang="tr-TR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.</a:t>
            </a:r>
            <a:endParaRPr lang="tr-TR" sz="2000" b="1" dirty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  <a:buNone/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  - ayrıca her </a:t>
            </a:r>
            <a:r>
              <a:rPr lang="tr-TR" sz="2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</a:t>
            </a: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molekülü için </a:t>
            </a:r>
            <a:r>
              <a:rPr lang="tr-T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iki molekül NADH</a:t>
            </a: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oluşur. </a:t>
            </a:r>
          </a:p>
          <a:p>
            <a:pPr algn="just">
              <a:lnSpc>
                <a:spcPct val="80000"/>
              </a:lnSpc>
            </a:pPr>
            <a:endParaRPr lang="tr-TR" sz="2000" b="1" i="1" dirty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Retina, eritrositler, bazı beyin hücreleri ve kıkırdak dokusunda </a:t>
            </a:r>
            <a:r>
              <a:rPr lang="tr-TR" sz="20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glikoliz</a:t>
            </a:r>
            <a:r>
              <a:rPr lang="tr-TR" sz="2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, ATP üretilmesinde kullanılan tek yoldur.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6529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Cori </a:t>
            </a:r>
            <a:r>
              <a:rPr lang="en-US" dirty="0" err="1" smtClean="0"/>
              <a:t>Döngüsü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Aşırı </a:t>
            </a:r>
            <a:r>
              <a:rPr lang="tr-TR" dirty="0"/>
              <a:t>kas aktivitesi sırasında iskelet kası, enerji kaynağı olarak glikojeni </a:t>
            </a:r>
            <a:r>
              <a:rPr lang="tr-TR" dirty="0" err="1"/>
              <a:t>glikoliz</a:t>
            </a:r>
            <a:r>
              <a:rPr lang="tr-TR" dirty="0"/>
              <a:t> yoluyla kullanır. </a:t>
            </a:r>
          </a:p>
          <a:p>
            <a:pPr algn="just"/>
            <a:r>
              <a:rPr lang="tr-TR" dirty="0"/>
              <a:t>Kasta oluşan </a:t>
            </a:r>
            <a:r>
              <a:rPr lang="tr-TR" dirty="0" err="1"/>
              <a:t>laktatın</a:t>
            </a:r>
            <a:r>
              <a:rPr lang="tr-TR" dirty="0"/>
              <a:t> bir kısmı, karaciğere transport edilir ve </a:t>
            </a:r>
            <a:r>
              <a:rPr lang="tr-TR" dirty="0" err="1"/>
              <a:t>glukoz</a:t>
            </a:r>
            <a:r>
              <a:rPr lang="tr-TR" dirty="0"/>
              <a:t> oluşturmak için kullanılır. </a:t>
            </a:r>
          </a:p>
          <a:p>
            <a:pPr algn="just"/>
            <a:r>
              <a:rPr lang="tr-TR" dirty="0"/>
              <a:t>Karaciğerde oluşan </a:t>
            </a:r>
            <a:r>
              <a:rPr lang="tr-TR" dirty="0" err="1"/>
              <a:t>glukoz</a:t>
            </a:r>
            <a:r>
              <a:rPr lang="tr-TR" dirty="0"/>
              <a:t>  da kana geçerek glikojen depolarını tamamlamak üzere kasa döner. </a:t>
            </a:r>
          </a:p>
          <a:p>
            <a:pPr algn="just"/>
            <a:r>
              <a:rPr lang="tr-TR" dirty="0"/>
              <a:t>Bu </a:t>
            </a:r>
            <a:r>
              <a:rPr lang="tr-TR" dirty="0" err="1"/>
              <a:t>glukoz</a:t>
            </a:r>
            <a:r>
              <a:rPr lang="tr-TR" dirty="0" err="1">
                <a:sym typeface="Symbol" charset="0"/>
              </a:rPr>
              <a:t></a:t>
            </a:r>
            <a:r>
              <a:rPr lang="tr-TR" dirty="0" err="1"/>
              <a:t>laktat</a:t>
            </a:r>
            <a:r>
              <a:rPr lang="tr-TR" dirty="0" err="1">
                <a:sym typeface="Symbol" charset="0"/>
              </a:rPr>
              <a:t></a:t>
            </a:r>
            <a:r>
              <a:rPr lang="tr-TR" dirty="0" err="1"/>
              <a:t>glukoz</a:t>
            </a:r>
            <a:r>
              <a:rPr lang="tr-TR" dirty="0"/>
              <a:t> yolu, </a:t>
            </a:r>
            <a:r>
              <a:rPr lang="tr-TR" dirty="0" err="1">
                <a:solidFill>
                  <a:srgbClr val="FF0000"/>
                </a:solidFill>
              </a:rPr>
              <a:t>Cori</a:t>
            </a:r>
            <a:r>
              <a:rPr lang="tr-TR" dirty="0">
                <a:solidFill>
                  <a:srgbClr val="FF0000"/>
                </a:solidFill>
              </a:rPr>
              <a:t> döngüsü </a:t>
            </a:r>
            <a:r>
              <a:rPr lang="tr-TR" dirty="0"/>
              <a:t>olarak bilinen döngüyü meydana getirir:</a:t>
            </a:r>
            <a:endParaRPr lang="en-US" dirty="0">
              <a:solidFill>
                <a:srgbClr val="FF3399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2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Glukoz-Alanin</a:t>
            </a:r>
            <a:r>
              <a:rPr lang="en-US" dirty="0" smtClean="0"/>
              <a:t> </a:t>
            </a:r>
            <a:r>
              <a:rPr lang="en-US" dirty="0" err="1" smtClean="0"/>
              <a:t>Döngüsü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 2" charset="0"/>
              <a:buNone/>
            </a:pPr>
            <a:r>
              <a:rPr lang="tr-TR" sz="2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- Kan </a:t>
            </a:r>
            <a:r>
              <a:rPr lang="tr-TR" sz="28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glukozunun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kas tarafından alınıp </a:t>
            </a:r>
            <a:r>
              <a:rPr lang="tr-TR" sz="28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glikoliz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r>
              <a:rPr lang="tr-TR" sz="2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yoluyla yıkılması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, </a:t>
            </a:r>
          </a:p>
          <a:p>
            <a:pPr>
              <a:buFont typeface="Wingdings 2" charset="0"/>
              <a:buNone/>
            </a:pPr>
            <a:r>
              <a:rPr lang="tr-TR" sz="2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- Oluşan </a:t>
            </a:r>
            <a:r>
              <a:rPr lang="tr-TR" sz="28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pirüvatın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r>
              <a:rPr lang="tr-TR" sz="28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alanine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dönüşmesi</a:t>
            </a:r>
            <a:r>
              <a:rPr lang="tr-TR" sz="2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,</a:t>
            </a:r>
            <a:endParaRPr lang="tr-TR" sz="2800" dirty="0"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>
              <a:buFont typeface="Wingdings 2" charset="0"/>
              <a:buNone/>
            </a:pP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r>
              <a:rPr lang="tr-TR" sz="2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- </a:t>
            </a:r>
            <a:r>
              <a:rPr lang="tr-TR" sz="2800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Alaninin</a:t>
            </a:r>
            <a:r>
              <a:rPr lang="tr-TR" sz="2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kastan kana verilip kandan da karaciğer tarafından tutularak </a:t>
            </a:r>
            <a:r>
              <a:rPr lang="tr-TR" sz="28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pirüvat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üzerinden </a:t>
            </a:r>
            <a:r>
              <a:rPr lang="tr-TR" sz="28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glukoneojenez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yolunda </a:t>
            </a:r>
            <a:r>
              <a:rPr lang="tr-TR" sz="28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glukoza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dönüştürülmesi ve oluşan </a:t>
            </a:r>
            <a:r>
              <a:rPr lang="tr-TR" sz="28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glukozun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karaciğerden kana verilmesi şeklinde </a:t>
            </a:r>
            <a:r>
              <a:rPr lang="tr-TR" sz="2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sürer.</a:t>
            </a:r>
            <a:endParaRPr lang="tr-TR" sz="2800" dirty="0"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marL="0" indent="0">
              <a:buNone/>
            </a:pPr>
            <a:endParaRPr lang="en-US" sz="2800" b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2014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Sitrik</a:t>
            </a:r>
            <a:r>
              <a:rPr lang="en-US" dirty="0" smtClean="0"/>
              <a:t> </a:t>
            </a:r>
            <a:r>
              <a:rPr lang="en-US" dirty="0" err="1" smtClean="0"/>
              <a:t>Asit</a:t>
            </a:r>
            <a:r>
              <a:rPr lang="en-US" dirty="0" smtClean="0"/>
              <a:t> </a:t>
            </a:r>
            <a:r>
              <a:rPr lang="en-US" dirty="0" err="1" smtClean="0"/>
              <a:t>Döngüsü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Clr>
                <a:srgbClr val="FF3399"/>
              </a:buClr>
              <a:buFont typeface="Wingdings" charset="0"/>
              <a:buChar char="Ø"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Sitrik asit döngüsü, </a:t>
            </a:r>
            <a:r>
              <a:rPr lang="tr-TR" i="1" dirty="0" err="1">
                <a:solidFill>
                  <a:srgbClr val="000000"/>
                </a:solidFill>
                <a:latin typeface="Calibri"/>
                <a:cs typeface="Calibri"/>
              </a:rPr>
              <a:t>trikarboksilik</a:t>
            </a:r>
            <a:r>
              <a:rPr lang="tr-TR" i="1" dirty="0">
                <a:solidFill>
                  <a:srgbClr val="000000"/>
                </a:solidFill>
                <a:latin typeface="Calibri"/>
                <a:cs typeface="Calibri"/>
              </a:rPr>
              <a:t> asit döngüsü (TCA döngüsü), </a:t>
            </a:r>
            <a:r>
              <a:rPr lang="tr-TR" i="1" dirty="0" err="1">
                <a:solidFill>
                  <a:srgbClr val="000000"/>
                </a:solidFill>
                <a:latin typeface="Calibri"/>
                <a:cs typeface="Calibri"/>
              </a:rPr>
              <a:t>Krebs</a:t>
            </a:r>
            <a:r>
              <a:rPr lang="tr-TR" i="1" dirty="0">
                <a:solidFill>
                  <a:srgbClr val="000000"/>
                </a:solidFill>
                <a:latin typeface="Calibri"/>
                <a:cs typeface="Calibri"/>
              </a:rPr>
              <a:t> döngüsü 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olarak da bilinir.</a:t>
            </a:r>
          </a:p>
          <a:p>
            <a:pPr algn="just">
              <a:buClr>
                <a:srgbClr val="FF3399"/>
              </a:buClr>
              <a:buFont typeface="Wingdings" charset="0"/>
              <a:buChar char="Ø"/>
            </a:pP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FF3399"/>
              </a:buClr>
              <a:buFont typeface="Wingdings" charset="0"/>
              <a:buChar char="Ø"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Sitrik asit döngüsü, aerobik metabolizmanın merkezini oluşturur;</a:t>
            </a:r>
          </a:p>
          <a:p>
            <a:pPr algn="just">
              <a:buClr>
                <a:srgbClr val="FF3399"/>
              </a:buClr>
              <a:buFont typeface="Wingdings" charset="0"/>
              <a:buChar char="Ø"/>
            </a:pP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FF3399"/>
              </a:buClr>
            </a:pP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Hücresel 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solunumda </a:t>
            </a:r>
          </a:p>
          <a:p>
            <a:pPr algn="just">
              <a:buClr>
                <a:srgbClr val="FF3399"/>
              </a:buClr>
            </a:pP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 algn="just">
              <a:buClr>
                <a:srgbClr val="FF3399"/>
              </a:buClr>
              <a:buNone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     - karbonhidrat, </a:t>
            </a:r>
          </a:p>
          <a:p>
            <a:pPr marL="0" indent="0" algn="just">
              <a:buClr>
                <a:srgbClr val="FF3399"/>
              </a:buClr>
              <a:buNone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     - yağ ve  </a:t>
            </a:r>
          </a:p>
          <a:p>
            <a:pPr marL="0" indent="0" algn="just">
              <a:buClr>
                <a:srgbClr val="FF3399"/>
              </a:buClr>
              <a:buNone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     - protein </a:t>
            </a:r>
          </a:p>
          <a:p>
            <a:pPr algn="just">
              <a:buClr>
                <a:srgbClr val="FF3399"/>
              </a:buClr>
            </a:pP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FF3399"/>
              </a:buClr>
            </a:pP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Katabolizmasının 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ortak son ürünü olan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asetil-CoA</a:t>
            </a:r>
            <a:r>
              <a:rPr lang="ja-JP" altLang="tr-TR" dirty="0">
                <a:solidFill>
                  <a:srgbClr val="000000"/>
                </a:solidFill>
                <a:latin typeface="Calibri"/>
                <a:cs typeface="Calibri"/>
              </a:rPr>
              <a:t>’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nın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asetil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gruplarının oksitlendiği döngüsel olaylar 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dizisidir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9276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653</Words>
  <Application>Microsoft Macintosh PowerPoint</Application>
  <PresentationFormat>On-screen Show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KARBONHİDRAT METABOLİZMASI</vt:lpstr>
      <vt:lpstr>Karbonhidratlar</vt:lpstr>
      <vt:lpstr>Karbonhidratların Sindirimi</vt:lpstr>
      <vt:lpstr>Karbonhidratların Emilimi ve Taşınması</vt:lpstr>
      <vt:lpstr>Glikoliz</vt:lpstr>
      <vt:lpstr>Glikoliz</vt:lpstr>
      <vt:lpstr>Cori Döngüsü</vt:lpstr>
      <vt:lpstr>Glukoz-Alanin Döngüsü</vt:lpstr>
      <vt:lpstr>Sitrik Asit Döngüsü</vt:lpstr>
      <vt:lpstr>Glioksalat Döngüsü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8</cp:revision>
  <dcterms:created xsi:type="dcterms:W3CDTF">2018-05-08T12:08:33Z</dcterms:created>
  <dcterms:modified xsi:type="dcterms:W3CDTF">2018-05-14T19:28:47Z</dcterms:modified>
</cp:coreProperties>
</file>