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0" r:id="rId4"/>
    <p:sldId id="262" r:id="rId5"/>
    <p:sldId id="259"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409850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93776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21661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54921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85348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242155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4396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89761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31539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1598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99040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60B2F-1079-42B7-A84A-C2B93B14F6FC}"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D6FF7-2452-45CF-913B-5C198012F4D9}" type="slidenum">
              <a:rPr lang="tr-TR" smtClean="0"/>
              <a:pPr/>
              <a:t>‹#›</a:t>
            </a:fld>
            <a:endParaRPr lang="tr-TR"/>
          </a:p>
        </p:txBody>
      </p:sp>
    </p:spTree>
    <p:extLst>
      <p:ext uri="{BB962C8B-B14F-4D97-AF65-F5344CB8AC3E}">
        <p14:creationId xmlns:p14="http://schemas.microsoft.com/office/powerpoint/2010/main" val="3921721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56403" y="2657939"/>
            <a:ext cx="10676586" cy="2387600"/>
          </a:xfrm>
        </p:spPr>
        <p:txBody>
          <a:bodyPr>
            <a:normAutofit fontScale="90000"/>
          </a:bodyPr>
          <a:lstStyle/>
          <a:p>
            <a:pPr>
              <a:lnSpc>
                <a:spcPct val="150000"/>
              </a:lnSpc>
            </a:pPr>
            <a:r>
              <a:rPr lang="tr-TR" sz="4400" b="1" dirty="0" smtClean="0">
                <a:latin typeface="Times New Roman" pitchFamily="18" charset="0"/>
                <a:cs typeface="Times New Roman" pitchFamily="18" charset="0"/>
              </a:rPr>
              <a:t>VIII. NORMLAR HİYERARŞİSİ VE ANAYASANIN ÜSTÜNLÜĞÜ İLKESİ</a:t>
            </a:r>
            <a:r>
              <a:rPr lang="tr-TR" b="1" dirty="0">
                <a:latin typeface="Times New Roman" pitchFamily="18" charset="0"/>
                <a:cs typeface="Times New Roman" pitchFamily="18" charset="0"/>
              </a:rPr>
              <a:t/>
            </a:r>
            <a:br>
              <a:rPr lang="tr-TR" b="1" dirty="0">
                <a:latin typeface="Times New Roman" pitchFamily="18" charset="0"/>
                <a:cs typeface="Times New Roman" pitchFamily="18" charset="0"/>
              </a:rPr>
            </a:b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2667845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397328" y="691696"/>
            <a:ext cx="10515600" cy="1325563"/>
          </a:xfrm>
        </p:spPr>
        <p:txBody>
          <a:bodyPr>
            <a:noAutofit/>
          </a:bodyPr>
          <a:lstStyle/>
          <a:p>
            <a:pPr>
              <a:lnSpc>
                <a:spcPct val="150000"/>
              </a:lnSpc>
            </a:pPr>
            <a:r>
              <a:rPr lang="tr-TR" sz="3200" b="1" dirty="0" smtClean="0">
                <a:latin typeface="Times New Roman" pitchFamily="18" charset="0"/>
                <a:cs typeface="Times New Roman" pitchFamily="18" charset="0"/>
              </a:rPr>
              <a:t>VIII. NORMLAR HİYERARŞİSİ VE ANAYASANIN ÜSTÜNLÜĞÜ İLKESİ</a:t>
            </a:r>
            <a:endParaRPr lang="tr-TR" sz="3200" b="1" dirty="0">
              <a:latin typeface="Times New Roman" pitchFamily="18" charset="0"/>
              <a:cs typeface="Times New Roman" pitchFamily="18" charset="0"/>
            </a:endParaRPr>
          </a:p>
        </p:txBody>
      </p:sp>
      <p:sp>
        <p:nvSpPr>
          <p:cNvPr id="4" name="3 Metin kutusu"/>
          <p:cNvSpPr txBox="1"/>
          <p:nvPr/>
        </p:nvSpPr>
        <p:spPr>
          <a:xfrm>
            <a:off x="669471" y="1992086"/>
            <a:ext cx="10940143" cy="369332"/>
          </a:xfrm>
          <a:prstGeom prst="rect">
            <a:avLst/>
          </a:prstGeom>
          <a:noFill/>
        </p:spPr>
        <p:txBody>
          <a:bodyPr wrap="square" rtlCol="0">
            <a:spAutoFit/>
          </a:bodyPr>
          <a:lstStyle/>
          <a:p>
            <a:endParaRPr lang="tr-TR" dirty="0"/>
          </a:p>
        </p:txBody>
      </p:sp>
      <p:sp>
        <p:nvSpPr>
          <p:cNvPr id="5" name="4 Metin kutusu"/>
          <p:cNvSpPr txBox="1"/>
          <p:nvPr/>
        </p:nvSpPr>
        <p:spPr>
          <a:xfrm>
            <a:off x="244928" y="2465614"/>
            <a:ext cx="11527971" cy="2485745"/>
          </a:xfrm>
          <a:prstGeom prst="rect">
            <a:avLst/>
          </a:prstGeom>
          <a:noFill/>
        </p:spPr>
        <p:txBody>
          <a:bodyPr wrap="square" rtlCol="0">
            <a:spAutoFit/>
          </a:bodyPr>
          <a:lstStyle/>
          <a:p>
            <a:pPr>
              <a:lnSpc>
                <a:spcPct val="150000"/>
              </a:lnSpc>
            </a:pPr>
            <a:r>
              <a:rPr lang="tr-TR" dirty="0" smtClean="0"/>
              <a:t>	</a:t>
            </a:r>
            <a:r>
              <a:rPr lang="tr-TR" sz="3600" dirty="0" smtClean="0">
                <a:latin typeface="Times New Roman" pitchFamily="18" charset="0"/>
                <a:cs typeface="Times New Roman" pitchFamily="18" charset="0"/>
              </a:rPr>
              <a:t>A.Normlar Hiyerarşisi</a:t>
            </a:r>
          </a:p>
          <a:p>
            <a:pPr>
              <a:lnSpc>
                <a:spcPct val="150000"/>
              </a:lnSpc>
            </a:pPr>
            <a:r>
              <a:rPr lang="tr-TR" sz="3600" dirty="0" smtClean="0">
                <a:latin typeface="Times New Roman" pitchFamily="18" charset="0"/>
                <a:cs typeface="Times New Roman" pitchFamily="18" charset="0"/>
              </a:rPr>
              <a:t>	B. Uluslararası </a:t>
            </a:r>
            <a:r>
              <a:rPr lang="tr-TR" sz="3600" dirty="0" err="1" smtClean="0">
                <a:latin typeface="Times New Roman" pitchFamily="18" charset="0"/>
                <a:cs typeface="Times New Roman" pitchFamily="18" charset="0"/>
              </a:rPr>
              <a:t>Andlaşmaların</a:t>
            </a:r>
            <a:r>
              <a:rPr lang="tr-TR" sz="3600" dirty="0" smtClean="0">
                <a:latin typeface="Times New Roman" pitchFamily="18" charset="0"/>
                <a:cs typeface="Times New Roman" pitchFamily="18" charset="0"/>
              </a:rPr>
              <a:t> Hukuk Düzenindeki Yeri</a:t>
            </a:r>
          </a:p>
          <a:p>
            <a:pPr>
              <a:lnSpc>
                <a:spcPct val="150000"/>
              </a:lnSpc>
            </a:pPr>
            <a:r>
              <a:rPr lang="tr-TR" sz="3600" dirty="0" smtClean="0">
                <a:latin typeface="Times New Roman" pitchFamily="18" charset="0"/>
                <a:cs typeface="Times New Roman" pitchFamily="18" charset="0"/>
              </a:rPr>
              <a:t>	C. Anayasanın Üstünlüğü ve Anayasanın Korunması</a:t>
            </a:r>
          </a:p>
        </p:txBody>
      </p:sp>
    </p:spTree>
    <p:extLst>
      <p:ext uri="{BB962C8B-B14F-4D97-AF65-F5344CB8AC3E}">
        <p14:creationId xmlns:p14="http://schemas.microsoft.com/office/powerpoint/2010/main" val="3010052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50426" y="923701"/>
            <a:ext cx="10794574" cy="3247492"/>
          </a:xfrm>
          <a:prstGeom prst="rect">
            <a:avLst/>
          </a:prstGeom>
          <a:noFill/>
        </p:spPr>
        <p:txBody>
          <a:bodyPr wrap="square" rtlCol="0">
            <a:spAutoFit/>
          </a:bodyPr>
          <a:lstStyle/>
          <a:p>
            <a:pPr>
              <a:lnSpc>
                <a:spcPct val="200000"/>
              </a:lnSpc>
            </a:pPr>
            <a:r>
              <a:rPr lang="tr-TR" sz="3600" b="1" dirty="0" smtClean="0">
                <a:latin typeface="Times New Roman" pitchFamily="18" charset="0"/>
                <a:cs typeface="Times New Roman" pitchFamily="18" charset="0"/>
              </a:rPr>
              <a:t>C. Anayasanın Üstünlüğü ve Anayasanın Korunması</a:t>
            </a:r>
          </a:p>
          <a:p>
            <a:pPr>
              <a:lnSpc>
                <a:spcPct val="200000"/>
              </a:lnSpc>
            </a:pPr>
            <a:r>
              <a:rPr lang="tr-TR" sz="3600" dirty="0" smtClean="0">
                <a:latin typeface="Times New Roman" pitchFamily="18" charset="0"/>
                <a:cs typeface="Times New Roman" pitchFamily="18" charset="0"/>
              </a:rPr>
              <a:t>	1. Siyasal Denetim ve Türleri</a:t>
            </a:r>
          </a:p>
          <a:p>
            <a:pPr>
              <a:lnSpc>
                <a:spcPct val="200000"/>
              </a:lnSpc>
            </a:pPr>
            <a:r>
              <a:rPr lang="tr-TR" sz="3600" dirty="0" smtClean="0">
                <a:latin typeface="Times New Roman" pitchFamily="18" charset="0"/>
                <a:cs typeface="Times New Roman" pitchFamily="18" charset="0"/>
              </a:rPr>
              <a:t>	2. Yargısal Denetim Kavramı</a:t>
            </a:r>
          </a:p>
        </p:txBody>
      </p:sp>
    </p:spTree>
    <p:extLst>
      <p:ext uri="{BB962C8B-B14F-4D97-AF65-F5344CB8AC3E}">
        <p14:creationId xmlns:p14="http://schemas.microsoft.com/office/powerpoint/2010/main" val="1520432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o"/>
          <p:cNvGraphicFramePr>
            <a:graphicFrameLocks noGrp="1"/>
          </p:cNvGraphicFramePr>
          <p:nvPr/>
        </p:nvGraphicFramePr>
        <p:xfrm>
          <a:off x="1469571" y="750336"/>
          <a:ext cx="9180287" cy="5743665"/>
        </p:xfrm>
        <a:graphic>
          <a:graphicData uri="http://schemas.openxmlformats.org/drawingml/2006/table">
            <a:tbl>
              <a:tblPr/>
              <a:tblGrid>
                <a:gridCol w="2743070"/>
                <a:gridCol w="2741234"/>
                <a:gridCol w="3695983"/>
              </a:tblGrid>
              <a:tr h="966579">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3200" b="1" dirty="0" smtClean="0">
                          <a:latin typeface="Times New Roman"/>
                          <a:ea typeface="Times New Roman"/>
                          <a:cs typeface="Times New Roman"/>
                        </a:rPr>
                        <a:t>“Hukuk Düzeninin Hiyerarşik Yapısı (Normlar Hiyerarşisi) ve Anayasanın Üstünlüğü İlkesi” Konusu için Genel Kaynakça</a:t>
                      </a:r>
                      <a:endParaRPr lang="tr-TR" sz="32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5630">
                <a:tc>
                  <a:txBody>
                    <a:bodyPr/>
                    <a:lstStyle/>
                    <a:p>
                      <a:pPr>
                        <a:lnSpc>
                          <a:spcPct val="115000"/>
                        </a:lnSpc>
                        <a:spcAft>
                          <a:spcPts val="0"/>
                        </a:spcAft>
                      </a:pPr>
                      <a:r>
                        <a:rPr lang="tr-TR" sz="2400" b="1" smtClean="0">
                          <a:latin typeface="Times New Roman"/>
                          <a:ea typeface="Times New Roman"/>
                          <a:cs typeface="Times New Roman"/>
                        </a:rPr>
                        <a:t>Eserin</a:t>
                      </a:r>
                      <a:r>
                        <a:rPr lang="tr-TR" sz="2400" b="1" baseline="0" smtClean="0">
                          <a:latin typeface="Times New Roman"/>
                          <a:ea typeface="Times New Roman"/>
                          <a:cs typeface="Times New Roman"/>
                        </a:rPr>
                        <a:t> Künyesi</a:t>
                      </a:r>
                      <a:r>
                        <a:rPr lang="tr-TR" sz="2400" b="1" baseline="0" dirty="0" smtClean="0">
                          <a:latin typeface="Times New Roman"/>
                          <a:ea typeface="Times New Roman"/>
                          <a:cs typeface="Times New Roman"/>
                        </a:rPr>
                        <a:t>:</a:t>
                      </a:r>
                      <a:endParaRPr lang="tr-TR" sz="24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Erdoğan </a:t>
                      </a:r>
                      <a:r>
                        <a:rPr lang="tr-TR" sz="2400" kern="1200" dirty="0" err="1" smtClean="0">
                          <a:solidFill>
                            <a:schemeClr val="tx1"/>
                          </a:solidFill>
                          <a:latin typeface="Times New Roman" pitchFamily="18" charset="0"/>
                          <a:ea typeface="+mn-ea"/>
                          <a:cs typeface="Times New Roman" pitchFamily="18" charset="0"/>
                        </a:rPr>
                        <a:t>Teziç</a:t>
                      </a:r>
                      <a:r>
                        <a:rPr lang="tr-TR" sz="2400" kern="1200" dirty="0" smtClean="0">
                          <a:solidFill>
                            <a:schemeClr val="tx1"/>
                          </a:solidFill>
                          <a:latin typeface="Times New Roman" pitchFamily="18" charset="0"/>
                          <a:ea typeface="+mn-ea"/>
                          <a:cs typeface="Times New Roman" pitchFamily="18" charset="0"/>
                        </a:rPr>
                        <a:t>, </a:t>
                      </a:r>
                      <a:r>
                        <a:rPr lang="tr-TR" sz="2400" b="1" kern="1200" dirty="0" smtClean="0">
                          <a:solidFill>
                            <a:schemeClr val="tx1"/>
                          </a:solidFill>
                          <a:latin typeface="Times New Roman" pitchFamily="18" charset="0"/>
                          <a:ea typeface="+mn-ea"/>
                          <a:cs typeface="Times New Roman" pitchFamily="18" charset="0"/>
                        </a:rPr>
                        <a:t>Anayasa Hukuku</a:t>
                      </a:r>
                      <a:r>
                        <a:rPr lang="tr-TR" sz="2400" kern="1200" dirty="0" smtClean="0">
                          <a:solidFill>
                            <a:schemeClr val="tx1"/>
                          </a:solidFill>
                          <a:latin typeface="Times New Roman" pitchFamily="18" charset="0"/>
                          <a:ea typeface="+mn-ea"/>
                          <a:cs typeface="Times New Roman" pitchFamily="18" charset="0"/>
                        </a:rPr>
                        <a:t>, 19.b. , Beta, İstanbul 2015. </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Kemal Gözler, </a:t>
                      </a:r>
                      <a:r>
                        <a:rPr lang="tr-TR" sz="2400" b="1" kern="1200" dirty="0" smtClean="0">
                          <a:solidFill>
                            <a:schemeClr val="tx1"/>
                          </a:solidFill>
                          <a:latin typeface="Times New Roman" pitchFamily="18" charset="0"/>
                          <a:ea typeface="+mn-ea"/>
                          <a:cs typeface="Times New Roman" pitchFamily="18" charset="0"/>
                        </a:rPr>
                        <a:t>Anayasa Hukukunun Genel Esasları,</a:t>
                      </a:r>
                      <a:r>
                        <a:rPr lang="tr-TR" sz="2400" kern="1200" dirty="0" smtClean="0">
                          <a:solidFill>
                            <a:schemeClr val="tx1"/>
                          </a:solidFill>
                          <a:latin typeface="Times New Roman" pitchFamily="18" charset="0"/>
                          <a:ea typeface="+mn-ea"/>
                          <a:cs typeface="Times New Roman" pitchFamily="18" charset="0"/>
                        </a:rPr>
                        <a:t> 7.b. , Ekin, Bursa 2015</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6579">
                <a:tc>
                  <a:txBody>
                    <a:bodyPr/>
                    <a:lstStyle/>
                    <a:p>
                      <a:pPr>
                        <a:lnSpc>
                          <a:spcPct val="115000"/>
                        </a:lnSpc>
                        <a:spcAft>
                          <a:spcPts val="0"/>
                        </a:spcAft>
                      </a:pPr>
                      <a:r>
                        <a:rPr lang="tr-TR" sz="2800" b="1" u="none" dirty="0" smtClean="0">
                          <a:solidFill>
                            <a:srgbClr val="000000"/>
                          </a:solidFill>
                          <a:latin typeface="Times New Roman"/>
                          <a:ea typeface="Times New Roman"/>
                          <a:cs typeface="Times New Roman"/>
                        </a:rPr>
                        <a:t>Sayfa Sayıları:</a:t>
                      </a:r>
                      <a:endParaRPr lang="tr-TR" sz="2800" u="none"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800" kern="1200" dirty="0" smtClean="0">
                          <a:solidFill>
                            <a:schemeClr val="tx1"/>
                          </a:solidFill>
                          <a:latin typeface="Times New Roman" pitchFamily="18" charset="0"/>
                          <a:ea typeface="+mn-ea"/>
                          <a:cs typeface="Times New Roman" pitchFamily="18" charset="0"/>
                        </a:rPr>
                        <a:t>10-11, 93-98, 161-166</a:t>
                      </a:r>
                      <a:endParaRPr lang="tr-TR" sz="28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3600" dirty="0" smtClean="0">
                          <a:solidFill>
                            <a:srgbClr val="000000"/>
                          </a:solidFill>
                          <a:latin typeface="Times New Roman"/>
                          <a:ea typeface="Times New Roman"/>
                          <a:cs typeface="Times New Roman"/>
                        </a:rPr>
                        <a:t>51, 439</a:t>
                      </a: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4083">
                <a:tc gridSpan="3">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tr-TR" sz="1800" b="1" u="sng" kern="1200" dirty="0" smtClean="0">
                          <a:solidFill>
                            <a:schemeClr val="tx1"/>
                          </a:solidFill>
                          <a:latin typeface="Times New Roman" pitchFamily="18" charset="0"/>
                          <a:ea typeface="+mn-ea"/>
                          <a:cs typeface="Times New Roman" pitchFamily="18" charset="0"/>
                        </a:rPr>
                        <a:t>Not:</a:t>
                      </a:r>
                      <a:r>
                        <a:rPr lang="tr-TR" sz="1800" b="1" u="none" kern="1200" baseline="0" dirty="0" smtClean="0">
                          <a:solidFill>
                            <a:schemeClr val="tx1"/>
                          </a:solidFill>
                          <a:latin typeface="Times New Roman" pitchFamily="18" charset="0"/>
                          <a:ea typeface="+mn-ea"/>
                          <a:cs typeface="Times New Roman" pitchFamily="18" charset="0"/>
                        </a:rPr>
                        <a:t> </a:t>
                      </a:r>
                      <a:r>
                        <a:rPr lang="tr-TR" sz="1800" kern="1200" dirty="0" smtClean="0">
                          <a:solidFill>
                            <a:schemeClr val="tx1"/>
                          </a:solidFill>
                          <a:latin typeface="Times New Roman" pitchFamily="18" charset="0"/>
                          <a:ea typeface="+mn-ea"/>
                          <a:cs typeface="Times New Roman" pitchFamily="18" charset="0"/>
                        </a:rPr>
                        <a:t>“Okuma Çizelgesi”, öğrencilerin </a:t>
                      </a:r>
                      <a:r>
                        <a:rPr lang="tr-TR" sz="1800" u="sng" kern="1200" dirty="0" smtClean="0">
                          <a:solidFill>
                            <a:schemeClr val="tx1"/>
                          </a:solidFill>
                          <a:latin typeface="Times New Roman" pitchFamily="18" charset="0"/>
                          <a:ea typeface="+mn-ea"/>
                          <a:cs typeface="Times New Roman" pitchFamily="18" charset="0"/>
                        </a:rPr>
                        <a:t>2017-2018 güz yarı yılında</a:t>
                      </a:r>
                      <a:r>
                        <a:rPr lang="tr-TR" sz="1800" kern="1200" dirty="0" smtClean="0">
                          <a:solidFill>
                            <a:schemeClr val="tx1"/>
                          </a:solidFill>
                          <a:latin typeface="Times New Roman" pitchFamily="18" charset="0"/>
                          <a:ea typeface="+mn-ea"/>
                          <a:cs typeface="Times New Roman" pitchFamily="18" charset="0"/>
                        </a:rPr>
                        <a:t> anılan eserlerden yararlanmalarını kolaylaştırmak amacıyla düzenlenmiş olup, </a:t>
                      </a:r>
                      <a:r>
                        <a:rPr lang="tr-TR" sz="1800" u="sng" kern="1200" dirty="0" smtClean="0">
                          <a:solidFill>
                            <a:schemeClr val="tx1"/>
                          </a:solidFill>
                          <a:latin typeface="Times New Roman" pitchFamily="18" charset="0"/>
                          <a:ea typeface="+mn-ea"/>
                          <a:cs typeface="Times New Roman" pitchFamily="18" charset="0"/>
                        </a:rPr>
                        <a:t>derslerde işlenen konuların hepsini kapsamamaktadır.</a:t>
                      </a:r>
                      <a:endParaRPr lang="tr-TR" sz="1800" kern="1200" dirty="0" smtClean="0">
                        <a:solidFill>
                          <a:schemeClr val="tx1"/>
                        </a:solidFill>
                        <a:latin typeface="Times New Roman" pitchFamily="18" charset="0"/>
                        <a:ea typeface="+mn-ea"/>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88540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9563" y="2284077"/>
            <a:ext cx="10515600" cy="1325563"/>
          </a:xfrm>
        </p:spPr>
        <p:txBody>
          <a:bodyPr>
            <a:normAutofit fontScale="90000"/>
          </a:bodyPr>
          <a:lstStyle/>
          <a:p>
            <a:r>
              <a:rPr lang="tr-TR" b="1" u="sng" dirty="0" smtClean="0">
                <a:latin typeface="Times New Roman" pitchFamily="18" charset="0"/>
                <a:cs typeface="Times New Roman" pitchFamily="18" charset="0"/>
              </a:rPr>
              <a:t>SORU ÖRNEKLERİ</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dirty="0">
                <a:latin typeface="Times New Roman" pitchFamily="18" charset="0"/>
                <a:cs typeface="Times New Roman" pitchFamily="18" charset="0"/>
              </a:rPr>
              <a:t/>
            </a:r>
            <a:br>
              <a:rPr lang="tr-TR" dirty="0">
                <a:latin typeface="Times New Roman" pitchFamily="18" charset="0"/>
                <a:cs typeface="Times New Roman" pitchFamily="18" charset="0"/>
              </a:rPr>
            </a:br>
            <a:r>
              <a:rPr lang="tr-TR" b="1" dirty="0" smtClean="0">
                <a:latin typeface="Times New Roman" pitchFamily="18" charset="0"/>
                <a:cs typeface="Times New Roman" pitchFamily="18" charset="0"/>
              </a:rPr>
              <a:t>1. </a:t>
            </a:r>
            <a:r>
              <a:rPr lang="tr-TR" dirty="0" smtClean="0">
                <a:latin typeface="Times New Roman" pitchFamily="18" charset="0"/>
                <a:cs typeface="Times New Roman" pitchFamily="18" charset="0"/>
              </a:rPr>
              <a:t>Aşağıdakileri </a:t>
            </a:r>
            <a:r>
              <a:rPr lang="tr-TR" dirty="0" smtClean="0">
                <a:latin typeface="Times New Roman" pitchFamily="18" charset="0"/>
                <a:cs typeface="Times New Roman" pitchFamily="18" charset="0"/>
              </a:rPr>
              <a:t>açıklayınız:</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a. </a:t>
            </a:r>
            <a:r>
              <a:rPr lang="tr-TR" dirty="0" smtClean="0">
                <a:latin typeface="Times New Roman" pitchFamily="18" charset="0"/>
                <a:cs typeface="Times New Roman" pitchFamily="18" charset="0"/>
              </a:rPr>
              <a:t>Hans Kelsen ve hukuk sisteminin hiyerarşik yapısı</a:t>
            </a:r>
            <a:r>
              <a:rPr lang="tr-TR" b="1" dirty="0" smtClean="0">
                <a:latin typeface="Times New Roman" pitchFamily="18" charset="0"/>
                <a:cs typeface="Times New Roman" pitchFamily="18" charset="0"/>
              </a:rPr>
              <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b.</a:t>
            </a:r>
            <a:r>
              <a:rPr lang="tr-TR" dirty="0" smtClean="0">
                <a:latin typeface="Times New Roman" pitchFamily="18" charset="0"/>
                <a:cs typeface="Times New Roman" pitchFamily="18" charset="0"/>
              </a:rPr>
              <a:t>Temel Norm</a:t>
            </a:r>
            <a:br>
              <a:rPr lang="tr-TR" dirty="0" smtClean="0">
                <a:latin typeface="Times New Roman" pitchFamily="18" charset="0"/>
                <a:cs typeface="Times New Roman" pitchFamily="18" charset="0"/>
              </a:rPr>
            </a:br>
            <a:r>
              <a:rPr lang="tr-TR" b="1" dirty="0">
                <a:latin typeface="Times New Roman" pitchFamily="18" charset="0"/>
                <a:cs typeface="Times New Roman" pitchFamily="18" charset="0"/>
              </a:rPr>
              <a:t>c</a:t>
            </a:r>
            <a:r>
              <a:rPr lang="tr-TR" b="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Anayasanın üstünlüğü ilkesi</a:t>
            </a:r>
            <a:br>
              <a:rPr lang="tr-TR"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d. </a:t>
            </a:r>
            <a:r>
              <a:rPr lang="tr-TR" dirty="0" smtClean="0">
                <a:latin typeface="Times New Roman" pitchFamily="18" charset="0"/>
                <a:cs typeface="Times New Roman" pitchFamily="18" charset="0"/>
              </a:rPr>
              <a:t>Siyasal denetim</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3664100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111</Words>
  <Application>Microsoft Office PowerPoint</Application>
  <PresentationFormat>Custom</PresentationFormat>
  <Paragraphs>17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Teması</vt:lpstr>
      <vt:lpstr>VIII. NORMLAR HİYERARŞİSİ VE ANAYASANIN ÜSTÜNLÜĞÜ İLKESİ </vt:lpstr>
      <vt:lpstr>VIII. NORMLAR HİYERARŞİSİ VE ANAYASANIN ÜSTÜNLÜĞÜ İLKESİ</vt:lpstr>
      <vt:lpstr>PowerPoint Presentation</vt:lpstr>
      <vt:lpstr>PowerPoint Presentation</vt:lpstr>
      <vt:lpstr>SORU ÖRNEKLERİ  1. Aşağıdakileri açıklayınız:  a. Hans Kelsen ve hukuk sisteminin hiyerarşik yapısı b.Temel Norm c. Anayasanın üstünlüğü ilkesi d. Siyasal denetim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KAYNAKLAR          Erdoğan Teziç, Anayasa Hukuku (Genel Esaslar), 19.b., Beta, İstanbul, 2015. Kemal Gözler, Anayasa Hukukunun Genel Esasları Ders Kitabı, Ekin Kitabevi Yayınları, 7.b., Bursa, 2015. İbrahim Kaboğlu, Anayasa Hukuku Dersleri (Genel Esaslar), Legal Yayıncılık, 11. b, İstanbul, 2016.</dc:title>
  <dc:creator>Deniz POLAT</dc:creator>
  <cp:lastModifiedBy>Oden</cp:lastModifiedBy>
  <cp:revision>16</cp:revision>
  <dcterms:created xsi:type="dcterms:W3CDTF">2017-10-23T13:24:59Z</dcterms:created>
  <dcterms:modified xsi:type="dcterms:W3CDTF">2017-11-27T15:13:27Z</dcterms:modified>
</cp:coreProperties>
</file>