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ULS219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 smtClean="0">
                <a:latin typeface="Garamond" panose="02020404030301010803" pitchFamily="18" charset="0"/>
              </a:rPr>
              <a:t>YüzyIL</a:t>
            </a:r>
            <a:r>
              <a:rPr lang="tr-TR" sz="2000" dirty="0" smtClean="0">
                <a:latin typeface="Garamond" panose="02020404030301010803" pitchFamily="18" charset="0"/>
              </a:rPr>
              <a:t> </a:t>
            </a:r>
            <a:r>
              <a:rPr lang="tr-TR" sz="2000" dirty="0" err="1" smtClean="0">
                <a:latin typeface="Garamond" panose="02020404030301010803" pitchFamily="18" charset="0"/>
              </a:rPr>
              <a:t>SonrasI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Yeni Dünya Düzeni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- 1990 AGİK Paris zirvesiyle ve kesin olarak da 1991 yılında SSCB’nin dağılmasıyla tüm dünya kapitalizm (</a:t>
            </a:r>
            <a:r>
              <a:rPr lang="tr-TR" sz="1600" dirty="0" err="1" smtClean="0">
                <a:latin typeface="Garamond" panose="02020404030301010803" pitchFamily="18" charset="0"/>
              </a:rPr>
              <a:t>neo</a:t>
            </a:r>
            <a:r>
              <a:rPr lang="tr-TR" sz="1600" dirty="0" smtClean="0">
                <a:latin typeface="Garamond" panose="02020404030301010803" pitchFamily="18" charset="0"/>
              </a:rPr>
              <a:t>-kapitalizm) zemininde birleşti. Liberal iyimserlik 1919’dan daha </a:t>
            </a:r>
            <a:r>
              <a:rPr lang="tr-TR" sz="1600" dirty="0" err="1" smtClean="0">
                <a:latin typeface="Garamond" panose="02020404030301010803" pitchFamily="18" charset="0"/>
              </a:rPr>
              <a:t>çoşkun</a:t>
            </a:r>
            <a:r>
              <a:rPr lang="tr-TR" sz="1600" dirty="0" smtClean="0">
                <a:latin typeface="Garamond" panose="02020404030301010803" pitchFamily="18" charset="0"/>
              </a:rPr>
              <a:t> biçimde yaşandı.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Küreselleşmenin ulus-devletin sonunu getirdiğine dair tartışmalar başladı.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Neo-liberalizm sadece ekonomik zeminde değil, siyasi ve sosyal yapılarda da dönüşüm baskısı yarattı.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- 11 Eylül tüm liberal umutları sona erdirdi.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III.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 smtClean="0">
                <a:latin typeface="+mj-lt"/>
              </a:rPr>
              <a:t>Küresel </a:t>
            </a:r>
            <a:r>
              <a:rPr lang="tr-TR" sz="4000" smtClean="0">
                <a:latin typeface="+mj-lt"/>
              </a:rPr>
              <a:t>Politika </a:t>
            </a:r>
            <a:r>
              <a:rPr lang="tr-TR" sz="4000" smtClean="0">
                <a:latin typeface="+mj-lt"/>
              </a:rPr>
              <a:t>Öncesi-I</a:t>
            </a:r>
            <a:endParaRPr lang="tr-TR" sz="4000" dirty="0" smtClean="0">
              <a:latin typeface="+mj-lt"/>
            </a:endParaRPr>
          </a:p>
          <a:p>
            <a:pPr indent="0" algn="ctr">
              <a:buNone/>
            </a:pPr>
            <a:endParaRPr lang="tr-TR" sz="1700" dirty="0" smtClean="0">
              <a:latin typeface="+mj-lt"/>
            </a:endParaRPr>
          </a:p>
          <a:p>
            <a:pPr indent="0" algn="ctr">
              <a:buNone/>
            </a:pPr>
            <a:endParaRPr lang="tr-TR" sz="1700" dirty="0">
              <a:latin typeface="+mj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400" dirty="0">
                <a:latin typeface="+mj-lt"/>
              </a:rPr>
              <a:t>Zorunlu Okuma: Andrew </a:t>
            </a:r>
            <a:r>
              <a:rPr lang="tr-TR" sz="1400" dirty="0" err="1">
                <a:latin typeface="+mj-lt"/>
              </a:rPr>
              <a:t>Heywood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‘‘</a:t>
            </a:r>
            <a:r>
              <a:rPr lang="tr-TR" sz="1400" dirty="0">
                <a:latin typeface="+mj-lt"/>
              </a:rPr>
              <a:t>2</a:t>
            </a:r>
            <a:r>
              <a:rPr lang="tr-TR" sz="1400" dirty="0" smtClean="0">
                <a:latin typeface="+mj-lt"/>
              </a:rPr>
              <a:t>. </a:t>
            </a:r>
            <a:r>
              <a:rPr lang="tr-TR" sz="1400" dirty="0">
                <a:latin typeface="+mj-lt"/>
              </a:rPr>
              <a:t>Bölüm: </a:t>
            </a:r>
            <a:r>
              <a:rPr lang="tr-TR" sz="1400" dirty="0" smtClean="0">
                <a:latin typeface="+mj-lt"/>
              </a:rPr>
              <a:t>Tarihsel Bağlam’’, </a:t>
            </a:r>
            <a:r>
              <a:rPr lang="tr-TR" sz="1400" i="1" dirty="0">
                <a:latin typeface="+mj-lt"/>
              </a:rPr>
              <a:t>Küresel Siyaset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çev</a:t>
            </a:r>
            <a:r>
              <a:rPr lang="tr-TR" sz="1400" dirty="0">
                <a:latin typeface="+mj-lt"/>
              </a:rPr>
              <a:t>. N. Uslu ve H. Özdemir, Ankara, Adres Yayınları, 2013, s. </a:t>
            </a:r>
            <a:r>
              <a:rPr lang="tr-TR" sz="1400" dirty="0" smtClean="0">
                <a:latin typeface="+mj-lt"/>
              </a:rPr>
              <a:t>55-83.</a:t>
            </a:r>
            <a:endParaRPr lang="tr-TR" sz="1400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/>
          </a:bodyPr>
          <a:lstStyle/>
          <a:p>
            <a:pPr indent="0"/>
            <a:r>
              <a:rPr lang="tr-TR" sz="2000" dirty="0"/>
              <a:t>Küresel </a:t>
            </a:r>
            <a:r>
              <a:rPr lang="tr-TR" sz="2000" dirty="0" err="1" smtClean="0"/>
              <a:t>Polİtİka</a:t>
            </a:r>
            <a:r>
              <a:rPr lang="tr-TR" sz="2000" dirty="0" smtClean="0"/>
              <a:t> </a:t>
            </a:r>
            <a:r>
              <a:rPr lang="tr-TR" sz="2000" dirty="0" err="1" smtClean="0"/>
              <a:t>Öncesİ</a:t>
            </a:r>
            <a:r>
              <a:rPr lang="tr-TR" sz="2000" smtClean="0"/>
              <a:t/>
            </a:r>
            <a:br>
              <a:rPr lang="tr-TR" sz="2000" smtClean="0"/>
            </a:br>
            <a:r>
              <a:rPr lang="tr-TR" sz="2000" smtClean="0"/>
              <a:t>Kavramlar</a:t>
            </a:r>
            <a:endParaRPr lang="tr-TR" sz="20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İdeolojik Yüzyıl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9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- 1914 </a:t>
            </a:r>
            <a:r>
              <a:rPr lang="tr-TR" sz="1600" dirty="0"/>
              <a:t>yılı </a:t>
            </a:r>
            <a:r>
              <a:rPr lang="tr-TR" sz="1600" dirty="0" err="1"/>
              <a:t>Hobsbawm</a:t>
            </a:r>
            <a:r>
              <a:rPr lang="tr-TR" sz="1600" dirty="0"/>
              <a:t> tarafından </a:t>
            </a:r>
            <a:r>
              <a:rPr lang="tr-TR" sz="1600" dirty="0" smtClean="0"/>
              <a:t>‘Kısa 20. Yüzyıl’ın </a:t>
            </a:r>
            <a:r>
              <a:rPr lang="tr-TR" sz="1600" dirty="0"/>
              <a:t>başlangıcı olarak alınmıştır çünkü </a:t>
            </a:r>
            <a:r>
              <a:rPr lang="tr-TR" sz="1600" dirty="0" smtClean="0"/>
              <a:t>yirminci </a:t>
            </a:r>
            <a:r>
              <a:rPr lang="tr-TR" sz="1600" dirty="0"/>
              <a:t>yüzyıl kapitalizm ile </a:t>
            </a:r>
            <a:r>
              <a:rPr lang="tr-TR" sz="1600" dirty="0" smtClean="0"/>
              <a:t>komünizm </a:t>
            </a:r>
            <a:r>
              <a:rPr lang="tr-TR" sz="1600" dirty="0"/>
              <a:t>arasındaki mücadelenin yüzyılıdır. Nitekim 1990’da Paris AGİK Zirvesi ile bu mücadele ve dolayısıyla yirminci yüzyıl sona ermiştir.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523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200" dirty="0">
                <a:latin typeface="Garamond" panose="02020404030301010803" pitchFamily="18" charset="0"/>
              </a:rPr>
              <a:t>KISA 20. </a:t>
            </a:r>
            <a:r>
              <a:rPr lang="tr-TR" sz="2200" dirty="0" err="1">
                <a:latin typeface="Garamond" panose="02020404030301010803" pitchFamily="18" charset="0"/>
              </a:rPr>
              <a:t>YüzyIL</a:t>
            </a:r>
            <a:r>
              <a:rPr lang="tr-TR" sz="2200" dirty="0">
                <a:latin typeface="Garamond" panose="02020404030301010803" pitchFamily="18" charset="0"/>
              </a:rPr>
              <a:t>-I: 1914-1945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tr-TR" sz="3300" dirty="0">
                <a:latin typeface="Garamond" panose="02020404030301010803" pitchFamily="18" charset="0"/>
              </a:rPr>
              <a:t>I. Dünya Savaşı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2900" dirty="0" smtClean="0">
                <a:latin typeface="Garamond" panose="02020404030301010803" pitchFamily="18" charset="0"/>
              </a:rPr>
              <a:t>- </a:t>
            </a:r>
            <a:r>
              <a:rPr lang="tr-TR" sz="2900" dirty="0"/>
              <a:t>1914-1918 </a:t>
            </a:r>
            <a:r>
              <a:rPr lang="tr-TR" sz="2900" dirty="0" smtClean="0"/>
              <a:t>arasındaki Birinci Dünya Savaşı </a:t>
            </a:r>
            <a:r>
              <a:rPr lang="tr-TR" sz="2900" dirty="0"/>
              <a:t>ilk total savaştır. Savaşın temel nedeni Almanya’nın birliğini </a:t>
            </a:r>
            <a:r>
              <a:rPr lang="tr-TR" sz="2900" dirty="0" smtClean="0"/>
              <a:t>sağlamasının </a:t>
            </a:r>
            <a:r>
              <a:rPr lang="tr-TR" sz="2900" dirty="0"/>
              <a:t>yarattığı güç dengesindeki </a:t>
            </a:r>
            <a:r>
              <a:rPr lang="tr-TR" sz="2900" dirty="0" smtClean="0"/>
              <a:t>bozukluğun, </a:t>
            </a:r>
            <a:r>
              <a:rPr lang="tr-TR" sz="2900" dirty="0"/>
              <a:t>emperyalizm döneminde bir süre perdelenmiş olsa da kaçınılmaz olarak </a:t>
            </a:r>
            <a:r>
              <a:rPr lang="tr-TR" sz="2900" dirty="0" err="1"/>
              <a:t>emperyal</a:t>
            </a:r>
            <a:r>
              <a:rPr lang="tr-TR" sz="2900" dirty="0"/>
              <a:t> bir çatışmaya yol açmasıdır. 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2900" dirty="0"/>
              <a:t>- Lenin emperyalizmi kapitalizmin son aşaması olarak görmüş ve emperyalistler arası bir dünya savaşının kaçınılmaz olduğunu iddia etmiştir. Bu iddia </a:t>
            </a:r>
            <a:r>
              <a:rPr lang="tr-TR" sz="2900" dirty="0" smtClean="0"/>
              <a:t>milliyetçiliğin dünya savaşlarının </a:t>
            </a:r>
            <a:r>
              <a:rPr lang="tr-TR" sz="2900" dirty="0"/>
              <a:t>ortaya çıkışındaki rolünü göz ardı etmez. </a:t>
            </a:r>
            <a:r>
              <a:rPr lang="tr-TR" sz="2900" dirty="0" smtClean="0"/>
              <a:t>Nihayetinde </a:t>
            </a:r>
            <a:r>
              <a:rPr lang="tr-TR" sz="2900" dirty="0"/>
              <a:t>milliyetçilik de bir burjuva ideolojisidir. Dolayısıyla burjuvazi arasındaki küresel emperyalist </a:t>
            </a:r>
            <a:r>
              <a:rPr lang="tr-TR" sz="2900" dirty="0" smtClean="0"/>
              <a:t>mücadele, </a:t>
            </a:r>
            <a:r>
              <a:rPr lang="tr-TR" sz="2900" dirty="0"/>
              <a:t>hem ekonomik hem de ideolojik temelleri bakımından kapitalizmin ürünüdür</a:t>
            </a:r>
            <a:r>
              <a:rPr lang="tr-TR" sz="2900" dirty="0" smtClean="0"/>
              <a:t>.</a:t>
            </a:r>
            <a:endParaRPr lang="tr-TR" sz="2900" dirty="0"/>
          </a:p>
        </p:txBody>
      </p:sp>
    </p:spTree>
    <p:extLst>
      <p:ext uri="{BB962C8B-B14F-4D97-AF65-F5344CB8AC3E}">
        <p14:creationId xmlns:p14="http://schemas.microsoft.com/office/powerpoint/2010/main" val="1977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>
                <a:latin typeface="Garamond" panose="02020404030301010803" pitchFamily="18" charset="0"/>
              </a:rPr>
              <a:t>YüzyIL</a:t>
            </a:r>
            <a:r>
              <a:rPr lang="tr-TR" sz="2000" dirty="0">
                <a:latin typeface="Garamond" panose="02020404030301010803" pitchFamily="18" charset="0"/>
              </a:rPr>
              <a:t>-I: 1914-1945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2000" dirty="0" smtClean="0">
                <a:latin typeface="Garamond" panose="02020404030301010803" pitchFamily="18" charset="0"/>
              </a:rPr>
              <a:t>İki Savaş Arası: Versailles ve MC</a:t>
            </a:r>
            <a:endParaRPr lang="tr-TR" sz="1700" dirty="0" smtClean="0">
              <a:latin typeface="Garamond" panose="02020404030301010803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/>
              <a:t>- Savaş sonundaki liberal iyimserliğin en önemli ürünü Milletler Cemiyeti adı verilen dünyanın ilk küresel yönetişim aygıtıdır.</a:t>
            </a:r>
            <a:r>
              <a:rPr lang="tr-TR" sz="1600" dirty="0"/>
              <a:t> 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 err="1" smtClean="0">
                <a:latin typeface="Garamond" panose="02020404030301010803" pitchFamily="18" charset="0"/>
              </a:rPr>
              <a:t>MC’ye</a:t>
            </a:r>
            <a:r>
              <a:rPr lang="tr-TR" sz="1700" dirty="0" smtClean="0">
                <a:latin typeface="Garamond" panose="02020404030301010803" pitchFamily="18" charset="0"/>
              </a:rPr>
              <a:t> yüklenen büyük umutlar ve liberal anlayışla tezat teşkil eden Versailles, Almanya’nın cezalandırılması ve sınırlandırılması üzerine kurulmuştur. 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/>
              <a:t>- İki yapı arasındaki tezatta kazanan taraf Versailles olacaktır.</a:t>
            </a:r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>
                <a:latin typeface="Garamond" panose="02020404030301010803" pitchFamily="18" charset="0"/>
              </a:rPr>
              <a:t>YüzyIL</a:t>
            </a:r>
            <a:r>
              <a:rPr lang="tr-TR" sz="2000" dirty="0">
                <a:latin typeface="Garamond" panose="02020404030301010803" pitchFamily="18" charset="0"/>
              </a:rPr>
              <a:t>-I: 1914-1945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İki </a:t>
            </a:r>
            <a:r>
              <a:rPr lang="tr-TR" dirty="0">
                <a:latin typeface="Garamond" panose="02020404030301010803" pitchFamily="18" charset="0"/>
              </a:rPr>
              <a:t>Savaş </a:t>
            </a:r>
            <a:r>
              <a:rPr lang="tr-TR" dirty="0" smtClean="0">
                <a:latin typeface="Garamond" panose="02020404030301010803" pitchFamily="18" charset="0"/>
              </a:rPr>
              <a:t>Arası: 1929 Bunalımı</a:t>
            </a:r>
            <a:endParaRPr lang="tr-TR" dirty="0">
              <a:latin typeface="Garamond" panose="02020404030301010803" pitchFamily="18" charset="0"/>
            </a:endParaRPr>
          </a:p>
          <a:p>
            <a:pPr indent="0">
              <a:buNone/>
            </a:pPr>
            <a:r>
              <a:rPr lang="tr-TR" sz="1600" dirty="0" smtClean="0"/>
              <a:t>- 1919 </a:t>
            </a:r>
            <a:r>
              <a:rPr lang="tr-TR" sz="1600" dirty="0"/>
              <a:t>barış antlaşmaları ile 1939 </a:t>
            </a:r>
            <a:r>
              <a:rPr lang="tr-TR" sz="1600" dirty="0" smtClean="0"/>
              <a:t>İkinci Dünya </a:t>
            </a:r>
            <a:r>
              <a:rPr lang="tr-TR" sz="1600" dirty="0"/>
              <a:t>savaşının çıkışı arasındaki yirmi yıllık iki savaş arası dönemin en önemli olayı </a:t>
            </a:r>
            <a:r>
              <a:rPr lang="tr-TR" sz="1600" dirty="0" smtClean="0"/>
              <a:t>1929 yılında </a:t>
            </a:r>
            <a:r>
              <a:rPr lang="tr-TR" sz="1600" dirty="0"/>
              <a:t>Wall </a:t>
            </a:r>
            <a:r>
              <a:rPr lang="tr-TR" sz="1600" dirty="0" smtClean="0"/>
              <a:t>Street’in </a:t>
            </a:r>
            <a:r>
              <a:rPr lang="tr-TR" sz="1600" dirty="0"/>
              <a:t>çöküşü ile başlayan küresel ekonomik krizdir. </a:t>
            </a:r>
            <a:endParaRPr lang="tr-TR" sz="1600" dirty="0" smtClean="0"/>
          </a:p>
          <a:p>
            <a:pPr indent="0">
              <a:buNone/>
            </a:pPr>
            <a:r>
              <a:rPr lang="tr-TR" sz="1600" dirty="0" smtClean="0"/>
              <a:t>- Bu </a:t>
            </a:r>
            <a:r>
              <a:rPr lang="tr-TR" sz="1600" dirty="0"/>
              <a:t>krizin sonucunda </a:t>
            </a:r>
            <a:r>
              <a:rPr lang="tr-TR" sz="1600" dirty="0" err="1"/>
              <a:t>otarşik</a:t>
            </a:r>
            <a:r>
              <a:rPr lang="tr-TR" sz="1600" dirty="0"/>
              <a:t> politikalar yaygınlaşmış ve </a:t>
            </a:r>
            <a:r>
              <a:rPr lang="tr-TR" sz="1600" dirty="0" smtClean="0"/>
              <a:t>İkinci Dünya Savaşına </a:t>
            </a:r>
            <a:r>
              <a:rPr lang="tr-TR" sz="1600" dirty="0"/>
              <a:t>gidilen yol kısalmıştır</a:t>
            </a:r>
            <a:r>
              <a:rPr lang="tr-TR" sz="1600" dirty="0" smtClean="0"/>
              <a:t>.</a:t>
            </a:r>
          </a:p>
          <a:p>
            <a:pPr indent="0" algn="just">
              <a:buNone/>
            </a:pPr>
            <a:r>
              <a:rPr lang="tr-TR" sz="1600" dirty="0" smtClean="0"/>
              <a:t>- Krizin kesin biçimde sona ermesi ancak 1940’larda mümkün olacaktır.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>
                <a:latin typeface="Garamond" panose="02020404030301010803" pitchFamily="18" charset="0"/>
              </a:rPr>
              <a:t>YüzyIL</a:t>
            </a:r>
            <a:r>
              <a:rPr lang="tr-TR" sz="2000" dirty="0">
                <a:latin typeface="Garamond" panose="02020404030301010803" pitchFamily="18" charset="0"/>
              </a:rPr>
              <a:t>-I: 1914-1945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İkinci Dünya Savaşı</a:t>
            </a:r>
          </a:p>
          <a:p>
            <a:pPr indent="0">
              <a:spcBef>
                <a:spcPts val="0"/>
              </a:spcBef>
              <a:buNone/>
            </a:pPr>
            <a:endParaRPr lang="tr-TR" sz="1600" dirty="0" smtClean="0">
              <a:latin typeface="+mj-lt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+mj-lt"/>
              </a:rPr>
              <a:t>- İkinci Dünya Savaşı ilkinde </a:t>
            </a:r>
            <a:r>
              <a:rPr lang="tr-TR" sz="1600" dirty="0">
                <a:latin typeface="+mj-lt"/>
              </a:rPr>
              <a:t>yarım kalan </a:t>
            </a:r>
            <a:r>
              <a:rPr lang="tr-TR" sz="1600" dirty="0" smtClean="0">
                <a:latin typeface="+mj-lt"/>
              </a:rPr>
              <a:t>emperyalist </a:t>
            </a:r>
            <a:r>
              <a:rPr lang="tr-TR" sz="1600" dirty="0">
                <a:latin typeface="+mj-lt"/>
              </a:rPr>
              <a:t>mücadeleyi kesin biçimde bitirmiştir</a:t>
            </a:r>
            <a:r>
              <a:rPr lang="tr-TR" sz="1600" dirty="0" smtClean="0">
                <a:latin typeface="+mj-lt"/>
              </a:rPr>
              <a:t>. Bundan sonra kapitalizm içinde büyük sermaye gruplarını temsil eden devletler arasında savaş çıkmayacaktır.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+mj-lt"/>
              </a:rPr>
              <a:t>- Çok </a:t>
            </a:r>
            <a:r>
              <a:rPr lang="tr-TR" sz="1600" dirty="0">
                <a:latin typeface="+mj-lt"/>
              </a:rPr>
              <a:t>kutuplu kapitalist dünya yerini tek kutuplu kapitalist dünyaya bırakmıştır. Bu dünyanın karşısındaki rakip ise komünist </a:t>
            </a:r>
            <a:r>
              <a:rPr lang="tr-TR" sz="1600" dirty="0" smtClean="0">
                <a:latin typeface="+mj-lt"/>
              </a:rPr>
              <a:t>dünyadır.</a:t>
            </a:r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 smtClean="0">
                <a:latin typeface="Garamond" panose="02020404030301010803" pitchFamily="18" charset="0"/>
              </a:rPr>
              <a:t>YüzyIL</a:t>
            </a:r>
            <a:r>
              <a:rPr lang="tr-TR" sz="2000" dirty="0" smtClean="0">
                <a:latin typeface="Garamond" panose="02020404030301010803" pitchFamily="18" charset="0"/>
              </a:rPr>
              <a:t>-II: 1945-1990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Soğuk Savaş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600" dirty="0" smtClean="0"/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- 1945 </a:t>
            </a:r>
            <a:r>
              <a:rPr lang="tr-TR" sz="1600" dirty="0"/>
              <a:t>ile 1990 arasındaki </a:t>
            </a:r>
            <a:r>
              <a:rPr lang="tr-TR" sz="1600" dirty="0" smtClean="0"/>
              <a:t>Soğuk Savaş </a:t>
            </a:r>
            <a:r>
              <a:rPr lang="tr-TR" sz="1600" dirty="0"/>
              <a:t>dönemi ideolojik bir gerginliğin bloklar arası sıcak çatışmaya yol açmadan üçüncü taraflar </a:t>
            </a:r>
            <a:r>
              <a:rPr lang="tr-TR" sz="1600" dirty="0" smtClean="0"/>
              <a:t>üzerinden </a:t>
            </a:r>
            <a:r>
              <a:rPr lang="tr-TR" sz="1600" dirty="0"/>
              <a:t>sıcak çatışmaların yaşanmasına yol </a:t>
            </a:r>
            <a:r>
              <a:rPr lang="tr-TR" sz="1600" dirty="0" smtClean="0"/>
              <a:t>açtı.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Soğuk Savaş’ın </a:t>
            </a:r>
            <a:r>
              <a:rPr lang="tr-TR" sz="1600" dirty="0"/>
              <a:t>en önemli özelliklerinden biri nükleer silahların yarattığı dehşet dengesi idi. </a:t>
            </a:r>
            <a:r>
              <a:rPr lang="tr-TR" sz="1600" dirty="0" smtClean="0"/>
              <a:t>Dehşet </a:t>
            </a:r>
            <a:r>
              <a:rPr lang="tr-TR" sz="1600" dirty="0"/>
              <a:t>dengesi 1962 Küba </a:t>
            </a:r>
            <a:r>
              <a:rPr lang="tr-TR" sz="1600" dirty="0" smtClean="0"/>
              <a:t>Krizi </a:t>
            </a:r>
            <a:r>
              <a:rPr lang="tr-TR" sz="1600" dirty="0"/>
              <a:t>ile ciddi bir tehlike </a:t>
            </a:r>
            <a:r>
              <a:rPr lang="tr-TR" sz="1600" dirty="0" smtClean="0"/>
              <a:t>yaşattıktan sonra, </a:t>
            </a:r>
            <a:r>
              <a:rPr lang="tr-TR" sz="1600" dirty="0"/>
              <a:t>yumuşamaya </a:t>
            </a:r>
            <a:r>
              <a:rPr lang="tr-TR" sz="1600" dirty="0" smtClean="0"/>
              <a:t>geçilmesiyle birlikte barışa katkı yapmaya başladı.</a:t>
            </a:r>
            <a:r>
              <a:rPr lang="tr-TR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>
                <a:latin typeface="Garamond" panose="02020404030301010803" pitchFamily="18" charset="0"/>
              </a:rPr>
              <a:t>YüzyIL</a:t>
            </a:r>
            <a:r>
              <a:rPr lang="tr-TR" sz="2000" dirty="0">
                <a:latin typeface="Garamond" panose="02020404030301010803" pitchFamily="18" charset="0"/>
              </a:rPr>
              <a:t>-II: 1945-1990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 err="1">
                <a:latin typeface="Garamond" panose="02020404030301010803" pitchFamily="18" charset="0"/>
              </a:rPr>
              <a:t>Dekolonizasyon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- 1945-1990 dönemini en iyi anlatan gelişme </a:t>
            </a:r>
            <a:r>
              <a:rPr lang="tr-TR" sz="1600" dirty="0" err="1" smtClean="0">
                <a:latin typeface="Garamond" panose="02020404030301010803" pitchFamily="18" charset="0"/>
              </a:rPr>
              <a:t>dekolonizasyondur</a:t>
            </a:r>
            <a:r>
              <a:rPr lang="tr-TR" sz="1600" dirty="0" smtClean="0">
                <a:latin typeface="Garamond" panose="02020404030301010803" pitchFamily="18" charset="0"/>
              </a:rPr>
              <a:t>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Soğuk Savaş yaşandı ve bitti. Tortusu da zamanla ortadan kalkacak. Bunun tersine, </a:t>
            </a:r>
            <a:r>
              <a:rPr lang="tr-TR" sz="1600" dirty="0" err="1" smtClean="0">
                <a:latin typeface="Garamond" panose="02020404030301010803" pitchFamily="18" charset="0"/>
              </a:rPr>
              <a:t>dekolonizasyon</a:t>
            </a:r>
            <a:r>
              <a:rPr lang="tr-TR" sz="1600" dirty="0" smtClean="0">
                <a:latin typeface="Garamond" panose="02020404030301010803" pitchFamily="18" charset="0"/>
              </a:rPr>
              <a:t> dünyayı kalıcı olarak değiştirdi.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Avrupa </a:t>
            </a:r>
            <a:r>
              <a:rPr lang="tr-TR" sz="1600" dirty="0" err="1" smtClean="0">
                <a:latin typeface="Garamond" panose="02020404030301010803" pitchFamily="18" charset="0"/>
              </a:rPr>
              <a:t>emperyal</a:t>
            </a:r>
            <a:r>
              <a:rPr lang="tr-TR" sz="1600" dirty="0" smtClean="0">
                <a:latin typeface="Garamond" panose="02020404030301010803" pitchFamily="18" charset="0"/>
              </a:rPr>
              <a:t> imparatorlukları dağıldı ve küresel güç merkezinin Avrupa dışına kaydığı somutlaştı.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Bağımsız ve egemen-eşit kabul edilen devlet sayısı katlanarak arttı. 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730</TotalTime>
  <Words>551</Words>
  <Application>Microsoft Office PowerPoint</Application>
  <PresentationFormat>Ekran Gösterisi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ULS219  UluslararasI Polİtİka-I</vt:lpstr>
      <vt:lpstr>III. hafta</vt:lpstr>
      <vt:lpstr>Küresel Polİtİka Öncesİ Kavramlar</vt:lpstr>
      <vt:lpstr> KISA 20. YüzyIL-I: 1914-1945</vt:lpstr>
      <vt:lpstr>KISA 20. YüzyIL-I: 1914-1945</vt:lpstr>
      <vt:lpstr>KISA 20. YüzyIL-I: 1914-1945</vt:lpstr>
      <vt:lpstr>KISA 20. YüzyIL-I: 1914-1945</vt:lpstr>
      <vt:lpstr>KISA 20. YüzyIL-II: 1945-1990</vt:lpstr>
      <vt:lpstr>KISA 20. YüzyIL-II: 1945-1990</vt:lpstr>
      <vt:lpstr>KISA 20. YüzyIL SonrasI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190</cp:revision>
  <dcterms:created xsi:type="dcterms:W3CDTF">2018-02-05T17:47:31Z</dcterms:created>
  <dcterms:modified xsi:type="dcterms:W3CDTF">2020-01-13T00:21:38Z</dcterms:modified>
</cp:coreProperties>
</file>