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5" r:id="rId3"/>
    <p:sldId id="266" r:id="rId4"/>
    <p:sldId id="267" r:id="rId5"/>
    <p:sldId id="268" r:id="rId6"/>
    <p:sldId id="261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jpe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3E05B-1DE1-46DD-B489-A42E6039A81D}" type="datetimeFigureOut">
              <a:rPr lang="tr-TR" smtClean="0">
                <a:solidFill>
                  <a:srgbClr val="073E87"/>
                </a:solidFill>
              </a:rPr>
              <a:pPr/>
              <a:t>03.03.2018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0E80-B4E9-4E5C-A46F-8721FBC2B769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5541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3E05B-1DE1-46DD-B489-A42E6039A81D}" type="datetimeFigureOut">
              <a:rPr lang="tr-TR" smtClean="0">
                <a:solidFill>
                  <a:srgbClr val="073E87"/>
                </a:solidFill>
              </a:rPr>
              <a:pPr/>
              <a:t>03.03.2018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0E80-B4E9-4E5C-A46F-8721FBC2B769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07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3E05B-1DE1-46DD-B489-A42E6039A81D}" type="datetimeFigureOut">
              <a:rPr lang="tr-TR" smtClean="0">
                <a:solidFill>
                  <a:srgbClr val="073E87"/>
                </a:solidFill>
              </a:rPr>
              <a:pPr/>
              <a:t>03.03.2018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0E80-B4E9-4E5C-A46F-8721FBC2B769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533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3E05B-1DE1-46DD-B489-A42E6039A81D}" type="datetimeFigureOut">
              <a:rPr lang="tr-TR" smtClean="0">
                <a:solidFill>
                  <a:srgbClr val="073E87"/>
                </a:solidFill>
              </a:rPr>
              <a:pPr/>
              <a:t>03.03.2018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0E80-B4E9-4E5C-A46F-8721FBC2B769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092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3E05B-1DE1-46DD-B489-A42E6039A81D}" type="datetimeFigureOut">
              <a:rPr lang="tr-TR" smtClean="0">
                <a:solidFill>
                  <a:srgbClr val="073E87"/>
                </a:solidFill>
              </a:rPr>
              <a:pPr/>
              <a:t>03.03.2018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0E80-B4E9-4E5C-A46F-8721FBC2B769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4605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3E05B-1DE1-46DD-B489-A42E6039A81D}" type="datetimeFigureOut">
              <a:rPr lang="tr-TR" smtClean="0">
                <a:solidFill>
                  <a:srgbClr val="073E87"/>
                </a:solidFill>
              </a:rPr>
              <a:pPr/>
              <a:t>03.03.2018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0E80-B4E9-4E5C-A46F-8721FBC2B769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752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3E05B-1DE1-46DD-B489-A42E6039A81D}" type="datetimeFigureOut">
              <a:rPr lang="tr-TR" smtClean="0">
                <a:solidFill>
                  <a:srgbClr val="073E87"/>
                </a:solidFill>
              </a:rPr>
              <a:pPr/>
              <a:t>03.03.2018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0E80-B4E9-4E5C-A46F-8721FBC2B769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596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3E05B-1DE1-46DD-B489-A42E6039A81D}" type="datetimeFigureOut">
              <a:rPr lang="tr-TR" smtClean="0">
                <a:solidFill>
                  <a:srgbClr val="073E87"/>
                </a:solidFill>
              </a:rPr>
              <a:pPr/>
              <a:t>03.03.2018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0E80-B4E9-4E5C-A46F-8721FBC2B769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0486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3E05B-1DE1-46DD-B489-A42E6039A81D}" type="datetimeFigureOut">
              <a:rPr lang="tr-TR" smtClean="0">
                <a:solidFill>
                  <a:srgbClr val="073E87"/>
                </a:solidFill>
              </a:rPr>
              <a:pPr/>
              <a:t>03.03.2018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0E80-B4E9-4E5C-A46F-8721FBC2B769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333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3E05B-1DE1-46DD-B489-A42E6039A81D}" type="datetimeFigureOut">
              <a:rPr lang="tr-TR" smtClean="0">
                <a:solidFill>
                  <a:srgbClr val="073E87"/>
                </a:solidFill>
              </a:rPr>
              <a:pPr/>
              <a:t>03.03.2018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0E80-B4E9-4E5C-A46F-8721FBC2B769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258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3E05B-1DE1-46DD-B489-A42E6039A81D}" type="datetimeFigureOut">
              <a:rPr lang="tr-TR" smtClean="0">
                <a:solidFill>
                  <a:srgbClr val="073E87"/>
                </a:solidFill>
              </a:rPr>
              <a:pPr/>
              <a:t>03.03.2018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0E80-B4E9-4E5C-A46F-8721FBC2B769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266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E63E05B-1DE1-46DD-B489-A42E6039A81D}" type="datetimeFigureOut">
              <a:rPr lang="tr-TR" smtClean="0">
                <a:solidFill>
                  <a:srgbClr val="073E87"/>
                </a:solidFill>
              </a:rPr>
              <a:pPr/>
              <a:t>03.03.2018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0B00E80-B4E9-4E5C-A46F-8721FBC2B769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507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Belgesi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Belgesi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Belgesi3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jpeg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1" y="540328"/>
            <a:ext cx="8435280" cy="63176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3600" b="1" cap="all" dirty="0" err="1" smtClean="0"/>
              <a:t>HaksIz</a:t>
            </a:r>
            <a:r>
              <a:rPr lang="tr-TR" sz="3600" b="1" cap="all" dirty="0" smtClean="0"/>
              <a:t> </a:t>
            </a:r>
            <a:r>
              <a:rPr lang="tr-TR" sz="3600" b="1" cap="all" dirty="0" err="1"/>
              <a:t>Fİİlden</a:t>
            </a:r>
            <a:r>
              <a:rPr lang="tr-TR" sz="3600" b="1" cap="all" dirty="0"/>
              <a:t> Doğan Borç </a:t>
            </a:r>
            <a:r>
              <a:rPr lang="tr-TR" sz="3600" b="1" cap="all" dirty="0" err="1"/>
              <a:t>İlİşkİlerİ</a:t>
            </a:r>
            <a:r>
              <a:rPr lang="tr-TR" sz="3600" b="1" cap="all" dirty="0"/>
              <a:t> </a:t>
            </a:r>
            <a:br>
              <a:rPr lang="tr-TR" sz="3600" b="1" cap="all" dirty="0"/>
            </a:br>
            <a:r>
              <a:rPr lang="tr-TR" sz="3600" b="1" cap="all" dirty="0"/>
              <a:t>Sorumluluk Hukuku</a:t>
            </a:r>
            <a:r>
              <a:rPr lang="tr-TR" cap="all" dirty="0"/>
              <a:t>	</a:t>
            </a:r>
            <a:endParaRPr lang="tr-TR" b="1" cap="all" dirty="0"/>
          </a:p>
          <a:p>
            <a:pPr marL="0" indent="0">
              <a:buNone/>
            </a:pPr>
            <a:r>
              <a:rPr lang="tr-TR" cap="all" dirty="0" smtClean="0"/>
              <a:t>I.SORUMLULUK </a:t>
            </a:r>
            <a:r>
              <a:rPr lang="tr-TR" cap="all" dirty="0" smtClean="0"/>
              <a:t>KAVRAMI</a:t>
            </a:r>
            <a:r>
              <a:rPr lang="tr-TR" cap="all" dirty="0"/>
              <a:t>	</a:t>
            </a:r>
            <a:endParaRPr lang="tr-TR" cap="all" dirty="0" smtClean="0"/>
          </a:p>
          <a:p>
            <a:pPr marL="0" indent="0" defTabSz="360000">
              <a:buNone/>
            </a:pPr>
            <a:r>
              <a:rPr lang="tr-TR" dirty="0" smtClean="0"/>
              <a:t>II. HUKUKÎ SORUMLULUĞUN TÜRLERİ	</a:t>
            </a:r>
            <a:endParaRPr lang="tr-TR" dirty="0"/>
          </a:p>
          <a:p>
            <a:pPr marL="0" indent="0" defTabSz="360000">
              <a:buNone/>
            </a:pPr>
            <a:r>
              <a:rPr lang="tr-TR" dirty="0"/>
              <a:t>	a)Kusur sorumluluğu	</a:t>
            </a:r>
          </a:p>
          <a:p>
            <a:pPr marL="0" indent="0" defTabSz="360000">
              <a:buNone/>
            </a:pPr>
            <a:r>
              <a:rPr lang="tr-TR" dirty="0"/>
              <a:t>	b)Kusursuz sorumluluk (sebep sorumluluğu)	</a:t>
            </a:r>
          </a:p>
          <a:p>
            <a:pPr marL="0" indent="0">
              <a:buNone/>
            </a:pPr>
            <a:endParaRPr lang="tr-TR" cap="all" dirty="0"/>
          </a:p>
          <a:p>
            <a:pPr marL="0" indent="0">
              <a:buNone/>
            </a:pPr>
            <a:r>
              <a:rPr lang="tr-TR" dirty="0" smtClean="0"/>
              <a:t>  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2396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13234" y="297456"/>
            <a:ext cx="7514035" cy="1299990"/>
          </a:xfrm>
        </p:spPr>
        <p:txBody>
          <a:bodyPr>
            <a:normAutofit/>
          </a:bodyPr>
          <a:lstStyle/>
          <a:p>
            <a:pPr algn="ctr"/>
            <a:r>
              <a:rPr lang="tr-TR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Sorumluluk Kavramı</a:t>
            </a:r>
            <a:endParaRPr lang="tr-TR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13233" y="1322025"/>
            <a:ext cx="7514035" cy="5067758"/>
          </a:xfrm>
        </p:spPr>
        <p:txBody>
          <a:bodyPr>
            <a:noAutofit/>
          </a:bodyPr>
          <a:lstStyle/>
          <a:p>
            <a:pPr algn="just"/>
            <a:endParaRPr lang="tr-TR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32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«… ile sorumluluk»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«Borçlu alacaklıya karşı malvarlığı </a:t>
            </a:r>
            <a:r>
              <a:rPr lang="tr-TR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ile sorumludur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just"/>
            <a:r>
              <a:rPr lang="tr-TR" sz="32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«….den sorumluluk»,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 kişinin hukuk düzeninin koymuş olduğu genel bir hukuk ödevine ya da hukukî bir ilişkiden doğan sorumluluğunu ifade eder. </a:t>
            </a:r>
          </a:p>
          <a:p>
            <a:pPr algn="just"/>
            <a:r>
              <a:rPr lang="tr-TR" sz="32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«…den sorumluluk»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 kişinin diğer bir kişiye vermiş olduğu sözleşme içi ve sözleşme dışı zararlardan doğan sorumluluğu ifade eder.</a:t>
            </a:r>
          </a:p>
          <a:p>
            <a:pPr marL="0" indent="0" algn="just">
              <a:buNone/>
            </a:pPr>
            <a:endParaRPr lang="tr-T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145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Nesne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6017061"/>
              </p:ext>
            </p:extLst>
          </p:nvPr>
        </p:nvGraphicFramePr>
        <p:xfrm>
          <a:off x="1446430" y="1778214"/>
          <a:ext cx="6679406" cy="215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Belge" r:id="rId3" imgW="8906542" imgH="2158675" progId="Word.Document.12">
                  <p:embed/>
                </p:oleObj>
              </mc:Choice>
              <mc:Fallback>
                <p:oleObj name="Belge" r:id="rId3" imgW="8906542" imgH="215867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46430" y="1778214"/>
                        <a:ext cx="6679406" cy="2159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3747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1"/>
          <p:cNvSpPr>
            <a:spLocks noGrp="1"/>
          </p:cNvSpPr>
          <p:nvPr>
            <p:ph idx="1"/>
          </p:nvPr>
        </p:nvSpPr>
        <p:spPr>
          <a:xfrm>
            <a:off x="0" y="120650"/>
            <a:ext cx="9818809" cy="6503988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n</a:t>
            </a:r>
            <a:endParaRPr lang="tr-TR" dirty="0"/>
          </a:p>
        </p:txBody>
      </p:sp>
      <p:graphicFrame>
        <p:nvGraphicFramePr>
          <p:cNvPr id="6" name="Nesne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7065461"/>
              </p:ext>
            </p:extLst>
          </p:nvPr>
        </p:nvGraphicFramePr>
        <p:xfrm>
          <a:off x="1002198" y="674354"/>
          <a:ext cx="8070529" cy="522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Belge" r:id="rId3" imgW="8906542" imgH="3961461" progId="Word.Document.12">
                  <p:embed/>
                </p:oleObj>
              </mc:Choice>
              <mc:Fallback>
                <p:oleObj name="Belge" r:id="rId3" imgW="8906542" imgH="396146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02198" y="674354"/>
                        <a:ext cx="8070529" cy="5220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7270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Nesne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0996936"/>
              </p:ext>
            </p:extLst>
          </p:nvPr>
        </p:nvGraphicFramePr>
        <p:xfrm>
          <a:off x="1555789" y="710899"/>
          <a:ext cx="6679406" cy="574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Belge" r:id="rId3" imgW="8906542" imgH="5746651" progId="Word.Document.12">
                  <p:embed/>
                </p:oleObj>
              </mc:Choice>
              <mc:Fallback>
                <p:oleObj name="Belge" r:id="rId3" imgW="8906542" imgH="574665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55789" y="710899"/>
                        <a:ext cx="6679406" cy="5746750"/>
                      </a:xfrm>
                      <a:prstGeom prst="rect">
                        <a:avLst/>
                      </a:prstGeom>
                      <a:blipFill>
                        <a:blip r:embed="rId5"/>
                        <a:tile tx="0" ty="0" sx="100000" sy="100000" flip="none" algn="tl"/>
                      </a:blip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3153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1" y="540328"/>
            <a:ext cx="8435280" cy="6057024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tr-TR" sz="4000" b="1" cap="all" dirty="0" smtClean="0"/>
              <a:t>Kusur </a:t>
            </a:r>
            <a:r>
              <a:rPr lang="tr-TR" sz="4000" b="1" cap="all" dirty="0"/>
              <a:t>Sorumluluğu (Dar Anlamda </a:t>
            </a:r>
            <a:r>
              <a:rPr lang="tr-TR" sz="4000" b="1" cap="all" dirty="0" err="1"/>
              <a:t>Haksiz</a:t>
            </a:r>
            <a:r>
              <a:rPr lang="tr-TR" sz="4000" b="1" cap="all" dirty="0"/>
              <a:t> </a:t>
            </a:r>
            <a:r>
              <a:rPr lang="tr-TR" sz="4000" b="1" cap="all" dirty="0" err="1" smtClean="0"/>
              <a:t>Fİİl</a:t>
            </a:r>
            <a:r>
              <a:rPr lang="tr-TR" sz="4000" b="1" cap="all" dirty="0" smtClean="0"/>
              <a:t> Sorumluluğu</a:t>
            </a:r>
            <a:r>
              <a:rPr lang="tr-TR" sz="4000" b="1" cap="all" dirty="0"/>
              <a:t>)</a:t>
            </a:r>
            <a:r>
              <a:rPr lang="tr-TR" sz="4000" cap="all" dirty="0"/>
              <a:t>	</a:t>
            </a:r>
            <a:endParaRPr lang="tr-TR" sz="4000" b="1" cap="all" dirty="0"/>
          </a:p>
          <a:p>
            <a:pPr marL="0" indent="0" defTabSz="360000">
              <a:buNone/>
            </a:pPr>
            <a:endParaRPr lang="tr-TR" cap="all" dirty="0" smtClean="0"/>
          </a:p>
          <a:p>
            <a:pPr marL="0" indent="0" defTabSz="360000">
              <a:buNone/>
            </a:pPr>
            <a:endParaRPr lang="tr-TR" cap="all" dirty="0"/>
          </a:p>
          <a:p>
            <a:pPr marL="0" indent="0" defTabSz="360000">
              <a:buNone/>
            </a:pPr>
            <a:r>
              <a:rPr lang="tr-TR" sz="2900" cap="all" dirty="0" smtClean="0">
                <a:latin typeface="Times New Roman" pitchFamily="18" charset="0"/>
                <a:cs typeface="Times New Roman" pitchFamily="18" charset="0"/>
              </a:rPr>
              <a:t>II.HAKSIZ </a:t>
            </a:r>
            <a:r>
              <a:rPr lang="tr-TR" sz="2900" cap="all" dirty="0">
                <a:latin typeface="Times New Roman" pitchFamily="18" charset="0"/>
                <a:cs typeface="Times New Roman" pitchFamily="18" charset="0"/>
              </a:rPr>
              <a:t>FİİLİN UNSURLARI	</a:t>
            </a:r>
          </a:p>
          <a:p>
            <a:pPr marL="0" indent="0" defTabSz="360000">
              <a:buNone/>
            </a:pPr>
            <a:r>
              <a:rPr lang="tr-TR" sz="2900" b="1" dirty="0" smtClean="0">
                <a:latin typeface="Times New Roman" pitchFamily="18" charset="0"/>
                <a:cs typeface="Times New Roman" pitchFamily="18" charset="0"/>
              </a:rPr>
              <a:t>	1.Fiil </a:t>
            </a:r>
            <a:r>
              <a:rPr lang="tr-TR" sz="2900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tr-TR" sz="2900" b="1" dirty="0" smtClean="0">
                <a:latin typeface="Times New Roman" pitchFamily="18" charset="0"/>
                <a:cs typeface="Times New Roman" pitchFamily="18" charset="0"/>
              </a:rPr>
              <a:t>Davranış=Hareket)</a:t>
            </a:r>
            <a:r>
              <a:rPr lang="tr-TR" sz="2900" dirty="0">
                <a:latin typeface="Times New Roman" pitchFamily="18" charset="0"/>
                <a:cs typeface="Times New Roman" pitchFamily="18" charset="0"/>
              </a:rPr>
              <a:t>	</a:t>
            </a:r>
            <a:endParaRPr lang="tr-TR" sz="29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defTabSz="360000">
              <a:buNone/>
            </a:pPr>
            <a:r>
              <a:rPr lang="tr-TR" sz="2900" b="1" dirty="0" smtClean="0">
                <a:latin typeface="Times New Roman" pitchFamily="18" charset="0"/>
                <a:cs typeface="Times New Roman" pitchFamily="18" charset="0"/>
              </a:rPr>
              <a:t>     2.Zarar </a:t>
            </a:r>
            <a:r>
              <a:rPr lang="tr-TR" sz="2900" b="1" dirty="0">
                <a:latin typeface="Times New Roman" pitchFamily="18" charset="0"/>
                <a:cs typeface="Times New Roman" pitchFamily="18" charset="0"/>
              </a:rPr>
              <a:t>	</a:t>
            </a:r>
            <a:endParaRPr lang="tr-TR" sz="29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defTabSz="360000">
              <a:buNone/>
            </a:pPr>
            <a:r>
              <a:rPr lang="tr-TR" sz="2900" b="1" dirty="0" smtClean="0">
                <a:latin typeface="Times New Roman" pitchFamily="18" charset="0"/>
                <a:cs typeface="Times New Roman" pitchFamily="18" charset="0"/>
              </a:rPr>
              <a:t>     3.Uygun </a:t>
            </a:r>
            <a:r>
              <a:rPr lang="tr-TR" sz="2900" b="1" dirty="0">
                <a:latin typeface="Times New Roman" pitchFamily="18" charset="0"/>
                <a:cs typeface="Times New Roman" pitchFamily="18" charset="0"/>
              </a:rPr>
              <a:t>illiyet bağı	</a:t>
            </a:r>
            <a:endParaRPr lang="tr-TR" sz="29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defTabSz="360000">
              <a:buNone/>
            </a:pPr>
            <a:r>
              <a:rPr lang="tr-TR" sz="2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900" b="1" dirty="0" smtClean="0">
                <a:latin typeface="Times New Roman" pitchFamily="18" charset="0"/>
                <a:cs typeface="Times New Roman" pitchFamily="18" charset="0"/>
              </a:rPr>
              <a:t>    4. Kusur</a:t>
            </a:r>
          </a:p>
          <a:p>
            <a:pPr marL="0" indent="0" defTabSz="360000">
              <a:buNone/>
            </a:pPr>
            <a:r>
              <a:rPr lang="tr-TR" sz="2900" b="1" dirty="0" smtClean="0">
                <a:latin typeface="Times New Roman" pitchFamily="18" charset="0"/>
                <a:cs typeface="Times New Roman" pitchFamily="18" charset="0"/>
              </a:rPr>
              <a:t>     5. Hukuka aykırılık </a:t>
            </a:r>
          </a:p>
          <a:p>
            <a:pPr marL="0" indent="0" defTabSz="360000">
              <a:buNone/>
            </a:pPr>
            <a:r>
              <a:rPr lang="tr-TR" sz="2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900" b="1" dirty="0" smtClean="0">
                <a:latin typeface="Times New Roman" pitchFamily="18" charset="0"/>
                <a:cs typeface="Times New Roman" pitchFamily="18" charset="0"/>
              </a:rPr>
              <a:t>      a)</a:t>
            </a:r>
            <a:r>
              <a:rPr lang="tr-TR" sz="2900" dirty="0" smtClean="0">
                <a:latin typeface="Times New Roman" pitchFamily="18" charset="0"/>
                <a:cs typeface="Times New Roman" pitchFamily="18" charset="0"/>
              </a:rPr>
              <a:t>Hukuka </a:t>
            </a:r>
            <a:r>
              <a:rPr lang="tr-TR" sz="2900" dirty="0">
                <a:latin typeface="Times New Roman" pitchFamily="18" charset="0"/>
                <a:cs typeface="Times New Roman" pitchFamily="18" charset="0"/>
              </a:rPr>
              <a:t>uygunluk sebepleri	</a:t>
            </a:r>
            <a:endParaRPr lang="tr-TR" sz="29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defTabSz="360000">
              <a:buNone/>
            </a:pPr>
            <a:r>
              <a:rPr lang="tr-TR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900" dirty="0" smtClean="0">
                <a:latin typeface="Times New Roman" pitchFamily="18" charset="0"/>
                <a:cs typeface="Times New Roman" pitchFamily="18" charset="0"/>
              </a:rPr>
              <a:t>        a) Kanunun </a:t>
            </a:r>
            <a:r>
              <a:rPr lang="tr-TR" sz="2900" dirty="0">
                <a:latin typeface="Times New Roman" pitchFamily="18" charset="0"/>
                <a:cs typeface="Times New Roman" pitchFamily="18" charset="0"/>
              </a:rPr>
              <a:t>verdiği yetkinin kullanılması </a:t>
            </a:r>
          </a:p>
          <a:p>
            <a:pPr marL="0" indent="0" defTabSz="360000">
              <a:buNone/>
            </a:pPr>
            <a:r>
              <a:rPr lang="tr-TR" sz="29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tr-TR" sz="2900" dirty="0" err="1" smtClean="0">
                <a:latin typeface="Times New Roman" pitchFamily="18" charset="0"/>
                <a:cs typeface="Times New Roman" pitchFamily="18" charset="0"/>
              </a:rPr>
              <a:t>bb</a:t>
            </a:r>
            <a:r>
              <a:rPr lang="tr-TR" sz="2900" dirty="0" smtClean="0">
                <a:latin typeface="Times New Roman" pitchFamily="18" charset="0"/>
                <a:cs typeface="Times New Roman" pitchFamily="18" charset="0"/>
              </a:rPr>
              <a:t>) )Özel </a:t>
            </a:r>
            <a:r>
              <a:rPr lang="tr-TR" sz="2900" dirty="0">
                <a:latin typeface="Times New Roman" pitchFamily="18" charset="0"/>
                <a:cs typeface="Times New Roman" pitchFamily="18" charset="0"/>
              </a:rPr>
              <a:t>hukuktan doğan bir hakkın kullanılması	</a:t>
            </a:r>
          </a:p>
          <a:p>
            <a:pPr marL="0" indent="0" defTabSz="360000">
              <a:buNone/>
            </a:pPr>
            <a:r>
              <a:rPr lang="tr-TR" sz="29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tr-TR" sz="2900" dirty="0" smtClean="0">
                <a:latin typeface="Times New Roman" pitchFamily="18" charset="0"/>
                <a:cs typeface="Times New Roman" pitchFamily="18" charset="0"/>
              </a:rPr>
              <a:t>cc) )Zarar </a:t>
            </a:r>
            <a:r>
              <a:rPr lang="tr-TR" sz="2900" dirty="0">
                <a:latin typeface="Times New Roman" pitchFamily="18" charset="0"/>
                <a:cs typeface="Times New Roman" pitchFamily="18" charset="0"/>
              </a:rPr>
              <a:t>görenin (mağdurun) zarara razı olması	</a:t>
            </a:r>
          </a:p>
          <a:p>
            <a:pPr marL="0" indent="0" defTabSz="360000">
              <a:buNone/>
            </a:pPr>
            <a:r>
              <a:rPr lang="tr-TR" sz="2900" dirty="0">
                <a:latin typeface="Times New Roman" pitchFamily="18" charset="0"/>
                <a:cs typeface="Times New Roman" pitchFamily="18" charset="0"/>
              </a:rPr>
              <a:t>		1/d)Vekâletsiz iş görme	</a:t>
            </a:r>
          </a:p>
          <a:p>
            <a:pPr marL="0" indent="0" defTabSz="360000">
              <a:buNone/>
            </a:pPr>
            <a:r>
              <a:rPr lang="tr-TR" sz="29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900" dirty="0" smtClean="0">
                <a:latin typeface="Times New Roman" pitchFamily="18" charset="0"/>
                <a:cs typeface="Times New Roman" pitchFamily="18" charset="0"/>
              </a:rPr>
              <a:t>b)Haklı </a:t>
            </a:r>
            <a:r>
              <a:rPr lang="tr-TR" sz="2900" dirty="0">
                <a:latin typeface="Times New Roman" pitchFamily="18" charset="0"/>
                <a:cs typeface="Times New Roman" pitchFamily="18" charset="0"/>
              </a:rPr>
              <a:t>savunma 	</a:t>
            </a:r>
            <a:endParaRPr lang="tr-TR" sz="29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defTabSz="360000">
              <a:buNone/>
            </a:pPr>
            <a:r>
              <a:rPr lang="tr-TR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900" dirty="0" smtClean="0">
                <a:latin typeface="Times New Roman" pitchFamily="18" charset="0"/>
                <a:cs typeface="Times New Roman" pitchFamily="18" charset="0"/>
              </a:rPr>
              <a:t>      c) Zorunluluk </a:t>
            </a:r>
            <a:r>
              <a:rPr lang="tr-TR" sz="2900" dirty="0">
                <a:latin typeface="Times New Roman" pitchFamily="18" charset="0"/>
                <a:cs typeface="Times New Roman" pitchFamily="18" charset="0"/>
              </a:rPr>
              <a:t>hali </a:t>
            </a:r>
            <a:endParaRPr lang="tr-TR" sz="29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defTabSz="360000">
              <a:buNone/>
            </a:pPr>
            <a:r>
              <a:rPr lang="tr-TR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900" dirty="0" smtClean="0">
                <a:latin typeface="Times New Roman" pitchFamily="18" charset="0"/>
                <a:cs typeface="Times New Roman" pitchFamily="18" charset="0"/>
              </a:rPr>
              <a:t>     d) Kişinin </a:t>
            </a:r>
            <a:r>
              <a:rPr lang="tr-TR" sz="2900" dirty="0">
                <a:latin typeface="Times New Roman" pitchFamily="18" charset="0"/>
                <a:cs typeface="Times New Roman" pitchFamily="18" charset="0"/>
              </a:rPr>
              <a:t>hakkını kendi gücüyle koruması </a:t>
            </a:r>
          </a:p>
          <a:p>
            <a:pPr marL="0" indent="0" defTabSz="360000">
              <a:buNone/>
            </a:pPr>
            <a:r>
              <a:rPr lang="tr-TR" sz="2900" dirty="0">
                <a:latin typeface="Times New Roman" pitchFamily="18" charset="0"/>
                <a:cs typeface="Times New Roman" pitchFamily="18" charset="0"/>
              </a:rPr>
              <a:t>		</a:t>
            </a:r>
            <a:endParaRPr lang="tr-TR" sz="29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defTabSz="360000">
              <a:buNone/>
            </a:pPr>
            <a:endParaRPr lang="tr-TR" dirty="0"/>
          </a:p>
          <a:p>
            <a:pPr marL="0" indent="0" defTabSz="360000">
              <a:buNone/>
            </a:pPr>
            <a:r>
              <a:rPr lang="tr-TR" dirty="0" smtClean="0"/>
              <a:t>		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5943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lga Biçimi">
  <a:themeElements>
    <a:clrScheme name="Dalga Biçimi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Dalga Biçimi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alga Biçimi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75</Words>
  <Application>Microsoft Office PowerPoint</Application>
  <PresentationFormat>Ekran Gösterisi (4:3)</PresentationFormat>
  <Paragraphs>34</Paragraphs>
  <Slides>6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Katıştırılmış OLE Hizmet Programları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8" baseType="lpstr">
      <vt:lpstr>Dalga Biçimi</vt:lpstr>
      <vt:lpstr>Belge</vt:lpstr>
      <vt:lpstr>PowerPoint Sunusu</vt:lpstr>
      <vt:lpstr>Sorumluluk Kavramı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asus</dc:creator>
  <cp:lastModifiedBy>Veysel Başpınar</cp:lastModifiedBy>
  <cp:revision>7</cp:revision>
  <dcterms:created xsi:type="dcterms:W3CDTF">2018-02-28T12:54:27Z</dcterms:created>
  <dcterms:modified xsi:type="dcterms:W3CDTF">2018-03-03T10:55:21Z</dcterms:modified>
</cp:coreProperties>
</file>