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5" r:id="rId3"/>
    <p:sldId id="266" r:id="rId4"/>
    <p:sldId id="267" r:id="rId5"/>
    <p:sldId id="268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jpe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541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07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533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92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605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752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59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486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3333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25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266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50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jpe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1" y="540328"/>
            <a:ext cx="8435280" cy="6317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600" b="1" cap="all" dirty="0" err="1" smtClean="0"/>
              <a:t>HaksIz</a:t>
            </a:r>
            <a:r>
              <a:rPr lang="tr-TR" sz="3600" b="1" cap="all" dirty="0" smtClean="0"/>
              <a:t> </a:t>
            </a:r>
            <a:r>
              <a:rPr lang="tr-TR" sz="3600" b="1" cap="all" dirty="0" err="1"/>
              <a:t>Fİİlden</a:t>
            </a:r>
            <a:r>
              <a:rPr lang="tr-TR" sz="3600" b="1" cap="all" dirty="0"/>
              <a:t> Doğan Borç </a:t>
            </a:r>
            <a:r>
              <a:rPr lang="tr-TR" sz="3600" b="1" cap="all" dirty="0" err="1"/>
              <a:t>İlİşkİlerİ</a:t>
            </a:r>
            <a:r>
              <a:rPr lang="tr-TR" sz="3600" b="1" cap="all" dirty="0"/>
              <a:t> </a:t>
            </a:r>
            <a:br>
              <a:rPr lang="tr-TR" sz="3600" b="1" cap="all" dirty="0"/>
            </a:br>
            <a:r>
              <a:rPr lang="tr-TR" sz="3600" b="1" cap="all" dirty="0"/>
              <a:t>Sorumluluk Hukuku</a:t>
            </a:r>
            <a:r>
              <a:rPr lang="tr-TR" cap="all" dirty="0"/>
              <a:t>	</a:t>
            </a:r>
            <a:endParaRPr lang="tr-TR" b="1" cap="all" dirty="0"/>
          </a:p>
          <a:p>
            <a:pPr marL="0" indent="0">
              <a:buNone/>
            </a:pPr>
            <a:r>
              <a:rPr lang="tr-TR" cap="all" dirty="0" smtClean="0"/>
              <a:t>I.SORUMLULUK </a:t>
            </a:r>
            <a:r>
              <a:rPr lang="tr-TR" cap="all" dirty="0" smtClean="0"/>
              <a:t>KAVRAMI</a:t>
            </a:r>
            <a:r>
              <a:rPr lang="tr-TR" cap="all" dirty="0"/>
              <a:t>	</a:t>
            </a:r>
            <a:endParaRPr lang="tr-TR" cap="all" dirty="0" smtClean="0"/>
          </a:p>
          <a:p>
            <a:pPr marL="0" indent="0" defTabSz="360000">
              <a:buNone/>
            </a:pPr>
            <a:r>
              <a:rPr lang="tr-TR" dirty="0" smtClean="0"/>
              <a:t>II. HUKUKÎ SORUMLULUĞUN TÜRLERİ	</a:t>
            </a:r>
            <a:endParaRPr lang="tr-TR" dirty="0"/>
          </a:p>
          <a:p>
            <a:pPr marL="0" indent="0" defTabSz="360000">
              <a:buNone/>
            </a:pPr>
            <a:r>
              <a:rPr lang="tr-TR" dirty="0"/>
              <a:t>	a)Kusur sorumluluğu	</a:t>
            </a:r>
          </a:p>
          <a:p>
            <a:pPr marL="0" indent="0" defTabSz="360000">
              <a:buNone/>
            </a:pPr>
            <a:r>
              <a:rPr lang="tr-TR" dirty="0"/>
              <a:t>	b)Kusursuz sorumluluk (sebep sorumluluğu)	</a:t>
            </a:r>
          </a:p>
          <a:p>
            <a:pPr marL="0" indent="0">
              <a:buNone/>
            </a:pPr>
            <a:endParaRPr lang="tr-TR" cap="all" dirty="0"/>
          </a:p>
          <a:p>
            <a:pPr marL="0" indent="0"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39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13234" y="297456"/>
            <a:ext cx="7514035" cy="1299990"/>
          </a:xfrm>
        </p:spPr>
        <p:txBody>
          <a:bodyPr>
            <a:normAutofit/>
          </a:bodyPr>
          <a:lstStyle/>
          <a:p>
            <a:pPr algn="ctr"/>
            <a:r>
              <a:rPr lang="tr-T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Sorumluluk Kavramı</a:t>
            </a:r>
            <a:endParaRPr lang="tr-T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3233" y="1322025"/>
            <a:ext cx="7514035" cy="5067758"/>
          </a:xfrm>
        </p:spPr>
        <p:txBody>
          <a:bodyPr>
            <a:noAutofit/>
          </a:bodyPr>
          <a:lstStyle/>
          <a:p>
            <a:pPr algn="just"/>
            <a:endParaRPr lang="tr-TR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«… ile sorumluluk»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«Borçlu alacaklıya karşı malvarlığı </a:t>
            </a:r>
            <a:r>
              <a:rPr lang="tr-TR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 sorumludur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tr-TR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«….den sorumluluk»,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kişinin hukuk düzeninin koymuş olduğu genel bir hukuk ödevine ya da hukukî bir ilişkiden doğan sorumluluğunu ifade eder. </a:t>
            </a:r>
          </a:p>
          <a:p>
            <a:pPr algn="just"/>
            <a:r>
              <a:rPr lang="tr-TR" sz="32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«…den sorumluluk»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kişinin diğer bir kişiye vermiş olduğu sözleşme içi ve sözleşme dışı zararlardan doğan sorumluluğu ifade eder.</a:t>
            </a:r>
          </a:p>
          <a:p>
            <a:pPr marL="0" indent="0" algn="just">
              <a:buNone/>
            </a:pP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4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017061"/>
              </p:ext>
            </p:extLst>
          </p:nvPr>
        </p:nvGraphicFramePr>
        <p:xfrm>
          <a:off x="1446430" y="1778214"/>
          <a:ext cx="6679406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Belge" r:id="rId3" imgW="8906542" imgH="2158675" progId="Word.Document.12">
                  <p:embed/>
                </p:oleObj>
              </mc:Choice>
              <mc:Fallback>
                <p:oleObj name="Belge" r:id="rId3" imgW="8906542" imgH="215867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46430" y="1778214"/>
                        <a:ext cx="6679406" cy="2159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7473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>
            <a:spLocks noGrp="1"/>
          </p:cNvSpPr>
          <p:nvPr>
            <p:ph idx="1"/>
          </p:nvPr>
        </p:nvSpPr>
        <p:spPr>
          <a:xfrm>
            <a:off x="0" y="120650"/>
            <a:ext cx="9818809" cy="6503988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n</a:t>
            </a:r>
            <a:endParaRPr lang="tr-TR" dirty="0"/>
          </a:p>
        </p:txBody>
      </p:sp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7065461"/>
              </p:ext>
            </p:extLst>
          </p:nvPr>
        </p:nvGraphicFramePr>
        <p:xfrm>
          <a:off x="1002198" y="674354"/>
          <a:ext cx="8070529" cy="522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Belge" r:id="rId3" imgW="8906542" imgH="3961461" progId="Word.Document.12">
                  <p:embed/>
                </p:oleObj>
              </mc:Choice>
              <mc:Fallback>
                <p:oleObj name="Belge" r:id="rId3" imgW="8906542" imgH="396146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02198" y="674354"/>
                        <a:ext cx="8070529" cy="522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727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Nesne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996936"/>
              </p:ext>
            </p:extLst>
          </p:nvPr>
        </p:nvGraphicFramePr>
        <p:xfrm>
          <a:off x="1555789" y="710899"/>
          <a:ext cx="6679406" cy="574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Belge" r:id="rId3" imgW="8906542" imgH="5746651" progId="Word.Document.12">
                  <p:embed/>
                </p:oleObj>
              </mc:Choice>
              <mc:Fallback>
                <p:oleObj name="Belge" r:id="rId3" imgW="8906542" imgH="574665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5789" y="710899"/>
                        <a:ext cx="6679406" cy="5746750"/>
                      </a:xfrm>
                      <a:prstGeom prst="rect">
                        <a:avLst/>
                      </a:prstGeom>
                      <a:blipFill>
                        <a:blip r:embed="rId5"/>
                        <a:tile tx="0" ty="0" sx="100000" sy="100000" flip="none" algn="tl"/>
                      </a:blip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315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1" y="540328"/>
            <a:ext cx="8435280" cy="6057024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tr-TR" sz="4000" b="1" cap="all" dirty="0" smtClean="0"/>
              <a:t>Kusur </a:t>
            </a:r>
            <a:r>
              <a:rPr lang="tr-TR" sz="4000" b="1" cap="all" dirty="0"/>
              <a:t>Sorumluluğu (Dar Anlamda </a:t>
            </a:r>
            <a:r>
              <a:rPr lang="tr-TR" sz="4000" b="1" cap="all" dirty="0" err="1"/>
              <a:t>Haksiz</a:t>
            </a:r>
            <a:r>
              <a:rPr lang="tr-TR" sz="4000" b="1" cap="all" dirty="0"/>
              <a:t> </a:t>
            </a:r>
            <a:r>
              <a:rPr lang="tr-TR" sz="4000" b="1" cap="all" dirty="0" err="1" smtClean="0"/>
              <a:t>Fİİl</a:t>
            </a:r>
            <a:r>
              <a:rPr lang="tr-TR" sz="4000" b="1" cap="all" dirty="0" smtClean="0"/>
              <a:t> Sorumluluğu</a:t>
            </a:r>
            <a:r>
              <a:rPr lang="tr-TR" sz="4000" b="1" cap="all" dirty="0"/>
              <a:t>)</a:t>
            </a:r>
            <a:r>
              <a:rPr lang="tr-TR" sz="4000" cap="all" dirty="0"/>
              <a:t>	</a:t>
            </a:r>
            <a:endParaRPr lang="tr-TR" sz="4000" b="1" cap="all" dirty="0"/>
          </a:p>
          <a:p>
            <a:pPr marL="0" indent="0" defTabSz="360000">
              <a:buNone/>
            </a:pPr>
            <a:endParaRPr lang="tr-TR" cap="all" dirty="0" smtClean="0"/>
          </a:p>
          <a:p>
            <a:pPr marL="0" indent="0" defTabSz="360000">
              <a:buNone/>
            </a:pPr>
            <a:endParaRPr lang="tr-TR" cap="all" dirty="0"/>
          </a:p>
          <a:p>
            <a:pPr marL="0" indent="0" defTabSz="360000">
              <a:buNone/>
            </a:pPr>
            <a:r>
              <a:rPr lang="tr-TR" sz="2900" cap="all" dirty="0" smtClean="0">
                <a:latin typeface="Times New Roman" pitchFamily="18" charset="0"/>
                <a:cs typeface="Times New Roman" pitchFamily="18" charset="0"/>
              </a:rPr>
              <a:t>II.HAKSIZ </a:t>
            </a:r>
            <a:r>
              <a:rPr lang="tr-TR" sz="2900" cap="all" dirty="0">
                <a:latin typeface="Times New Roman" pitchFamily="18" charset="0"/>
                <a:cs typeface="Times New Roman" pitchFamily="18" charset="0"/>
              </a:rPr>
              <a:t>FİİLİN UNSURLARI	</a:t>
            </a:r>
          </a:p>
          <a:p>
            <a:pPr marL="0" indent="0" defTabSz="360000">
              <a:buNone/>
            </a:pP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	1.Fiil </a:t>
            </a:r>
            <a:r>
              <a:rPr lang="tr-TR" sz="29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Davranış=Hareket)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    2.Zarar </a:t>
            </a:r>
            <a:r>
              <a:rPr lang="tr-TR" sz="29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    3.Uygun </a:t>
            </a:r>
            <a:r>
              <a:rPr lang="tr-TR" sz="2900" b="1" dirty="0">
                <a:latin typeface="Times New Roman" pitchFamily="18" charset="0"/>
                <a:cs typeface="Times New Roman" pitchFamily="18" charset="0"/>
              </a:rPr>
              <a:t>illiyet bağı	</a:t>
            </a:r>
            <a:endParaRPr lang="tr-TR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   4. Kusur</a:t>
            </a:r>
          </a:p>
          <a:p>
            <a:pPr marL="0" indent="0" defTabSz="360000">
              <a:buNone/>
            </a:pP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    5. Hukuka aykırılık </a:t>
            </a:r>
          </a:p>
          <a:p>
            <a:pPr marL="0" indent="0" defTabSz="360000">
              <a:buNone/>
            </a:pPr>
            <a:r>
              <a:rPr lang="tr-TR" sz="29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b="1" dirty="0" smtClean="0">
                <a:latin typeface="Times New Roman" pitchFamily="18" charset="0"/>
                <a:cs typeface="Times New Roman" pitchFamily="18" charset="0"/>
              </a:rPr>
              <a:t>      a)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Hukuka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uygunluk sebepleri	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        a) Kanunun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verdiği yetkinin kullanılması </a:t>
            </a: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900" dirty="0" err="1" smtClean="0">
                <a:latin typeface="Times New Roman" pitchFamily="18" charset="0"/>
                <a:cs typeface="Times New Roman" pitchFamily="18" charset="0"/>
              </a:rPr>
              <a:t>bb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) )Özel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hukuktan doğan bir hakkın kullanılması	</a:t>
            </a: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cc) )Zarar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görenin (mağdurun) zarara razı olması	</a:t>
            </a: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	1/d)Vekâletsiz iş görme	</a:t>
            </a: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b)Haklı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savunma 	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      c) Zorunluluk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hali </a:t>
            </a:r>
            <a:endParaRPr lang="tr-TR" sz="29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900" dirty="0" smtClean="0">
                <a:latin typeface="Times New Roman" pitchFamily="18" charset="0"/>
                <a:cs typeface="Times New Roman" pitchFamily="18" charset="0"/>
              </a:rPr>
              <a:t>     d) Kişinin </a:t>
            </a: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hakkını kendi gücüyle koruması </a:t>
            </a:r>
          </a:p>
          <a:p>
            <a:pPr marL="0" indent="0" defTabSz="360000">
              <a:buNone/>
            </a:pPr>
            <a:r>
              <a:rPr lang="tr-TR" sz="29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tr-TR" sz="2900" b="1" dirty="0">
              <a:latin typeface="Times New Roman" pitchFamily="18" charset="0"/>
              <a:cs typeface="Times New Roman" pitchFamily="18" charset="0"/>
            </a:endParaRPr>
          </a:p>
          <a:p>
            <a:pPr marL="0" indent="0" defTabSz="360000">
              <a:buNone/>
            </a:pPr>
            <a:endParaRPr lang="tr-TR" dirty="0"/>
          </a:p>
          <a:p>
            <a:pPr marL="0" indent="0" defTabSz="360000">
              <a:buNone/>
            </a:pPr>
            <a:r>
              <a:rPr lang="tr-TR" dirty="0" smtClean="0"/>
              <a:t>	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943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75</Words>
  <Application>Microsoft Office PowerPoint</Application>
  <PresentationFormat>Ekran Gösterisi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8" baseType="lpstr">
      <vt:lpstr>Dalga Biçimi</vt:lpstr>
      <vt:lpstr>Belge</vt:lpstr>
      <vt:lpstr>PowerPoint Sunusu</vt:lpstr>
      <vt:lpstr>Sorumluluk Kavramı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7</cp:revision>
  <dcterms:created xsi:type="dcterms:W3CDTF">2018-02-28T12:54:27Z</dcterms:created>
  <dcterms:modified xsi:type="dcterms:W3CDTF">2018-03-03T10:55:21Z</dcterms:modified>
</cp:coreProperties>
</file>