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Hizmette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Süpervizyon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Konu:Grup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Süpervizyonu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71472" y="1071546"/>
            <a:ext cx="8229600" cy="4714908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tr-TR" b="1" dirty="0" smtClean="0"/>
              <a:t>GRUP SÜPERVİZYONUNUN AVANTAJLARI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Grup </a:t>
            </a:r>
            <a:r>
              <a:rPr lang="tr-TR" dirty="0" err="1" smtClean="0"/>
              <a:t>süpervizyonu</a:t>
            </a:r>
            <a:r>
              <a:rPr lang="tr-TR" dirty="0" smtClean="0"/>
              <a:t> grup içerisindeki </a:t>
            </a:r>
            <a:r>
              <a:rPr lang="tr-TR" dirty="0" err="1" smtClean="0"/>
              <a:t>süpervizyon</a:t>
            </a:r>
            <a:r>
              <a:rPr lang="tr-TR" dirty="0" smtClean="0"/>
              <a:t> olarak tanımlanmıştır.</a:t>
            </a:r>
          </a:p>
          <a:p>
            <a:pPr algn="just"/>
            <a:r>
              <a:rPr lang="tr-TR" dirty="0" smtClean="0"/>
              <a:t> Grup </a:t>
            </a:r>
            <a:r>
              <a:rPr lang="tr-TR" dirty="0" err="1" smtClean="0"/>
              <a:t>süpervizyonu</a:t>
            </a:r>
            <a:r>
              <a:rPr lang="tr-TR" dirty="0" smtClean="0"/>
              <a:t> bireysel </a:t>
            </a:r>
            <a:r>
              <a:rPr lang="tr-TR" dirty="0" err="1" smtClean="0"/>
              <a:t>süpervizyona</a:t>
            </a:r>
            <a:r>
              <a:rPr lang="tr-TR" dirty="0" smtClean="0"/>
              <a:t> kıyasla finansal olarak daha </a:t>
            </a:r>
            <a:r>
              <a:rPr lang="tr-TR" dirty="0" smtClean="0"/>
              <a:t>verimlidir.</a:t>
            </a:r>
          </a:p>
          <a:p>
            <a:pPr algn="just"/>
            <a:r>
              <a:rPr lang="tr-TR" dirty="0" smtClean="0"/>
              <a:t>Öğrenme </a:t>
            </a:r>
            <a:r>
              <a:rPr lang="tr-TR" dirty="0" smtClean="0"/>
              <a:t>için olan kaynaklar bireysel konferanslara göre </a:t>
            </a:r>
            <a:r>
              <a:rPr lang="tr-TR" dirty="0" smtClean="0"/>
              <a:t>daha </a:t>
            </a:r>
            <a:r>
              <a:rPr lang="tr-TR" dirty="0" smtClean="0"/>
              <a:t>zengin ve çeşitlidir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Grup kavramı evrenselleştirme ve normalleştirme ile destekleyici bir tekniğe izin vermektedir. </a:t>
            </a:r>
            <a:endParaRPr lang="tr-TR" dirty="0" smtClean="0"/>
          </a:p>
          <a:p>
            <a:pPr algn="just"/>
            <a:r>
              <a:rPr lang="tr-TR" dirty="0" smtClean="0"/>
              <a:t>Grup </a:t>
            </a:r>
            <a:r>
              <a:rPr lang="tr-TR" dirty="0" err="1" smtClean="0"/>
              <a:t>süpervizyonu</a:t>
            </a:r>
            <a:r>
              <a:rPr lang="tr-TR" dirty="0" smtClean="0"/>
              <a:t> </a:t>
            </a:r>
            <a:r>
              <a:rPr lang="tr-TR" dirty="0" err="1" smtClean="0"/>
              <a:t>süpervizyon</a:t>
            </a:r>
            <a:r>
              <a:rPr lang="tr-TR" dirty="0" smtClean="0"/>
              <a:t> alan hakkında daha fazla bilgiye ulaşmayı </a:t>
            </a:r>
            <a:r>
              <a:rPr lang="tr-TR" dirty="0" smtClean="0"/>
              <a:t>sağlar.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57158" y="1285860"/>
            <a:ext cx="8786842" cy="5000660"/>
          </a:xfrm>
        </p:spPr>
        <p:txBody>
          <a:bodyPr/>
          <a:lstStyle/>
          <a:p>
            <a:pPr algn="just"/>
            <a:r>
              <a:rPr lang="tr-TR" b="1" dirty="0" smtClean="0"/>
              <a:t>GRUP SÜPERVİZYONUNUN </a:t>
            </a:r>
            <a:r>
              <a:rPr lang="tr-TR" b="1" dirty="0" smtClean="0"/>
              <a:t>DEZAVANTAJLARI</a:t>
            </a:r>
          </a:p>
          <a:p>
            <a:pPr algn="just">
              <a:buNone/>
            </a:pPr>
            <a:r>
              <a:rPr lang="tr-TR" dirty="0" err="1" smtClean="0"/>
              <a:t>Süpervizyon</a:t>
            </a:r>
            <a:r>
              <a:rPr lang="tr-TR" dirty="0" smtClean="0"/>
              <a:t> alanların her biri kendilerini gruptaki diğerleriyle karşılaştırdığında kaygılı hissedebilir. 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Bir kişinin ihtiyaçlarını karşılayan duruma müdahale etmek aynı anda başka bir kişi için problem </a:t>
            </a:r>
            <a:r>
              <a:rPr lang="tr-TR" dirty="0" smtClean="0"/>
              <a:t>yaratabilir.</a:t>
            </a:r>
          </a:p>
          <a:p>
            <a:pPr algn="just">
              <a:buNone/>
            </a:pPr>
            <a:r>
              <a:rPr lang="tr-TR" dirty="0" smtClean="0"/>
              <a:t>Grup </a:t>
            </a:r>
            <a:r>
              <a:rPr lang="tr-TR" dirty="0" err="1" smtClean="0"/>
              <a:t>süpervizyonunda</a:t>
            </a:r>
            <a:r>
              <a:rPr lang="tr-TR" dirty="0" smtClean="0"/>
              <a:t> süpervizörün kontrolü yitirme riski vardır</a:t>
            </a:r>
            <a:r>
              <a:rPr lang="tr-TR" dirty="0" smtClean="0"/>
              <a:t>.</a:t>
            </a:r>
          </a:p>
          <a:p>
            <a:pPr algn="just">
              <a:buNone/>
            </a:pPr>
            <a:r>
              <a:rPr lang="tr-TR" dirty="0" smtClean="0"/>
              <a:t>Grup </a:t>
            </a:r>
            <a:r>
              <a:rPr lang="tr-TR" dirty="0" err="1" smtClean="0"/>
              <a:t>süpervizyonu</a:t>
            </a:r>
            <a:r>
              <a:rPr lang="tr-TR" dirty="0" smtClean="0"/>
              <a:t> için sorumluluk kabul etmek süpervizöre ve onun bilgisi ve yetenekleri üzerine ağır </a:t>
            </a:r>
            <a:r>
              <a:rPr lang="tr-TR" dirty="0" smtClean="0"/>
              <a:t>bir </a:t>
            </a:r>
            <a:r>
              <a:rPr lang="tr-TR" dirty="0" smtClean="0"/>
              <a:t>yük yükler. 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Grup kavramı gizlilik konusunu içeren olası problemlere </a:t>
            </a:r>
            <a:r>
              <a:rPr lang="tr-TR" dirty="0" smtClean="0"/>
              <a:t>sahiptir.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/>
              <a:t>Grup </a:t>
            </a:r>
            <a:r>
              <a:rPr lang="tr-TR" sz="3200" b="1" dirty="0" err="1" smtClean="0"/>
              <a:t>Süpervizyonu</a:t>
            </a:r>
            <a:r>
              <a:rPr lang="tr-TR" sz="3200" b="1" dirty="0" smtClean="0"/>
              <a:t>: </a:t>
            </a:r>
            <a:endParaRPr lang="tr-TR" sz="3200" b="1" dirty="0" smtClean="0"/>
          </a:p>
          <a:p>
            <a:pPr algn="just">
              <a:buNone/>
            </a:pPr>
            <a:r>
              <a:rPr lang="tr-TR" sz="3200" b="1" dirty="0" smtClean="0"/>
              <a:t>      </a:t>
            </a:r>
            <a:r>
              <a:rPr lang="tr-TR" sz="3200" dirty="0" smtClean="0"/>
              <a:t>Süreç </a:t>
            </a:r>
            <a:r>
              <a:rPr lang="tr-TR" sz="3200" dirty="0" smtClean="0"/>
              <a:t>ve </a:t>
            </a:r>
            <a:r>
              <a:rPr lang="tr-TR" sz="3200" dirty="0" smtClean="0"/>
              <a:t>Rol</a:t>
            </a:r>
          </a:p>
          <a:p>
            <a:pPr algn="just">
              <a:buNone/>
            </a:pPr>
            <a:r>
              <a:rPr lang="tr-TR" sz="3200" i="1" dirty="0" smtClean="0"/>
              <a:t>      Oluşturma</a:t>
            </a:r>
            <a:endParaRPr lang="tr-TR" sz="3200" dirty="0" smtClean="0"/>
          </a:p>
          <a:p>
            <a:pPr algn="just">
              <a:buNone/>
            </a:pPr>
            <a:r>
              <a:rPr lang="tr-TR" sz="3200" i="1" dirty="0" smtClean="0"/>
              <a:t>       Amaçlar</a:t>
            </a:r>
            <a:endParaRPr lang="tr-TR" sz="3200" dirty="0" smtClean="0"/>
          </a:p>
          <a:p>
            <a:pPr algn="just">
              <a:buNone/>
            </a:pPr>
            <a:r>
              <a:rPr lang="tr-TR" sz="3200" i="1" dirty="0" smtClean="0"/>
              <a:t>      İçerik</a:t>
            </a:r>
            <a:endParaRPr lang="tr-TR" sz="3200" dirty="0" smtClean="0"/>
          </a:p>
          <a:p>
            <a:pPr algn="just">
              <a:buNone/>
            </a:pPr>
            <a:r>
              <a:rPr lang="tr-TR" sz="3200" i="1" dirty="0" smtClean="0"/>
              <a:t>      Rol </a:t>
            </a:r>
            <a:r>
              <a:rPr lang="tr-TR" sz="3200" i="1" dirty="0" smtClean="0"/>
              <a:t>Yapma</a:t>
            </a:r>
            <a:endParaRPr lang="tr-TR" sz="3200" dirty="0" smtClean="0"/>
          </a:p>
          <a:p>
            <a:pPr algn="just">
              <a:buNone/>
            </a:pPr>
            <a:endParaRPr lang="tr-TR" sz="3200" dirty="0" smtClean="0"/>
          </a:p>
          <a:p>
            <a:pPr algn="just"/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77</TotalTime>
  <Words>158</Words>
  <Application>Microsoft Office PowerPoint</Application>
  <PresentationFormat>Ekran Gösterisi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Kaynak</vt:lpstr>
      <vt:lpstr>Ankara Üniversitesi  Sağlık Bilimleri Fakültesi Sosyal Hizmet Bölümü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14</cp:revision>
  <dcterms:created xsi:type="dcterms:W3CDTF">2017-04-26T08:36:58Z</dcterms:created>
  <dcterms:modified xsi:type="dcterms:W3CDTF">2017-12-12T09:12:20Z</dcterms:modified>
</cp:coreProperties>
</file>