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2"/>
  </p:notesMasterIdLst>
  <p:handoutMasterIdLst>
    <p:handoutMasterId r:id="rId13"/>
  </p:handoutMasterIdLst>
  <p:sldIdLst>
    <p:sldId id="668" r:id="rId4"/>
    <p:sldId id="607" r:id="rId5"/>
    <p:sldId id="692" r:id="rId6"/>
    <p:sldId id="694" r:id="rId7"/>
    <p:sldId id="695" r:id="rId8"/>
    <p:sldId id="696" r:id="rId9"/>
    <p:sldId id="699" r:id="rId10"/>
    <p:sldId id="700"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84" d="100"/>
          <a:sy n="84" d="100"/>
        </p:scale>
        <p:origin x="1638" y="42"/>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28.2.2020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2/28/2020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2/28/2020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2/28/2020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2/28/2020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2/28/2020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2/28/2020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2/28/2020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2/28/2020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2/28/2020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2/28/2020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2/28/2020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2/28/2020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2/28/2020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2/28/2020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2/28/2020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2/28/2020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2/28/2020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2/28/2020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2/28/2020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2/28/2020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2/28/2020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109</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BİLGİ TEKNOLOJİLERİ VE KULLANIMI</a:t>
            </a:r>
          </a:p>
          <a:p>
            <a:pPr marL="0" lvl="1" algn="ctr">
              <a:spcBef>
                <a:spcPct val="20000"/>
              </a:spcBef>
              <a:buClr>
                <a:schemeClr val="accent1"/>
              </a:buClr>
            </a:pP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332145" y="4213180"/>
            <a:ext cx="8479708" cy="1077218"/>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DOÇ. DR. ARZUHAN BURCU GÜLTEKİN</a:t>
            </a:r>
          </a:p>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SORUMLU ASİSTAN: EMİR SUNGUROĞLU</a:t>
            </a:r>
          </a:p>
          <a:p>
            <a:pPr algn="ctr">
              <a:spcAft>
                <a:spcPts val="0"/>
              </a:spcAft>
            </a:pPr>
            <a:endParaRPr lang="tr-TR" sz="1600" dirty="0" smtClean="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a:t>
            </a:r>
            <a:r>
              <a:rPr lang="tr-TR" sz="1600" dirty="0">
                <a:latin typeface="Arial" panose="020B0604020202020204" pitchFamily="34" charset="0"/>
                <a:ea typeface="Times New Roman" panose="02020603050405020304" pitchFamily="18" charset="0"/>
                <a:cs typeface="Arial" panose="020B0604020202020204" pitchFamily="34" charset="0"/>
              </a:rPr>
              <a:t>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799098" y="1228397"/>
            <a:ext cx="7976912" cy="3022366"/>
          </a:xfrm>
          <a:prstGeom prst="rect">
            <a:avLst/>
          </a:prstGeom>
        </p:spPr>
        <p:txBody>
          <a:bodyPr wrap="square">
            <a:spAutoFit/>
          </a:bodyPr>
          <a:lstStyle/>
          <a:p>
            <a:pPr marL="0" lvl="1" algn="ctr">
              <a:spcBef>
                <a:spcPct val="20000"/>
              </a:spcBef>
              <a:buClr>
                <a:schemeClr val="tx1">
                  <a:lumMod val="95000"/>
                  <a:lumOff val="5000"/>
                </a:schemeClr>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13. </a:t>
            </a:r>
            <a:r>
              <a:rPr lang="tr-TR" sz="2800" b="1" dirty="0" smtClean="0">
                <a:latin typeface="Arial" panose="020B0604020202020204" pitchFamily="34" charset="0"/>
                <a:cs typeface="Arial" panose="020B0604020202020204" pitchFamily="34" charset="0"/>
              </a:rPr>
              <a:t>HAFTA</a:t>
            </a:r>
          </a:p>
          <a:p>
            <a:pPr marL="514350" lvl="1" indent="-514350" algn="ctr">
              <a:spcBef>
                <a:spcPct val="20000"/>
              </a:spcBef>
              <a:buClr>
                <a:schemeClr val="accent1"/>
              </a:buClr>
              <a:buAutoNum type="arabicPeriod"/>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en-US" sz="2800" b="1" dirty="0">
                <a:latin typeface="Arial" panose="020B0604020202020204" pitchFamily="34" charset="0"/>
                <a:cs typeface="Arial" panose="020B0604020202020204" pitchFamily="34" charset="0"/>
              </a:rPr>
              <a:t>MICROSOFT OFFICE POWERPOINT UYGULAMALARI - </a:t>
            </a:r>
            <a:r>
              <a:rPr lang="tr-TR" sz="2800" b="1" dirty="0" smtClean="0">
                <a:latin typeface="Arial" panose="020B0604020202020204" pitchFamily="34" charset="0"/>
                <a:cs typeface="Arial" panose="020B0604020202020204" pitchFamily="34" charset="0"/>
              </a:rPr>
              <a:t>2</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491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13079" y="531088"/>
            <a:ext cx="8517837" cy="636625"/>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BİLGİ TEKNOLOJİLERİ	</a:t>
            </a: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
        <p:nvSpPr>
          <p:cNvPr id="3" name="Dikdörtgen 2"/>
          <p:cNvSpPr/>
          <p:nvPr/>
        </p:nvSpPr>
        <p:spPr>
          <a:xfrm>
            <a:off x="313079" y="1858839"/>
            <a:ext cx="8198743" cy="3667671"/>
          </a:xfrm>
          <a:prstGeom prst="rect">
            <a:avLst/>
          </a:prstGeom>
        </p:spPr>
        <p:txBody>
          <a:bodyPr wrap="square">
            <a:spAutoFit/>
          </a:bodyPr>
          <a:lstStyle/>
          <a:p>
            <a:pPr>
              <a:lnSpc>
                <a:spcPts val="1420"/>
              </a:lnSpc>
              <a:spcAft>
                <a:spcPts val="0"/>
              </a:spcAft>
            </a:pPr>
            <a:r>
              <a:rPr lang="tr-TR" sz="1400" dirty="0" smtClean="0">
                <a:latin typeface="Times New Roman" panose="02020603050405020304" pitchFamily="18" charset="0"/>
                <a:ea typeface="Times New Roman" panose="02020603050405020304" pitchFamily="18" charset="0"/>
                <a:cs typeface="Arial" panose="020B0604020202020204" pitchFamily="34" charset="0"/>
              </a:rPr>
              <a:t> </a:t>
            </a:r>
            <a:endParaRPr lang="tr-TR" sz="1050" dirty="0" smtClean="0">
              <a:latin typeface="Calibri" panose="020F0502020204030204" pitchFamily="34" charset="0"/>
              <a:ea typeface="Calibri" panose="020F0502020204030204" pitchFamily="34" charset="0"/>
              <a:cs typeface="Arial" panose="020B0604020202020204" pitchFamily="34" charset="0"/>
            </a:endParaRPr>
          </a:p>
          <a:p>
            <a:r>
              <a:rPr lang="tr-TR" sz="1400" b="1" dirty="0"/>
              <a:t>Dersin Öğrenme Kazanımı:</a:t>
            </a:r>
            <a:endParaRPr lang="tr-TR" sz="1400" dirty="0"/>
          </a:p>
          <a:p>
            <a:r>
              <a:rPr lang="tr-TR" sz="1400" dirty="0"/>
              <a:t> </a:t>
            </a:r>
          </a:p>
          <a:p>
            <a:r>
              <a:rPr lang="tr-TR" sz="1400" dirty="0"/>
              <a:t>Microsoft PowerPoint sunu programı ile sunum hazırlayabilme kazanımı elde edilmesi hedeflenmektedir.</a:t>
            </a:r>
          </a:p>
          <a:p>
            <a:r>
              <a:rPr lang="tr-TR" sz="1400" dirty="0"/>
              <a:t> </a:t>
            </a:r>
          </a:p>
          <a:p>
            <a:r>
              <a:rPr lang="tr-TR" sz="1400" b="1" dirty="0"/>
              <a:t>Dersin Kapsamı:</a:t>
            </a:r>
            <a:endParaRPr lang="tr-TR" sz="1400" dirty="0"/>
          </a:p>
          <a:p>
            <a:r>
              <a:rPr lang="tr-TR" sz="1400" dirty="0"/>
              <a:t>Microsoft PowerPoint programı ile bir sunum hazırlanacaktır.</a:t>
            </a:r>
          </a:p>
          <a:p>
            <a:r>
              <a:rPr lang="tr-TR" sz="1400" dirty="0"/>
              <a:t>Ayrıca bir sonraki derste sunmak üzere öğrencilere birer sunum konusu belirlenecektir.</a:t>
            </a:r>
          </a:p>
          <a:p>
            <a:r>
              <a:rPr lang="tr-TR" sz="1400" dirty="0"/>
              <a:t> </a:t>
            </a:r>
          </a:p>
          <a:p>
            <a:r>
              <a:rPr lang="tr-TR" sz="1400" b="1" dirty="0"/>
              <a:t>Kullanılan Öğretim Yöntem ve Tekniği:</a:t>
            </a:r>
            <a:endParaRPr lang="tr-TR" sz="1400" dirty="0"/>
          </a:p>
          <a:p>
            <a:r>
              <a:rPr lang="tr-TR" sz="1400" dirty="0"/>
              <a:t>Bilgisayar destekli sözlü sunum, anlatım, uygulama, soru ve cevap, ödev</a:t>
            </a:r>
          </a:p>
          <a:p>
            <a:r>
              <a:rPr lang="tr-TR" sz="1400" dirty="0"/>
              <a:t/>
            </a:r>
            <a:br>
              <a:rPr lang="tr-TR" sz="1400" dirty="0"/>
            </a:br>
            <a:r>
              <a:rPr lang="tr-TR" sz="1400" dirty="0"/>
              <a:t/>
            </a:r>
            <a:br>
              <a:rPr lang="tr-TR" sz="1400" dirty="0"/>
            </a:br>
            <a:r>
              <a:rPr lang="tr-TR" sz="1400" dirty="0" smtClean="0">
                <a:latin typeface="Calibri" panose="020F0502020204030204" pitchFamily="34" charset="0"/>
                <a:ea typeface="Calibri" panose="020F0502020204030204" pitchFamily="34" charset="0"/>
                <a:cs typeface="Arial" panose="020B0604020202020204" pitchFamily="34" charset="0"/>
              </a:rPr>
              <a:t/>
            </a:r>
            <a:br>
              <a:rPr lang="tr-TR" sz="1400" dirty="0" smtClean="0">
                <a:latin typeface="Calibri" panose="020F0502020204030204" pitchFamily="34" charset="0"/>
                <a:ea typeface="Calibri" panose="020F0502020204030204" pitchFamily="34" charset="0"/>
                <a:cs typeface="Arial" panose="020B0604020202020204" pitchFamily="34" charset="0"/>
              </a:rPr>
            </a:br>
            <a:r>
              <a:rPr lang="tr-TR" sz="1400" dirty="0" smtClean="0">
                <a:latin typeface="Times New Roman" panose="02020603050405020304" pitchFamily="18" charset="0"/>
                <a:ea typeface="Times New Roman" panose="02020603050405020304" pitchFamily="18" charset="0"/>
                <a:cs typeface="Arial" panose="020B0604020202020204" pitchFamily="34" charset="0"/>
              </a:rPr>
              <a:t> </a:t>
            </a:r>
            <a:endParaRPr lang="tr-TR" sz="1050" dirty="0" smtClean="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1400" dirty="0">
                <a:latin typeface="Times New Roman" panose="02020603050405020304" pitchFamily="18" charset="0"/>
                <a:ea typeface="Times New Roman" panose="02020603050405020304" pitchFamily="18" charset="0"/>
                <a:cs typeface="Arial" panose="020B0604020202020204" pitchFamily="34" charset="0"/>
              </a:rPr>
              <a:t> </a:t>
            </a:r>
            <a:endParaRPr lang="tr-TR" sz="105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1400" dirty="0">
                <a:latin typeface="Times New Roman" panose="02020603050405020304" pitchFamily="18" charset="0"/>
                <a:ea typeface="Times New Roman" panose="02020603050405020304" pitchFamily="18" charset="0"/>
                <a:cs typeface="Arial" panose="020B0604020202020204" pitchFamily="34" charset="0"/>
              </a:rPr>
              <a:t> </a:t>
            </a:r>
            <a:endParaRPr lang="tr-TR" sz="105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599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3" name="Dikdörtgen 2"/>
          <p:cNvSpPr/>
          <p:nvPr/>
        </p:nvSpPr>
        <p:spPr>
          <a:xfrm>
            <a:off x="304801" y="1553609"/>
            <a:ext cx="8658578" cy="3282052"/>
          </a:xfrm>
          <a:prstGeom prst="rect">
            <a:avLst/>
          </a:prstGeom>
        </p:spPr>
        <p:txBody>
          <a:bodyPr wrap="square">
            <a:spAutoFit/>
          </a:bodyPr>
          <a:lstStyle/>
          <a:p>
            <a:pPr marR="444500" algn="ctr">
              <a:lnSpc>
                <a:spcPct val="86000"/>
              </a:lnSpc>
              <a:spcAft>
                <a:spcPts val="0"/>
              </a:spcAft>
            </a:pPr>
            <a:r>
              <a:rPr lang="tr-TR" sz="1200" b="1" dirty="0">
                <a:solidFill>
                  <a:srgbClr val="2E75B6"/>
                </a:solidFill>
                <a:latin typeface="Segoe UI Black" panose="020B0A02040204020203" pitchFamily="34" charset="0"/>
                <a:ea typeface="Segoe UI Black" panose="020B0A02040204020203" pitchFamily="34" charset="0"/>
                <a:cs typeface="Arial" panose="020B0604020202020204" pitchFamily="34" charset="0"/>
              </a:rPr>
              <a:t>ENERJİ ETKİN KENT PLANLAMA YAKLAŞIMININ İNCELENMESİ</a:t>
            </a:r>
          </a:p>
          <a:p>
            <a:pPr marR="444500" algn="ctr">
              <a:lnSpc>
                <a:spcPct val="86000"/>
              </a:lnSpc>
              <a:spcAft>
                <a:spcPts val="0"/>
              </a:spcAft>
            </a:pPr>
            <a:endParaRPr lang="tr-TR" sz="1200" b="1" dirty="0">
              <a:solidFill>
                <a:srgbClr val="2E75B6"/>
              </a:solidFill>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solidFill>
                <a:srgbClr val="2E75B6"/>
              </a:solidFill>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solidFill>
                <a:srgbClr val="2E75B6"/>
              </a:solidFill>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solidFill>
                <a:srgbClr val="2E75B6"/>
              </a:solidFill>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solidFill>
                <a:srgbClr val="2E75B6"/>
              </a:solidFill>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solidFill>
                <a:srgbClr val="2E75B6"/>
              </a:solidFill>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r>
              <a:rPr lang="tr-TR" sz="1200" b="1" dirty="0">
                <a:latin typeface="Segoe UI Black" panose="020B0A02040204020203" pitchFamily="34" charset="0"/>
                <a:ea typeface="Segoe UI Black" panose="020B0A02040204020203" pitchFamily="34" charset="0"/>
                <a:cs typeface="Arial" panose="020B0604020202020204" pitchFamily="34" charset="0"/>
              </a:rPr>
              <a:t>Bu çalışma, 13 - 15 Ekim 2016 tarihli Uluslararası Sürdürülebilir Yapılı Çevre Konferansında sunulmuştur. Sunumun hazırlanması için yararlanılan kaynaklara aşağıda temel kaynaktan ulaşılabilir:</a:t>
            </a:r>
          </a:p>
          <a:p>
            <a:pPr marR="444500" algn="ctr">
              <a:lnSpc>
                <a:spcPct val="86000"/>
              </a:lnSpc>
              <a:spcAft>
                <a:spcPts val="0"/>
              </a:spcAft>
            </a:pPr>
            <a:endParaRPr lang="tr-TR" sz="1200" b="1" dirty="0">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endParaRPr lang="tr-TR" sz="1200" b="1" dirty="0">
              <a:latin typeface="Segoe UI Black" panose="020B0A02040204020203" pitchFamily="34" charset="0"/>
              <a:ea typeface="Segoe UI Black" panose="020B0A02040204020203" pitchFamily="34" charset="0"/>
              <a:cs typeface="Arial" panose="020B0604020202020204" pitchFamily="34" charset="0"/>
            </a:endParaRPr>
          </a:p>
          <a:p>
            <a:pPr marR="444500" algn="ctr">
              <a:lnSpc>
                <a:spcPct val="86000"/>
              </a:lnSpc>
              <a:spcAft>
                <a:spcPts val="0"/>
              </a:spcAft>
            </a:pPr>
            <a:r>
              <a:rPr lang="tr-TR" sz="1200" b="1" dirty="0">
                <a:latin typeface="Segoe UI Black" panose="020B0A02040204020203" pitchFamily="34" charset="0"/>
                <a:ea typeface="Segoe UI Black" panose="020B0A02040204020203" pitchFamily="34" charset="0"/>
                <a:cs typeface="Arial" panose="020B0604020202020204" pitchFamily="34" charset="0"/>
              </a:rPr>
              <a:t>KAYNAK: Yıldırım, H. Y., Gültekin, A. B. ve </a:t>
            </a:r>
            <a:r>
              <a:rPr lang="tr-TR" sz="1200" b="1" dirty="0" err="1">
                <a:latin typeface="Segoe UI Black" panose="020B0A02040204020203" pitchFamily="34" charset="0"/>
                <a:ea typeface="Segoe UI Black" panose="020B0A02040204020203" pitchFamily="34" charset="0"/>
                <a:cs typeface="Arial" panose="020B0604020202020204" pitchFamily="34" charset="0"/>
              </a:rPr>
              <a:t>Tanrıvermiş</a:t>
            </a:r>
            <a:r>
              <a:rPr lang="tr-TR" sz="1200" b="1" dirty="0">
                <a:latin typeface="Segoe UI Black" panose="020B0A02040204020203" pitchFamily="34" charset="0"/>
                <a:ea typeface="Segoe UI Black" panose="020B0A02040204020203" pitchFamily="34" charset="0"/>
                <a:cs typeface="Arial" panose="020B0604020202020204" pitchFamily="34" charset="0"/>
              </a:rPr>
              <a:t>, H., “Evaluation of </a:t>
            </a:r>
            <a:r>
              <a:rPr lang="tr-TR" sz="1200" b="1" dirty="0" err="1">
                <a:latin typeface="Segoe UI Black" panose="020B0A02040204020203" pitchFamily="34" charset="0"/>
                <a:ea typeface="Segoe UI Black" panose="020B0A02040204020203" pitchFamily="34" charset="0"/>
                <a:cs typeface="Arial" panose="020B0604020202020204" pitchFamily="34" charset="0"/>
              </a:rPr>
              <a:t>Energy</a:t>
            </a:r>
            <a:r>
              <a:rPr lang="tr-TR" sz="1200" b="1" dirty="0">
                <a:latin typeface="Segoe UI Black" panose="020B0A02040204020203" pitchFamily="34" charset="0"/>
                <a:ea typeface="Segoe UI Black" panose="020B0A02040204020203" pitchFamily="34" charset="0"/>
                <a:cs typeface="Arial" panose="020B0604020202020204" pitchFamily="34" charset="0"/>
              </a:rPr>
              <a:t> </a:t>
            </a:r>
            <a:r>
              <a:rPr lang="tr-TR" sz="1200" b="1" dirty="0" err="1">
                <a:latin typeface="Segoe UI Black" panose="020B0A02040204020203" pitchFamily="34" charset="0"/>
                <a:ea typeface="Segoe UI Black" panose="020B0A02040204020203" pitchFamily="34" charset="0"/>
                <a:cs typeface="Arial" panose="020B0604020202020204" pitchFamily="34" charset="0"/>
              </a:rPr>
              <a:t>Efficient</a:t>
            </a:r>
            <a:r>
              <a:rPr lang="tr-TR" sz="1200" b="1" dirty="0">
                <a:latin typeface="Segoe UI Black" panose="020B0A02040204020203" pitchFamily="34" charset="0"/>
                <a:ea typeface="Segoe UI Black" panose="020B0A02040204020203" pitchFamily="34" charset="0"/>
                <a:cs typeface="Arial" panose="020B0604020202020204" pitchFamily="34" charset="0"/>
              </a:rPr>
              <a:t> Urban Planning </a:t>
            </a:r>
            <a:r>
              <a:rPr lang="tr-TR" sz="1200" b="1" dirty="0" err="1">
                <a:latin typeface="Segoe UI Black" panose="020B0A02040204020203" pitchFamily="34" charset="0"/>
                <a:ea typeface="Segoe UI Black" panose="020B0A02040204020203" pitchFamily="34" charset="0"/>
                <a:cs typeface="Arial" panose="020B0604020202020204" pitchFamily="34" charset="0"/>
              </a:rPr>
              <a:t>Approach</a:t>
            </a:r>
            <a:r>
              <a:rPr lang="tr-TR" sz="1200" b="1" dirty="0">
                <a:latin typeface="Segoe UI Black" panose="020B0A02040204020203" pitchFamily="34" charset="0"/>
                <a:ea typeface="Segoe UI Black" panose="020B0A02040204020203" pitchFamily="34" charset="0"/>
                <a:cs typeface="Arial" panose="020B0604020202020204" pitchFamily="34" charset="0"/>
              </a:rPr>
              <a:t>”, Smart </a:t>
            </a:r>
            <a:r>
              <a:rPr lang="tr-TR" sz="1200" b="1" dirty="0" err="1">
                <a:latin typeface="Segoe UI Black" panose="020B0A02040204020203" pitchFamily="34" charset="0"/>
                <a:ea typeface="Segoe UI Black" panose="020B0A02040204020203" pitchFamily="34" charset="0"/>
                <a:cs typeface="Arial" panose="020B0604020202020204" pitchFamily="34" charset="0"/>
              </a:rPr>
              <a:t>Metropoles</a:t>
            </a:r>
            <a:r>
              <a:rPr lang="tr-TR" sz="1200" b="1" dirty="0">
                <a:latin typeface="Segoe UI Black" panose="020B0A02040204020203" pitchFamily="34" charset="0"/>
                <a:ea typeface="Segoe UI Black" panose="020B0A02040204020203" pitchFamily="34" charset="0"/>
                <a:cs typeface="Arial" panose="020B0604020202020204" pitchFamily="34" charset="0"/>
              </a:rPr>
              <a:t> - </a:t>
            </a:r>
            <a:r>
              <a:rPr lang="tr-TR" sz="1200" b="1" dirty="0" err="1">
                <a:latin typeface="Segoe UI Black" panose="020B0A02040204020203" pitchFamily="34" charset="0"/>
                <a:ea typeface="Segoe UI Black" panose="020B0A02040204020203" pitchFamily="34" charset="0"/>
                <a:cs typeface="Arial" panose="020B0604020202020204" pitchFamily="34" charset="0"/>
              </a:rPr>
              <a:t>Integrated</a:t>
            </a:r>
            <a:r>
              <a:rPr lang="tr-TR" sz="1200" b="1" dirty="0">
                <a:latin typeface="Segoe UI Black" panose="020B0A02040204020203" pitchFamily="34" charset="0"/>
                <a:ea typeface="Segoe UI Black" panose="020B0A02040204020203" pitchFamily="34" charset="0"/>
                <a:cs typeface="Arial" panose="020B0604020202020204" pitchFamily="34" charset="0"/>
              </a:rPr>
              <a:t> Solutions </a:t>
            </a:r>
            <a:r>
              <a:rPr lang="tr-TR" sz="1200" b="1" dirty="0" err="1">
                <a:latin typeface="Segoe UI Black" panose="020B0A02040204020203" pitchFamily="34" charset="0"/>
                <a:ea typeface="Segoe UI Black" panose="020B0A02040204020203" pitchFamily="34" charset="0"/>
                <a:cs typeface="Arial" panose="020B0604020202020204" pitchFamily="34" charset="0"/>
              </a:rPr>
              <a:t>for</a:t>
            </a:r>
            <a:r>
              <a:rPr lang="tr-TR" sz="1200" b="1" dirty="0">
                <a:latin typeface="Segoe UI Black" panose="020B0A02040204020203" pitchFamily="34" charset="0"/>
                <a:ea typeface="Segoe UI Black" panose="020B0A02040204020203" pitchFamily="34" charset="0"/>
                <a:cs typeface="Arial" panose="020B0604020202020204" pitchFamily="34" charset="0"/>
              </a:rPr>
              <a:t> </a:t>
            </a:r>
            <a:r>
              <a:rPr lang="tr-TR" sz="1200" b="1" dirty="0" err="1">
                <a:latin typeface="Segoe UI Black" panose="020B0A02040204020203" pitchFamily="34" charset="0"/>
                <a:ea typeface="Segoe UI Black" panose="020B0A02040204020203" pitchFamily="34" charset="0"/>
                <a:cs typeface="Arial" panose="020B0604020202020204" pitchFamily="34" charset="0"/>
              </a:rPr>
              <a:t>Sustainable</a:t>
            </a:r>
            <a:r>
              <a:rPr lang="tr-TR" sz="1200" b="1" dirty="0">
                <a:latin typeface="Segoe UI Black" panose="020B0A02040204020203" pitchFamily="34" charset="0"/>
                <a:ea typeface="Segoe UI Black" panose="020B0A02040204020203" pitchFamily="34" charset="0"/>
                <a:cs typeface="Arial" panose="020B0604020202020204" pitchFamily="34" charset="0"/>
              </a:rPr>
              <a:t> </a:t>
            </a:r>
            <a:r>
              <a:rPr lang="tr-TR" sz="1200" b="1" dirty="0" err="1">
                <a:latin typeface="Segoe UI Black" panose="020B0A02040204020203" pitchFamily="34" charset="0"/>
                <a:ea typeface="Segoe UI Black" panose="020B0A02040204020203" pitchFamily="34" charset="0"/>
                <a:cs typeface="Arial" panose="020B0604020202020204" pitchFamily="34" charset="0"/>
              </a:rPr>
              <a:t>and</a:t>
            </a:r>
            <a:r>
              <a:rPr lang="tr-TR" sz="1200" b="1" dirty="0">
                <a:latin typeface="Segoe UI Black" panose="020B0A02040204020203" pitchFamily="34" charset="0"/>
                <a:ea typeface="Segoe UI Black" panose="020B0A02040204020203" pitchFamily="34" charset="0"/>
                <a:cs typeface="Arial" panose="020B0604020202020204" pitchFamily="34" charset="0"/>
              </a:rPr>
              <a:t> Smart </a:t>
            </a:r>
            <a:r>
              <a:rPr lang="tr-TR" sz="1200" b="1" dirty="0" err="1">
                <a:latin typeface="Segoe UI Black" panose="020B0A02040204020203" pitchFamily="34" charset="0"/>
                <a:ea typeface="Segoe UI Black" panose="020B0A02040204020203" pitchFamily="34" charset="0"/>
                <a:cs typeface="Arial" panose="020B0604020202020204" pitchFamily="34" charset="0"/>
              </a:rPr>
              <a:t>Buildings</a:t>
            </a:r>
            <a:r>
              <a:rPr lang="tr-TR" sz="1200" b="1" dirty="0">
                <a:latin typeface="Segoe UI Black" panose="020B0A02040204020203" pitchFamily="34" charset="0"/>
                <a:ea typeface="Segoe UI Black" panose="020B0A02040204020203" pitchFamily="34" charset="0"/>
                <a:cs typeface="Arial" panose="020B0604020202020204" pitchFamily="34" charset="0"/>
              </a:rPr>
              <a:t> &amp; </a:t>
            </a:r>
            <a:r>
              <a:rPr lang="tr-TR" sz="1200" b="1" dirty="0" err="1">
                <a:latin typeface="Segoe UI Black" panose="020B0A02040204020203" pitchFamily="34" charset="0"/>
                <a:ea typeface="Segoe UI Black" panose="020B0A02040204020203" pitchFamily="34" charset="0"/>
                <a:cs typeface="Arial" panose="020B0604020202020204" pitchFamily="34" charset="0"/>
              </a:rPr>
              <a:t>Cities</a:t>
            </a:r>
            <a:r>
              <a:rPr lang="tr-TR" sz="1200" b="1" dirty="0">
                <a:latin typeface="Segoe UI Black" panose="020B0A02040204020203" pitchFamily="34" charset="0"/>
                <a:ea typeface="Segoe UI Black" panose="020B0A02040204020203" pitchFamily="34" charset="0"/>
                <a:cs typeface="Arial" panose="020B0604020202020204" pitchFamily="34" charset="0"/>
              </a:rPr>
              <a:t> - SBE16İSTANBUL, İMSAD, ISBN: 978-605-63492-9-4, İstanbul, 224-235, (13-15 </a:t>
            </a:r>
            <a:r>
              <a:rPr lang="tr-TR" sz="1200" b="1" dirty="0" err="1">
                <a:latin typeface="Segoe UI Black" panose="020B0A02040204020203" pitchFamily="34" charset="0"/>
                <a:ea typeface="Segoe UI Black" panose="020B0A02040204020203" pitchFamily="34" charset="0"/>
                <a:cs typeface="Arial" panose="020B0604020202020204" pitchFamily="34" charset="0"/>
              </a:rPr>
              <a:t>October</a:t>
            </a:r>
            <a:r>
              <a:rPr lang="tr-TR" sz="1200" b="1" dirty="0">
                <a:latin typeface="Segoe UI Black" panose="020B0A02040204020203" pitchFamily="34" charset="0"/>
                <a:ea typeface="Segoe UI Black" panose="020B0A02040204020203" pitchFamily="34" charset="0"/>
                <a:cs typeface="Arial" panose="020B0604020202020204" pitchFamily="34" charset="0"/>
              </a:rPr>
              <a:t> 2016).</a:t>
            </a:r>
          </a:p>
          <a:p>
            <a:r>
              <a:rPr lang="tr-TR" sz="1000" dirty="0">
                <a:latin typeface="Calibri" panose="020F0502020204030204" pitchFamily="34" charset="0"/>
                <a:ea typeface="Calibri" panose="020F0502020204030204" pitchFamily="34" charset="0"/>
                <a:cs typeface="Arial" panose="020B0604020202020204" pitchFamily="34" charset="0"/>
              </a:rPr>
              <a:t/>
            </a:r>
            <a:br>
              <a:rPr lang="tr-TR" sz="1000" dirty="0">
                <a:latin typeface="Calibri" panose="020F0502020204030204" pitchFamily="34" charset="0"/>
                <a:ea typeface="Calibri" panose="020F0502020204030204" pitchFamily="34" charset="0"/>
                <a:cs typeface="Arial" panose="020B0604020202020204" pitchFamily="34" charset="0"/>
              </a:rPr>
            </a:br>
            <a:endParaRPr lang="tr-TR" sz="1050" dirty="0"/>
          </a:p>
        </p:txBody>
      </p:sp>
    </p:spTree>
    <p:extLst>
      <p:ext uri="{BB962C8B-B14F-4D97-AF65-F5344CB8AC3E}">
        <p14:creationId xmlns:p14="http://schemas.microsoft.com/office/powerpoint/2010/main" val="279251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6" name="Dikdörtgen 5"/>
          <p:cNvSpPr/>
          <p:nvPr/>
        </p:nvSpPr>
        <p:spPr>
          <a:xfrm>
            <a:off x="688004" y="4152577"/>
            <a:ext cx="7693378" cy="1246495"/>
          </a:xfrm>
          <a:prstGeom prst="rect">
            <a:avLst/>
          </a:prstGeom>
        </p:spPr>
        <p:txBody>
          <a:bodyPr wrap="square">
            <a:spAutoFit/>
          </a:bodyPr>
          <a:lstStyle/>
          <a:p>
            <a:pPr algn="ctr">
              <a:lnSpc>
                <a:spcPts val="1810"/>
              </a:lnSpc>
              <a:spcAft>
                <a:spcPts val="0"/>
              </a:spcAft>
            </a:pPr>
            <a:r>
              <a:rPr lang="tr-TR" sz="9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900" b="1" dirty="0">
                <a:latin typeface="Times New Roman" panose="02020603050405020304" pitchFamily="18" charset="0"/>
                <a:ea typeface="Calibri" panose="020F0502020204030204" pitchFamily="34" charset="0"/>
                <a:cs typeface="Times New Roman" panose="02020603050405020304" pitchFamily="18" charset="0"/>
              </a:rPr>
              <a:t>ENERJİ ETKİN KENT PLANLAMA YAKLAŞIMININ </a:t>
            </a:r>
            <a:r>
              <a:rPr lang="tr-TR" sz="900" b="1" dirty="0" smtClean="0">
                <a:latin typeface="Times New Roman" panose="02020603050405020304" pitchFamily="18" charset="0"/>
                <a:ea typeface="Calibri" panose="020F0502020204030204" pitchFamily="34" charset="0"/>
                <a:cs typeface="Times New Roman" panose="02020603050405020304" pitchFamily="18" charset="0"/>
              </a:rPr>
              <a:t>İNCELENMESİ</a:t>
            </a:r>
            <a:endParaRPr lang="tr-TR" sz="900" b="1" dirty="0">
              <a:latin typeface="Times New Roman" panose="02020603050405020304" pitchFamily="18" charset="0"/>
              <a:ea typeface="Calibri" panose="020F0502020204030204" pitchFamily="34" charset="0"/>
              <a:cs typeface="Times New Roman" panose="02020603050405020304" pitchFamily="18" charset="0"/>
            </a:endParaRPr>
          </a:p>
          <a:p>
            <a:pPr>
              <a:lnSpc>
                <a:spcPts val="1810"/>
              </a:lnSpc>
              <a:spcAft>
                <a:spcPts val="0"/>
              </a:spcAft>
            </a:pPr>
            <a:endParaRPr lang="tr-TR" sz="9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810"/>
              </a:lnSpc>
              <a:spcAft>
                <a:spcPts val="0"/>
              </a:spcAft>
            </a:pPr>
            <a:r>
              <a:rPr lang="tr-TR" sz="900" b="1" dirty="0">
                <a:latin typeface="Times New Roman" panose="02020603050405020304" pitchFamily="18" charset="0"/>
                <a:ea typeface="Calibri" panose="020F0502020204030204" pitchFamily="34" charset="0"/>
                <a:cs typeface="Times New Roman" panose="02020603050405020304" pitchFamily="18" charset="0"/>
              </a:rPr>
              <a:t>Handan Yücel YILDIRIM, Doç. Dr. </a:t>
            </a:r>
            <a:r>
              <a:rPr lang="tr-TR" sz="900" b="1" dirty="0" err="1">
                <a:latin typeface="Times New Roman" panose="02020603050405020304" pitchFamily="18" charset="0"/>
                <a:ea typeface="Calibri" panose="020F0502020204030204" pitchFamily="34" charset="0"/>
                <a:cs typeface="Times New Roman" panose="02020603050405020304" pitchFamily="18" charset="0"/>
              </a:rPr>
              <a:t>Arzuhan</a:t>
            </a:r>
            <a:r>
              <a:rPr lang="tr-TR" sz="900" b="1" dirty="0">
                <a:latin typeface="Times New Roman" panose="02020603050405020304" pitchFamily="18" charset="0"/>
                <a:ea typeface="Calibri" panose="020F0502020204030204" pitchFamily="34" charset="0"/>
                <a:cs typeface="Times New Roman" panose="02020603050405020304" pitchFamily="18" charset="0"/>
              </a:rPr>
              <a:t> Burcu GÜLTEKİN, Prof. Dr. Harun TANRIVERMİŞ</a:t>
            </a:r>
          </a:p>
          <a:p>
            <a:pPr algn="ctr">
              <a:lnSpc>
                <a:spcPts val="1810"/>
              </a:lnSpc>
              <a:spcAft>
                <a:spcPts val="0"/>
              </a:spcAft>
            </a:pPr>
            <a:r>
              <a:rPr lang="tr-TR" sz="900" b="1"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ts val="1810"/>
              </a:lnSpc>
              <a:spcAft>
                <a:spcPts val="0"/>
              </a:spcAft>
            </a:pPr>
            <a:r>
              <a:rPr lang="tr-TR" sz="900" b="1" dirty="0">
                <a:latin typeface="Times New Roman" panose="02020603050405020304" pitchFamily="18" charset="0"/>
                <a:ea typeface="Calibri" panose="020F0502020204030204" pitchFamily="34" charset="0"/>
                <a:cs typeface="Times New Roman" panose="02020603050405020304" pitchFamily="18" charset="0"/>
              </a:rPr>
              <a:t>Ankara Üniversitesi, Uygulamalı Bilimler Fakültesi, Gayrimenkul Geliştirme ve Yönetimi Bölümü</a:t>
            </a:r>
          </a:p>
        </p:txBody>
      </p:sp>
      <p:sp>
        <p:nvSpPr>
          <p:cNvPr id="8" name="Dikdörtgen 7"/>
          <p:cNvSpPr/>
          <p:nvPr/>
        </p:nvSpPr>
        <p:spPr>
          <a:xfrm>
            <a:off x="265288" y="215879"/>
            <a:ext cx="7512755" cy="646331"/>
          </a:xfrm>
          <a:prstGeom prst="rect">
            <a:avLst/>
          </a:prstGeom>
        </p:spPr>
        <p:txBody>
          <a:bodyPr wrap="square">
            <a:spAutoFit/>
          </a:bodyPr>
          <a:lstStyle/>
          <a:p>
            <a:r>
              <a:rPr lang="tr-TR" b="1" dirty="0">
                <a:solidFill>
                  <a:srgbClr val="2E75B6"/>
                </a:solidFill>
                <a:latin typeface="Segoe UI Black" panose="020B0A02040204020203" pitchFamily="34" charset="0"/>
                <a:ea typeface="Segoe UI Black" panose="020B0A02040204020203" pitchFamily="34" charset="0"/>
                <a:cs typeface="Arial" panose="020B0604020202020204" pitchFamily="34" charset="0"/>
              </a:rPr>
              <a:t>ENERJİ ETKİN YAPI TASARIMININ ÇOK KATLI KONUTLAR ÜZERİNE ETKİSİNİN İNCELENMESİ</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876" y="1348141"/>
            <a:ext cx="6757635" cy="25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691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6" name="Dikdörtgen 5"/>
          <p:cNvSpPr/>
          <p:nvPr/>
        </p:nvSpPr>
        <p:spPr>
          <a:xfrm>
            <a:off x="184972" y="416046"/>
            <a:ext cx="7253111" cy="1754326"/>
          </a:xfrm>
          <a:prstGeom prst="rect">
            <a:avLst/>
          </a:prstGeom>
        </p:spPr>
        <p:txBody>
          <a:bodyPr wrap="square">
            <a:spAutoFit/>
          </a:bodyPr>
          <a:lstStyle/>
          <a:p>
            <a:pPr marL="546100">
              <a:spcAft>
                <a:spcPts val="0"/>
              </a:spcAft>
            </a:pPr>
            <a:r>
              <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rPr>
              <a:t>Enerji Etkin Kent Planlama Yaklaşımının İncelenmesi</a:t>
            </a:r>
          </a:p>
          <a:p>
            <a:pPr marL="546100">
              <a:spcAft>
                <a:spcPts val="0"/>
              </a:spcAft>
            </a:pPr>
            <a:r>
              <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rPr>
              <a:t> </a:t>
            </a: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8" name="Dikdörtgen 7"/>
          <p:cNvSpPr/>
          <p:nvPr/>
        </p:nvSpPr>
        <p:spPr>
          <a:xfrm>
            <a:off x="320439" y="2555849"/>
            <a:ext cx="7117644" cy="2737288"/>
          </a:xfrm>
          <a:prstGeom prst="rect">
            <a:avLst/>
          </a:prstGeom>
        </p:spPr>
        <p:txBody>
          <a:bodyPr wrap="square">
            <a:spAutoFit/>
          </a:bodyPr>
          <a:lstStyle/>
          <a:p>
            <a:pPr marL="76200">
              <a:spcAft>
                <a:spcPts val="0"/>
              </a:spcAft>
            </a:pPr>
            <a:r>
              <a:rPr lang="tr-TR" b="1" dirty="0">
                <a:latin typeface="Calibri" panose="020F0502020204030204" pitchFamily="34" charset="0"/>
                <a:ea typeface="Calibri" panose="020F0502020204030204" pitchFamily="34" charset="0"/>
                <a:cs typeface="Arial" panose="020B0604020202020204" pitchFamily="34" charset="0"/>
              </a:rPr>
              <a:t>Kent planlama alanında da:</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42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0"/>
              </a:spcAft>
              <a:buFont typeface="Arial" panose="020B0604020202020204" pitchFamily="34" charset="0"/>
              <a:buChar char="•"/>
              <a:tabLst>
                <a:tab pos="393700" algn="l"/>
              </a:tabLst>
            </a:pPr>
            <a:r>
              <a:rPr lang="tr-TR" b="1" dirty="0">
                <a:latin typeface="Calibri" panose="020F0502020204030204" pitchFamily="34" charset="0"/>
                <a:ea typeface="Calibri" panose="020F0502020204030204" pitchFamily="34" charset="0"/>
                <a:cs typeface="Arial" panose="020B0604020202020204" pitchFamily="34" charset="0"/>
              </a:rPr>
              <a:t>Yerli kaynakların değerlendirilmesini sağlayacak</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dirty="0">
                <a:latin typeface="Arial" panose="020B0604020202020204" pitchFamily="34" charset="0"/>
                <a:ea typeface="Arial" panose="020B0604020202020204" pitchFamily="34"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240"/>
              </a:lnSpc>
              <a:spcAft>
                <a:spcPts val="0"/>
              </a:spcAft>
            </a:pPr>
            <a:r>
              <a:rPr lang="tr-TR" dirty="0">
                <a:latin typeface="Arial" panose="020B0604020202020204" pitchFamily="34" charset="0"/>
                <a:ea typeface="Arial" panose="020B0604020202020204" pitchFamily="34"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0"/>
              </a:spcAft>
              <a:buFont typeface="Arial" panose="020B0604020202020204" pitchFamily="34" charset="0"/>
              <a:buChar char="•"/>
              <a:tabLst>
                <a:tab pos="393700" algn="l"/>
              </a:tabLst>
            </a:pPr>
            <a:r>
              <a:rPr lang="tr-TR" b="1" dirty="0">
                <a:latin typeface="Calibri" panose="020F0502020204030204" pitchFamily="34" charset="0"/>
                <a:ea typeface="Calibri" panose="020F0502020204030204" pitchFamily="34" charset="0"/>
                <a:cs typeface="Arial" panose="020B0604020202020204" pitchFamily="34" charset="0"/>
              </a:rPr>
              <a:t>Türkiye şartlarına uygun</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dirty="0">
                <a:latin typeface="Arial" panose="020B0604020202020204" pitchFamily="34" charset="0"/>
                <a:ea typeface="Arial" panose="020B0604020202020204" pitchFamily="34"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665"/>
              </a:lnSpc>
              <a:spcAft>
                <a:spcPts val="0"/>
              </a:spcAft>
            </a:pPr>
            <a:r>
              <a:rPr lang="tr-TR" dirty="0">
                <a:latin typeface="Arial" panose="020B0604020202020204" pitchFamily="34" charset="0"/>
                <a:ea typeface="Arial" panose="020B0604020202020204" pitchFamily="34"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342900" marR="1193800" lvl="0" indent="-342900">
              <a:lnSpc>
                <a:spcPct val="89000"/>
              </a:lnSpc>
              <a:spcAft>
                <a:spcPts val="0"/>
              </a:spcAft>
              <a:buFont typeface="Arial" panose="020B0604020202020204" pitchFamily="34" charset="0"/>
              <a:buChar char="•"/>
              <a:tabLst>
                <a:tab pos="393700" algn="l"/>
              </a:tabLst>
            </a:pPr>
            <a:r>
              <a:rPr lang="tr-TR" b="1" dirty="0">
                <a:latin typeface="Calibri" panose="020F0502020204030204" pitchFamily="34" charset="0"/>
                <a:ea typeface="Calibri" panose="020F0502020204030204" pitchFamily="34" charset="0"/>
                <a:cs typeface="Arial" panose="020B0604020202020204" pitchFamily="34" charset="0"/>
              </a:rPr>
              <a:t>Dünyadaki enerjiye ilişkin çalışmaları takip eden politikalar ve yaklaşımlar geliştirilmelidir.</a:t>
            </a:r>
            <a:endParaRPr lang="tr-TR" sz="9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1486811"/>
            <a:ext cx="273526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52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6" name="Dikdörtgen 5"/>
          <p:cNvSpPr/>
          <p:nvPr/>
        </p:nvSpPr>
        <p:spPr>
          <a:xfrm>
            <a:off x="184972" y="416046"/>
            <a:ext cx="7253111" cy="1754326"/>
          </a:xfrm>
          <a:prstGeom prst="rect">
            <a:avLst/>
          </a:prstGeom>
        </p:spPr>
        <p:txBody>
          <a:bodyPr wrap="square">
            <a:spAutoFit/>
          </a:bodyPr>
          <a:lstStyle/>
          <a:p>
            <a:pPr marL="546100">
              <a:spcAft>
                <a:spcPts val="0"/>
              </a:spcAft>
            </a:pPr>
            <a:r>
              <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rPr>
              <a:t>Enerji Etkin Kent Planlama Yaklaşımının İncelenmesi</a:t>
            </a:r>
          </a:p>
          <a:p>
            <a:pPr marL="546100">
              <a:spcAft>
                <a:spcPts val="0"/>
              </a:spcAft>
            </a:pPr>
            <a:r>
              <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rPr>
              <a:t> </a:t>
            </a: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2" name="Dikdörtgen 1"/>
          <p:cNvSpPr/>
          <p:nvPr/>
        </p:nvSpPr>
        <p:spPr>
          <a:xfrm>
            <a:off x="0" y="2438272"/>
            <a:ext cx="9804400" cy="1530675"/>
          </a:xfrm>
          <a:prstGeom prst="rect">
            <a:avLst/>
          </a:prstGeom>
        </p:spPr>
        <p:txBody>
          <a:bodyPr wrap="square">
            <a:spAutoFit/>
          </a:bodyPr>
          <a:lstStyle/>
          <a:p>
            <a:pPr marL="215900">
              <a:spcAft>
                <a:spcPts val="0"/>
              </a:spcAft>
            </a:pPr>
            <a:r>
              <a:rPr lang="tr-TR" b="1" dirty="0">
                <a:latin typeface="Calibri" panose="020F0502020204030204" pitchFamily="34" charset="0"/>
                <a:ea typeface="Calibri" panose="020F0502020204030204" pitchFamily="34" charset="0"/>
                <a:cs typeface="Arial" panose="020B0604020202020204" pitchFamily="34" charset="0"/>
              </a:rPr>
              <a:t>Amaç:</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885"/>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304800" marR="812800" algn="just">
              <a:lnSpc>
                <a:spcPct val="95000"/>
              </a:lnSpc>
              <a:spcAft>
                <a:spcPts val="0"/>
              </a:spcAft>
            </a:pPr>
            <a:r>
              <a:rPr lang="tr-TR" b="1" dirty="0">
                <a:latin typeface="Calibri" panose="020F0502020204030204" pitchFamily="34" charset="0"/>
                <a:ea typeface="Calibri" panose="020F0502020204030204" pitchFamily="34" charset="0"/>
                <a:cs typeface="Arial" panose="020B0604020202020204" pitchFamily="34" charset="0"/>
              </a:rPr>
              <a:t>Enerji etkin kent planlamasına ilişkin ilke, strateji ve yöntemleri içeren kavramsal bir çerçeve oluşturarak dünyadaki enerji etkin kentsel alan örneklerinin bu çerçeve kapsamında incelenmesi</a:t>
            </a:r>
            <a:endParaRPr lang="tr-TR"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9945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6" name="Dikdörtgen 5"/>
          <p:cNvSpPr/>
          <p:nvPr/>
        </p:nvSpPr>
        <p:spPr>
          <a:xfrm>
            <a:off x="184972" y="416046"/>
            <a:ext cx="7253111" cy="1754326"/>
          </a:xfrm>
          <a:prstGeom prst="rect">
            <a:avLst/>
          </a:prstGeom>
        </p:spPr>
        <p:txBody>
          <a:bodyPr wrap="square">
            <a:spAutoFit/>
          </a:bodyPr>
          <a:lstStyle/>
          <a:p>
            <a:pPr marL="546100">
              <a:spcAft>
                <a:spcPts val="0"/>
              </a:spcAft>
            </a:pPr>
            <a:r>
              <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rPr>
              <a:t>Enerji Etkin Kent Planlama Yaklaşımının İncelenmesi</a:t>
            </a:r>
          </a:p>
          <a:p>
            <a:pPr marL="546100">
              <a:spcAft>
                <a:spcPts val="0"/>
              </a:spcAft>
            </a:pPr>
            <a:r>
              <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rPr>
              <a:t> </a:t>
            </a: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a:p>
            <a:pPr marL="546100">
              <a:spcAft>
                <a:spcPts val="0"/>
              </a:spcAft>
            </a:pPr>
            <a:endParaRPr lang="tr-TR" b="1" dirty="0">
              <a:solidFill>
                <a:srgbClr val="44546A"/>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3" name="Dikdörtgen 2"/>
          <p:cNvSpPr/>
          <p:nvPr/>
        </p:nvSpPr>
        <p:spPr>
          <a:xfrm>
            <a:off x="184972" y="1293209"/>
            <a:ext cx="8912578" cy="4148187"/>
          </a:xfrm>
          <a:prstGeom prst="rect">
            <a:avLst/>
          </a:prstGeom>
        </p:spPr>
        <p:txBody>
          <a:bodyPr wrap="square">
            <a:spAutoFit/>
          </a:bodyPr>
          <a:lstStyle/>
          <a:p>
            <a:pPr marR="342900" algn="just">
              <a:lnSpc>
                <a:spcPct val="92000"/>
              </a:lnSpc>
              <a:spcAft>
                <a:spcPts val="0"/>
              </a:spcAft>
            </a:pPr>
            <a:r>
              <a:rPr lang="tr-TR" sz="1400" b="1" dirty="0">
                <a:latin typeface="Calibri" panose="020F0502020204030204" pitchFamily="34" charset="0"/>
                <a:ea typeface="Calibri" panose="020F0502020204030204" pitchFamily="34" charset="0"/>
                <a:cs typeface="Arial" panose="020B0604020202020204" pitchFamily="34" charset="0"/>
              </a:rPr>
              <a:t>Bayındırlık ve İskan Bakanlığının 2009 yılında hazırladığı raporda mevcut yasal düzenlemelerin yetersiz olması nedeniyle sürdürülebilir kentler için yeni yasa ve yönetmeliklerin geliştirilmesi önerilmektedir.</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49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63500">
              <a:spcAft>
                <a:spcPts val="0"/>
              </a:spcAft>
            </a:pPr>
            <a:r>
              <a:rPr lang="tr-TR" sz="1400" b="1" dirty="0" err="1">
                <a:latin typeface="Calibri" panose="020F0502020204030204" pitchFamily="34" charset="0"/>
                <a:ea typeface="Calibri" panose="020F0502020204030204" pitchFamily="34" charset="0"/>
                <a:cs typeface="Arial" panose="020B0604020202020204" pitchFamily="34" charset="0"/>
              </a:rPr>
              <a:t>Mekansal</a:t>
            </a:r>
            <a:r>
              <a:rPr lang="tr-TR" sz="1400" b="1" dirty="0">
                <a:latin typeface="Calibri" panose="020F0502020204030204" pitchFamily="34" charset="0"/>
                <a:ea typeface="Calibri" panose="020F0502020204030204" pitchFamily="34" charset="0"/>
                <a:cs typeface="Arial" panose="020B0604020202020204" pitchFamily="34" charset="0"/>
              </a:rPr>
              <a:t> Planlar Yapım Yönetmeliği (2014)</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4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38100">
              <a:spcAft>
                <a:spcPts val="0"/>
              </a:spcAft>
            </a:pPr>
            <a:r>
              <a:rPr lang="tr-TR" sz="1400" dirty="0">
                <a:latin typeface="Calibri" panose="020F0502020204030204" pitchFamily="34" charset="0"/>
                <a:ea typeface="Calibri" panose="020F0502020204030204" pitchFamily="34" charset="0"/>
                <a:cs typeface="Arial" panose="020B0604020202020204" pitchFamily="34" charset="0"/>
              </a:rPr>
              <a:t>Amacı; fiziki, doğal, tarihi ve kültürel değerleri korumak ve geliştirmek, koruma ve kullanma dengesini</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435"/>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38100" marR="127000" algn="just">
              <a:lnSpc>
                <a:spcPct val="97000"/>
              </a:lnSpc>
              <a:spcAft>
                <a:spcPts val="0"/>
              </a:spcAft>
            </a:pPr>
            <a:r>
              <a:rPr lang="tr-TR" sz="1400" dirty="0">
                <a:latin typeface="Calibri" panose="020F0502020204030204" pitchFamily="34" charset="0"/>
                <a:ea typeface="Calibri" panose="020F0502020204030204" pitchFamily="34" charset="0"/>
                <a:cs typeface="Arial" panose="020B0604020202020204" pitchFamily="34" charset="0"/>
              </a:rPr>
              <a:t>sağlamak, ülke, bölge ve şehir düzeyinde sürdürülebilir kalkınmayı desteklemek, yaşam kalitesi yüksek, sağlıklı ve güvenli çevreler oluşturmak üzere hazırlanan, arazi kullanım ve yapılaşma kararları getiren mekânsal planların yapımına ve uygulanmasına ilişkin usul ve esasları belirlemektir.</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525"/>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25400">
              <a:spcAft>
                <a:spcPts val="0"/>
              </a:spcAft>
            </a:pPr>
            <a:r>
              <a:rPr lang="tr-TR" sz="1400" b="1" dirty="0">
                <a:latin typeface="Calibri" panose="020F0502020204030204" pitchFamily="34" charset="0"/>
                <a:ea typeface="Calibri" panose="020F0502020204030204" pitchFamily="34" charset="0"/>
                <a:cs typeface="Arial" panose="020B0604020202020204" pitchFamily="34" charset="0"/>
              </a:rPr>
              <a:t>Sürdürülebilir Yeşil Binalar ve Sürdürülebilir Yerleşmelerin Belgelendirilmesine Dair Yönetmelik (2014)</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1305"/>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12700">
              <a:spcAft>
                <a:spcPts val="0"/>
              </a:spcAft>
            </a:pPr>
            <a:r>
              <a:rPr lang="tr-TR" sz="1400" dirty="0">
                <a:latin typeface="Calibri" panose="020F0502020204030204" pitchFamily="34" charset="0"/>
                <a:ea typeface="Calibri" panose="020F0502020204030204" pitchFamily="34" charset="0"/>
                <a:cs typeface="Arial" panose="020B0604020202020204" pitchFamily="34" charset="0"/>
              </a:rPr>
              <a:t>Amacı; binanın doğal kaynakları ve enerjiyi verimli kullanarak çevresel etkilerini azaltmak için</a:t>
            </a:r>
            <a:endParaRPr lang="tr-TR" sz="900" dirty="0">
              <a:latin typeface="Calibri" panose="020F0502020204030204" pitchFamily="34" charset="0"/>
              <a:ea typeface="Calibri" panose="020F0502020204030204" pitchFamily="34" charset="0"/>
              <a:cs typeface="Arial" panose="020B0604020202020204" pitchFamily="34" charset="0"/>
            </a:endParaRPr>
          </a:p>
          <a:p>
            <a:pPr>
              <a:lnSpc>
                <a:spcPts val="440"/>
              </a:lnSpc>
              <a:spcAft>
                <a:spcPts val="0"/>
              </a:spcAft>
            </a:pPr>
            <a:r>
              <a:rPr lang="tr-TR" sz="900" dirty="0">
                <a:latin typeface="Times New Roman" panose="02020603050405020304" pitchFamily="18" charset="0"/>
                <a:ea typeface="Times New Roman" panose="02020603050405020304" pitchFamily="18" charset="0"/>
                <a:cs typeface="Arial" panose="020B0604020202020204" pitchFamily="34" charset="0"/>
              </a:rPr>
              <a:t> </a:t>
            </a:r>
            <a:endParaRPr lang="tr-TR" sz="900" dirty="0">
              <a:latin typeface="Calibri" panose="020F0502020204030204" pitchFamily="34" charset="0"/>
              <a:ea typeface="Calibri" panose="020F0502020204030204" pitchFamily="34" charset="0"/>
              <a:cs typeface="Arial" panose="020B0604020202020204" pitchFamily="34" charset="0"/>
            </a:endParaRPr>
          </a:p>
          <a:p>
            <a:pPr marL="12700" algn="just">
              <a:lnSpc>
                <a:spcPct val="97000"/>
              </a:lnSpc>
              <a:spcAft>
                <a:spcPts val="0"/>
              </a:spcAft>
            </a:pPr>
            <a:r>
              <a:rPr lang="tr-TR" sz="1400" dirty="0">
                <a:latin typeface="Calibri" panose="020F0502020204030204" pitchFamily="34" charset="0"/>
                <a:ea typeface="Calibri" panose="020F0502020204030204" pitchFamily="34" charset="0"/>
                <a:cs typeface="Arial" panose="020B0604020202020204" pitchFamily="34" charset="0"/>
              </a:rPr>
              <a:t>sürdürülebilir yeşil binalar ile sürdürülebilir yerleşmelerin değerlendirme ve belgelendirme sistemlerinin oluşturulması, belgelendirme süreçlerinde rol alacakların görev, nitelik ve sorumluluklarının belirlenmesine ilişkin usul ve esasları düzenlemektir.</a:t>
            </a:r>
            <a:endParaRPr lang="tr-TR"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27121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26104</TotalTime>
  <Words>195</Words>
  <Application>Microsoft Office PowerPoint</Application>
  <PresentationFormat>Ekran Gösterisi (4:3)</PresentationFormat>
  <Paragraphs>101</Paragraphs>
  <Slides>8</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8</vt:i4>
      </vt:variant>
    </vt:vector>
  </HeadingPairs>
  <TitlesOfParts>
    <vt:vector size="17" baseType="lpstr">
      <vt:lpstr>MS PGothic</vt:lpstr>
      <vt:lpstr>Arial</vt:lpstr>
      <vt:lpstr>Calibri</vt:lpstr>
      <vt:lpstr>Segoe UI Black</vt:lpstr>
      <vt:lpstr>Times New Roman</vt:lpstr>
      <vt:lpstr>Wingdings</vt:lpstr>
      <vt:lpstr>ekonomi</vt:lpstr>
      <vt:lpstr>1_Rics</vt:lpstr>
      <vt:lpstr>h.t.</vt:lpstr>
      <vt:lpstr>PowerPoint Sunusu</vt:lpstr>
      <vt:lpstr>PowerPoint Sunusu</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tasinmaz</cp:lastModifiedBy>
  <cp:revision>979</cp:revision>
  <cp:lastPrinted>2016-10-24T07:53:35Z</cp:lastPrinted>
  <dcterms:created xsi:type="dcterms:W3CDTF">2016-09-18T09:35:24Z</dcterms:created>
  <dcterms:modified xsi:type="dcterms:W3CDTF">2020-02-28T11:31:20Z</dcterms:modified>
</cp:coreProperties>
</file>