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6">
  <p:sldMasterIdLst>
    <p:sldMasterId id="2147483660" r:id="rId1"/>
    <p:sldMasterId id="2147483673" r:id="rId2"/>
    <p:sldMasterId id="2147483689" r:id="rId3"/>
  </p:sldMasterIdLst>
  <p:notesMasterIdLst>
    <p:notesMasterId r:id="rId12"/>
  </p:notesMasterIdLst>
  <p:handoutMasterIdLst>
    <p:handoutMasterId r:id="rId13"/>
  </p:handoutMasterIdLst>
  <p:sldIdLst>
    <p:sldId id="668" r:id="rId4"/>
    <p:sldId id="607" r:id="rId5"/>
    <p:sldId id="692" r:id="rId6"/>
    <p:sldId id="694" r:id="rId7"/>
    <p:sldId id="695" r:id="rId8"/>
    <p:sldId id="696" r:id="rId9"/>
    <p:sldId id="699" r:id="rId10"/>
    <p:sldId id="700" r:id="rId11"/>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57"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03FAE"/>
    <a:srgbClr val="47176C"/>
    <a:srgbClr val="46166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Orta Stil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Orta Stil 2 - Vurgu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Orta Stil 2 - Vurgu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D5ABB26-0587-4C30-8999-92F81FD0307C}" styleName="Stil Yok, Kılavuz Yok">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E3FDE45-AF77-4B5C-9715-49D594BDF05E}" styleName="Açık Stil 1 - Vurgu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173" autoAdjust="0"/>
    <p:restoredTop sz="94660"/>
  </p:normalViewPr>
  <p:slideViewPr>
    <p:cSldViewPr snapToGrid="0">
      <p:cViewPr varScale="1">
        <p:scale>
          <a:sx n="84" d="100"/>
          <a:sy n="84" d="100"/>
        </p:scale>
        <p:origin x="1638" y="42"/>
      </p:cViewPr>
      <p:guideLst>
        <p:guide orient="horz" pos="2160"/>
        <p:guide pos="2857"/>
      </p:guideLst>
    </p:cSldViewPr>
  </p:slideViewPr>
  <p:notesTextViewPr>
    <p:cViewPr>
      <p:scale>
        <a:sx n="66" d="100"/>
        <a:sy n="66" d="100"/>
      </p:scale>
      <p:origin x="0" y="0"/>
    </p:cViewPr>
  </p:notesTextViewPr>
  <p:sorterViewPr>
    <p:cViewPr>
      <p:scale>
        <a:sx n="100" d="100"/>
        <a:sy n="100" d="100"/>
      </p:scale>
      <p:origin x="0" y="0"/>
    </p:cViewPr>
  </p:sorterViewPr>
  <p:notesViewPr>
    <p:cSldViewPr snapToGrid="0">
      <p:cViewPr varScale="1">
        <p:scale>
          <a:sx n="64" d="100"/>
          <a:sy n="64" d="100"/>
        </p:scale>
        <p:origin x="3390" y="7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handoutMaster" Target="handoutMasters/handoutMaster1.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notesMaster" Target="notesMasters/notesMaster1.xml"/><Relationship Id="rId17"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viewProps" Target="viewProps.xml"/><Relationship Id="rId10" Type="http://schemas.openxmlformats.org/officeDocument/2006/relationships/slide" Target="slides/slide7.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sz="quarter" idx="1"/>
          </p:nvPr>
        </p:nvSpPr>
        <p:spPr>
          <a:xfrm>
            <a:off x="3849688" y="0"/>
            <a:ext cx="2946400" cy="496888"/>
          </a:xfrm>
          <a:prstGeom prst="rect">
            <a:avLst/>
          </a:prstGeom>
        </p:spPr>
        <p:txBody>
          <a:bodyPr vert="horz" lIns="91440" tIns="45720" rIns="91440" bIns="45720" rtlCol="0"/>
          <a:lstStyle>
            <a:lvl1pPr algn="r">
              <a:defRPr sz="1200"/>
            </a:lvl1pPr>
          </a:lstStyle>
          <a:p>
            <a:fld id="{4DEB3403-51FA-4010-975A-92E4C2B0B2A1}" type="datetimeFigureOut">
              <a:rPr lang="tr-TR" smtClean="0"/>
              <a:t>28.2.2020</a:t>
            </a:fld>
            <a:endParaRPr lang="tr-TR"/>
          </a:p>
        </p:txBody>
      </p:sp>
      <p:sp>
        <p:nvSpPr>
          <p:cNvPr id="4" name="Altbilgi Yer Tutucusu 3"/>
          <p:cNvSpPr>
            <a:spLocks noGrp="1"/>
          </p:cNvSpPr>
          <p:nvPr>
            <p:ph type="ftr" sz="quarter" idx="2"/>
          </p:nvPr>
        </p:nvSpPr>
        <p:spPr>
          <a:xfrm>
            <a:off x="0" y="9429750"/>
            <a:ext cx="2946400" cy="496888"/>
          </a:xfrm>
          <a:prstGeom prst="rect">
            <a:avLst/>
          </a:prstGeom>
        </p:spPr>
        <p:txBody>
          <a:bodyPr vert="horz" lIns="91440" tIns="45720" rIns="91440" bIns="45720" rtlCol="0" anchor="b"/>
          <a:lstStyle>
            <a:lvl1pPr algn="l">
              <a:defRPr sz="1200"/>
            </a:lvl1pPr>
          </a:lstStyle>
          <a:p>
            <a:endParaRPr lang="tr-TR"/>
          </a:p>
        </p:txBody>
      </p:sp>
      <p:sp>
        <p:nvSpPr>
          <p:cNvPr id="5" name="Slayt Numarası Yer Tutucusu 4"/>
          <p:cNvSpPr>
            <a:spLocks noGrp="1"/>
          </p:cNvSpPr>
          <p:nvPr>
            <p:ph type="sldNum" sz="quarter" idx="3"/>
          </p:nvPr>
        </p:nvSpPr>
        <p:spPr>
          <a:xfrm>
            <a:off x="3849688" y="9429750"/>
            <a:ext cx="2946400" cy="496888"/>
          </a:xfrm>
          <a:prstGeom prst="rect">
            <a:avLst/>
          </a:prstGeom>
        </p:spPr>
        <p:txBody>
          <a:bodyPr vert="horz" lIns="91440" tIns="45720" rIns="91440" bIns="45720" rtlCol="0" anchor="b"/>
          <a:lstStyle>
            <a:lvl1pPr algn="r">
              <a:defRPr sz="1200"/>
            </a:lvl1pPr>
          </a:lstStyle>
          <a:p>
            <a:fld id="{A025271F-2A3F-44CE-9661-3F380E12CB38}" type="slidenum">
              <a:rPr lang="tr-TR" smtClean="0"/>
              <a:t>‹#›</a:t>
            </a:fld>
            <a:endParaRPr lang="tr-TR"/>
          </a:p>
        </p:txBody>
      </p:sp>
    </p:spTree>
    <p:extLst>
      <p:ext uri="{BB962C8B-B14F-4D97-AF65-F5344CB8AC3E}">
        <p14:creationId xmlns:p14="http://schemas.microsoft.com/office/powerpoint/2010/main" val="17520782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US"/>
          </a:p>
        </p:txBody>
      </p:sp>
      <p:sp>
        <p:nvSpPr>
          <p:cNvPr id="3" name="Veri Yer Tutucusu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C3F88CA5-4B52-431F-9D0B-7834703D4155}" type="datetimeFigureOut">
              <a:rPr lang="en-US" smtClean="0"/>
              <a:t>2/28/2020</a:t>
            </a:fld>
            <a:endParaRPr lang="en-US"/>
          </a:p>
        </p:txBody>
      </p:sp>
      <p:sp>
        <p:nvSpPr>
          <p:cNvPr id="4" name="Slayt Görüntüsü Yer Tutucusu 3"/>
          <p:cNvSpPr>
            <a:spLocks noGrp="1" noRot="1" noChangeAspect="1"/>
          </p:cNvSpPr>
          <p:nvPr>
            <p:ph type="sldImg" idx="2"/>
          </p:nvPr>
        </p:nvSpPr>
        <p:spPr>
          <a:xfrm>
            <a:off x="1165225" y="1241425"/>
            <a:ext cx="4467225" cy="3349625"/>
          </a:xfrm>
          <a:prstGeom prst="rect">
            <a:avLst/>
          </a:prstGeom>
          <a:noFill/>
          <a:ln w="12700">
            <a:solidFill>
              <a:prstClr val="black"/>
            </a:solidFill>
          </a:ln>
        </p:spPr>
        <p:txBody>
          <a:bodyPr vert="horz" lIns="91440" tIns="45720" rIns="91440" bIns="45720" rtlCol="0" anchor="ctr"/>
          <a:lstStyle/>
          <a:p>
            <a:endParaRPr lang="en-US"/>
          </a:p>
        </p:txBody>
      </p:sp>
      <p:sp>
        <p:nvSpPr>
          <p:cNvPr id="5" name="Not Yer Tutucusu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6" name="Altbilgi Yer Tutucusu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US"/>
          </a:p>
        </p:txBody>
      </p:sp>
      <p:sp>
        <p:nvSpPr>
          <p:cNvPr id="7" name="Slayt Numarası Yer Tutucusu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5185FB67-13BD-4A07-A42B-F2DDB568A1B4}" type="slidenum">
              <a:rPr lang="en-US" smtClean="0"/>
              <a:t>‹#›</a:t>
            </a:fld>
            <a:endParaRPr lang="en-US"/>
          </a:p>
        </p:txBody>
      </p:sp>
    </p:spTree>
    <p:extLst>
      <p:ext uri="{BB962C8B-B14F-4D97-AF65-F5344CB8AC3E}">
        <p14:creationId xmlns:p14="http://schemas.microsoft.com/office/powerpoint/2010/main" val="91252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Title 1"/>
          <p:cNvSpPr>
            <a:spLocks noGrp="1"/>
          </p:cNvSpPr>
          <p:nvPr>
            <p:ph type="ctrTitle"/>
          </p:nvPr>
        </p:nvSpPr>
        <p:spPr>
          <a:xfrm>
            <a:off x="762000" y="3200400"/>
            <a:ext cx="7543800" cy="1524000"/>
          </a:xfrm>
        </p:spPr>
        <p:txBody>
          <a:bodyPr>
            <a:noAutofit/>
          </a:bodyPr>
          <a:lstStyle>
            <a:lvl1pPr>
              <a:defRPr sz="6000"/>
            </a:lvl1pPr>
          </a:lstStyle>
          <a:p>
            <a:r>
              <a:rPr lang="tr-TR" smtClean="0"/>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100">
                <a:solidFill>
                  <a:schemeClr val="tx2"/>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BFAC2E16-D5DA-4D9C-92CB-3D0DDCA7AE5C}" type="datetime1">
              <a:rPr lang="en-US" smtClean="0"/>
              <a:t>2/28/2020</a:t>
            </a:fld>
            <a:endParaRPr lang="en-US"/>
          </a:p>
        </p:txBody>
      </p:sp>
      <p:sp>
        <p:nvSpPr>
          <p:cNvPr id="5" name="Footer Placeholder 4"/>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37714002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3DC021E8-F963-4E7B-98CE-B76E5E287BD9}" type="datetime1">
              <a:rPr lang="en-US" smtClean="0"/>
              <a:t>2/28/2020</a:t>
            </a:fld>
            <a:endParaRPr lang="en-US"/>
          </a:p>
        </p:txBody>
      </p:sp>
      <p:sp>
        <p:nvSpPr>
          <p:cNvPr id="5" name="Footer Placeholder 4"/>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6073875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9F771BD1-7858-4A7D-AB54-A4451F562A85}" type="datetime1">
              <a:rPr lang="en-US" smtClean="0"/>
              <a:t>2/28/2020</a:t>
            </a:fld>
            <a:endParaRPr lang="en-US"/>
          </a:p>
        </p:txBody>
      </p:sp>
      <p:sp>
        <p:nvSpPr>
          <p:cNvPr id="5" name="Footer Placeholder 4"/>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3966878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Title 1"/>
          <p:cNvSpPr>
            <a:spLocks noGrp="1"/>
          </p:cNvSpPr>
          <p:nvPr>
            <p:ph type="ctrTitle"/>
          </p:nvPr>
        </p:nvSpPr>
        <p:spPr>
          <a:xfrm>
            <a:off x="762000" y="3200400"/>
            <a:ext cx="7543800" cy="1524000"/>
          </a:xfrm>
        </p:spPr>
        <p:txBody>
          <a:bodyPr>
            <a:noAutofit/>
          </a:bodyPr>
          <a:lstStyle>
            <a:lvl1pPr>
              <a:defRPr sz="6000"/>
            </a:lvl1pPr>
          </a:lstStyle>
          <a:p>
            <a:r>
              <a:rPr lang="tr-TR" smtClean="0"/>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100">
                <a:solidFill>
                  <a:schemeClr val="tx2"/>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A73093B4-1CC8-466C-AC69-8C4EAAC07B96}" type="datetime1">
              <a:rPr lang="en-US" smtClean="0"/>
              <a:t>2/28/2020</a:t>
            </a:fld>
            <a:endParaRPr lang="tr-TR"/>
          </a:p>
        </p:txBody>
      </p:sp>
      <p:sp>
        <p:nvSpPr>
          <p:cNvPr id="5" name="Footer Placeholder 4"/>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83248083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Content Placeholder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D590254B-BB82-4C80-A262-98BD5C0B4A90}" type="datetime1">
              <a:rPr lang="en-US" smtClean="0"/>
              <a:t>2/28/2020</a:t>
            </a:fld>
            <a:endParaRPr lang="tr-TR"/>
          </a:p>
        </p:txBody>
      </p:sp>
      <p:sp>
        <p:nvSpPr>
          <p:cNvPr id="5" name="Footer Placeholder 4"/>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388757136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Title 1"/>
          <p:cNvSpPr>
            <a:spLocks noGrp="1"/>
          </p:cNvSpPr>
          <p:nvPr>
            <p:ph type="title"/>
          </p:nvPr>
        </p:nvSpPr>
        <p:spPr>
          <a:xfrm>
            <a:off x="762000" y="3276600"/>
            <a:ext cx="7543800" cy="1676400"/>
          </a:xfrm>
        </p:spPr>
        <p:txBody>
          <a:bodyPr anchor="b" anchorCtr="0"/>
          <a:lstStyle>
            <a:lvl1pPr algn="l">
              <a:defRPr sz="4050" b="0" cap="all"/>
            </a:lvl1pPr>
          </a:lstStyle>
          <a:p>
            <a:r>
              <a:rPr lang="tr-TR" smtClean="0"/>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100">
                <a:solidFill>
                  <a:schemeClr val="tx2"/>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E3955901-25EF-4B6B-8217-40AE73B567A5}" type="datetime1">
              <a:rPr lang="en-US" smtClean="0"/>
              <a:t>2/28/2020</a:t>
            </a:fld>
            <a:endParaRPr lang="tr-TR"/>
          </a:p>
        </p:txBody>
      </p:sp>
      <p:sp>
        <p:nvSpPr>
          <p:cNvPr id="5" name="Footer Placeholder 4"/>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261986849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Date Placeholder 4"/>
          <p:cNvSpPr>
            <a:spLocks noGrp="1"/>
          </p:cNvSpPr>
          <p:nvPr>
            <p:ph type="dt" sz="half" idx="10"/>
          </p:nvPr>
        </p:nvSpPr>
        <p:spPr/>
        <p:txBody>
          <a:bodyPr/>
          <a:lstStyle/>
          <a:p>
            <a:fld id="{FA38C9F5-99EE-46C1-925D-08171F3997F5}" type="datetime1">
              <a:rPr lang="en-US" smtClean="0"/>
              <a:t>2/28/2020</a:t>
            </a:fld>
            <a:endParaRPr lang="tr-TR"/>
          </a:p>
        </p:txBody>
      </p:sp>
      <p:sp>
        <p:nvSpPr>
          <p:cNvPr id="6" name="Footer Placeholder 5"/>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28348045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100" b="0">
                <a:latin typeface="+mj-lt"/>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smtClean="0"/>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100" b="0">
                <a:latin typeface="+mj-lt"/>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smtClean="0"/>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7" name="Date Placeholder 6"/>
          <p:cNvSpPr>
            <a:spLocks noGrp="1"/>
          </p:cNvSpPr>
          <p:nvPr>
            <p:ph type="dt" sz="half" idx="10"/>
          </p:nvPr>
        </p:nvSpPr>
        <p:spPr/>
        <p:txBody>
          <a:bodyPr/>
          <a:lstStyle/>
          <a:p>
            <a:fld id="{B5ECB38C-929A-4885-8B3A-FB2E643FA28D}" type="datetime1">
              <a:rPr lang="en-US" smtClean="0"/>
              <a:t>2/28/2020</a:t>
            </a:fld>
            <a:endParaRPr lang="tr-TR"/>
          </a:p>
        </p:txBody>
      </p:sp>
      <p:sp>
        <p:nvSpPr>
          <p:cNvPr id="8" name="Footer Placeholder 7"/>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9" name="Slide Number Placeholder 8"/>
          <p:cNvSpPr>
            <a:spLocks noGrp="1"/>
          </p:cNvSpPr>
          <p:nvPr>
            <p:ph type="sldNum" sz="quarter" idx="12"/>
          </p:nvPr>
        </p:nvSpPr>
        <p:spPr/>
        <p:txBody>
          <a:bodyPr/>
          <a:lstStyle/>
          <a:p>
            <a:fld id="{B1DEFA8C-F947-479F-BE07-76B6B3F80BF1}" type="slidenum">
              <a:rPr lang="tr-TR" smtClean="0"/>
              <a:pPr/>
              <a:t>‹#›</a:t>
            </a:fld>
            <a:endParaRPr lang="tr-TR"/>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1492942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AEB3DAA0-B6AA-4ACD-9FB1-17185E43A90D}" type="datetime1">
              <a:rPr lang="en-US" smtClean="0"/>
              <a:t>2/28/2020</a:t>
            </a:fld>
            <a:endParaRPr lang="tr-TR"/>
          </a:p>
        </p:txBody>
      </p:sp>
      <p:sp>
        <p:nvSpPr>
          <p:cNvPr id="4" name="Footer Placeholder 3"/>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5" name="Slide Number Placeholder 4"/>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7469024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1D7F1EA-F52B-42F5-8478-0AF9BFD7E958}" type="datetime1">
              <a:rPr lang="en-US" smtClean="0"/>
              <a:t>2/28/2020</a:t>
            </a:fld>
            <a:endParaRPr lang="tr-TR"/>
          </a:p>
        </p:txBody>
      </p:sp>
      <p:sp>
        <p:nvSpPr>
          <p:cNvPr id="3" name="Footer Placeholder 2"/>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4" name="Slide Number Placeholder 3"/>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37475535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4050" b="0"/>
            </a:lvl1pPr>
          </a:lstStyle>
          <a:p>
            <a:r>
              <a:rPr lang="tr-TR" smtClean="0"/>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1800"/>
            </a:lvl1pPr>
            <a:lvl2pPr>
              <a:defRPr sz="1650"/>
            </a:lvl2pPr>
            <a:lvl3pPr>
              <a:defRPr sz="1500"/>
            </a:lvl3pPr>
            <a:lvl4pPr>
              <a:defRPr sz="1350"/>
            </a:lvl4pPr>
            <a:lvl5pPr>
              <a:defRPr sz="1350"/>
            </a:lvl5pPr>
            <a:lvl6pPr>
              <a:defRPr sz="1500"/>
            </a:lvl6pPr>
            <a:lvl7pPr>
              <a:defRPr sz="1500"/>
            </a:lvl7pPr>
            <a:lvl8pPr>
              <a:defRPr sz="1500"/>
            </a:lvl8pPr>
            <a:lvl9pPr>
              <a:defRPr sz="15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1575">
                <a:solidFill>
                  <a:schemeClr val="tx2"/>
                </a:solidFill>
              </a:defRPr>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989E4876-F515-4632-ACBF-711C6699D7F1}" type="datetime1">
              <a:rPr lang="en-US" smtClean="0"/>
              <a:t>2/28/2020</a:t>
            </a:fld>
            <a:endParaRPr lang="tr-TR"/>
          </a:p>
        </p:txBody>
      </p:sp>
      <p:sp>
        <p:nvSpPr>
          <p:cNvPr id="6" name="Footer Placeholder 5"/>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454458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1050348" y="213719"/>
            <a:ext cx="6781800" cy="1600200"/>
          </a:xfrm>
        </p:spPr>
        <p:txBody>
          <a:bodyPr>
            <a:normAutofit/>
          </a:bodyPr>
          <a:lstStyle>
            <a:lvl1pPr algn="ctr">
              <a:defRPr lang="tr-TR" sz="1800" b="1" kern="1200" dirty="0" smtClean="0">
                <a:solidFill>
                  <a:schemeClr val="tx1">
                    <a:lumMod val="95000"/>
                    <a:lumOff val="5000"/>
                  </a:schemeClr>
                </a:solidFill>
                <a:latin typeface="+mn-lt"/>
                <a:ea typeface="+mn-ea"/>
                <a:cs typeface="+mn-cs"/>
              </a:defRPr>
            </a:lvl1pPr>
          </a:lstStyle>
          <a:p>
            <a:r>
              <a:rPr lang="tr-TR" dirty="0" smtClean="0"/>
              <a:t>Asıl başlık stili için tıklatın</a:t>
            </a:r>
            <a:endParaRPr lang="en-US" dirty="0"/>
          </a:p>
        </p:txBody>
      </p:sp>
      <p:sp>
        <p:nvSpPr>
          <p:cNvPr id="3" name="Content Placeholder 2"/>
          <p:cNvSpPr>
            <a:spLocks noGrp="1"/>
          </p:cNvSpPr>
          <p:nvPr>
            <p:ph idx="1"/>
          </p:nvPr>
        </p:nvSpPr>
        <p:spPr>
          <a:xfrm>
            <a:off x="838200" y="2003703"/>
            <a:ext cx="7543800" cy="3886200"/>
          </a:xfrm>
        </p:spPr>
        <p:txBody>
          <a:bodyPr/>
          <a:lstStyle>
            <a:lvl1pPr marL="205740" indent="-205740">
              <a:buClrTx/>
              <a:buFont typeface="Wingdings" panose="05000000000000000000" pitchFamily="2" charset="2"/>
              <a:buChar char="Ø"/>
              <a:defRPr sz="1500">
                <a:solidFill>
                  <a:schemeClr val="tx1"/>
                </a:solidFill>
              </a:defRPr>
            </a:lvl1pPr>
            <a:lvl2pPr marL="445770" indent="-205740">
              <a:buClrTx/>
              <a:buFont typeface="Wingdings" panose="05000000000000000000" pitchFamily="2" charset="2"/>
              <a:buChar char="Ø"/>
              <a:defRPr>
                <a:solidFill>
                  <a:schemeClr val="tx1"/>
                </a:solidFill>
              </a:defRPr>
            </a:lvl2pPr>
            <a:lvl3pPr marL="651510" indent="-171450">
              <a:buClrTx/>
              <a:buFont typeface="Wingdings" panose="05000000000000000000" pitchFamily="2" charset="2"/>
              <a:buChar char="Ø"/>
              <a:defRPr>
                <a:solidFill>
                  <a:schemeClr val="tx1"/>
                </a:solidFill>
              </a:defRPr>
            </a:lvl3pPr>
            <a:lvl4pPr marL="857250" indent="-171450">
              <a:buClrTx/>
              <a:buFont typeface="Wingdings" panose="05000000000000000000" pitchFamily="2" charset="2"/>
              <a:buChar char="Ø"/>
              <a:defRPr>
                <a:solidFill>
                  <a:schemeClr val="tx1"/>
                </a:solidFill>
              </a:defRPr>
            </a:lvl4pPr>
            <a:lvl5pPr marL="1028700" indent="-171450">
              <a:buClrTx/>
              <a:buFont typeface="Wingdings" panose="05000000000000000000" pitchFamily="2" charset="2"/>
              <a:buChar char="Ø"/>
              <a:defRPr>
                <a:solidFill>
                  <a:schemeClr val="tx1"/>
                </a:solidFill>
              </a:defRPr>
            </a:lvl5pPr>
          </a:lstStyle>
          <a:p>
            <a:pPr lvl="0"/>
            <a:r>
              <a:rPr lang="tr-TR" dirty="0" smtClean="0"/>
              <a:t>Asıl metin stillerini düzenle</a:t>
            </a:r>
          </a:p>
          <a:p>
            <a:pPr lvl="1"/>
            <a:r>
              <a:rPr lang="tr-TR" dirty="0" smtClean="0"/>
              <a:t>İkinci düzey</a:t>
            </a:r>
          </a:p>
          <a:p>
            <a:pPr lvl="2"/>
            <a:r>
              <a:rPr lang="tr-TR" dirty="0" smtClean="0"/>
              <a:t>Üçüncü düzey</a:t>
            </a:r>
          </a:p>
          <a:p>
            <a:pPr lvl="3"/>
            <a:r>
              <a:rPr lang="tr-TR" dirty="0" smtClean="0"/>
              <a:t>Dördüncü düzey</a:t>
            </a:r>
          </a:p>
          <a:p>
            <a:pPr lvl="4"/>
            <a:r>
              <a:rPr lang="tr-TR" dirty="0" smtClean="0"/>
              <a:t>Beşinci düzey</a:t>
            </a:r>
            <a:endParaRPr lang="en-US" dirty="0"/>
          </a:p>
        </p:txBody>
      </p:sp>
      <p:sp>
        <p:nvSpPr>
          <p:cNvPr id="4" name="Date Placeholder 3"/>
          <p:cNvSpPr>
            <a:spLocks noGrp="1"/>
          </p:cNvSpPr>
          <p:nvPr>
            <p:ph type="dt" sz="half" idx="10"/>
          </p:nvPr>
        </p:nvSpPr>
        <p:spPr/>
        <p:txBody>
          <a:bodyPr/>
          <a:lstStyle/>
          <a:p>
            <a:fld id="{419913B4-353A-43F0-919E-C9E766A5124A}" type="datetime1">
              <a:rPr lang="en-US" smtClean="0"/>
              <a:t>2/28/2020</a:t>
            </a:fld>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83211488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4050" b="0"/>
            </a:lvl1pPr>
          </a:lstStyle>
          <a:p>
            <a:r>
              <a:rPr lang="tr-TR" smtClean="0"/>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tr-TR" smtClean="0"/>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3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6EC930EE-5137-4864-99E0-78D0AA38347E}" type="datetime1">
              <a:rPr lang="en-US" smtClean="0"/>
              <a:t>2/28/2020</a:t>
            </a:fld>
            <a:endParaRPr lang="tr-TR"/>
          </a:p>
        </p:txBody>
      </p:sp>
      <p:sp>
        <p:nvSpPr>
          <p:cNvPr id="6" name="Footer Placeholder 5"/>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8547969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DDDF37A8-D33E-4B0E-8235-475DB97D5147}" type="datetime1">
              <a:rPr lang="en-US" smtClean="0"/>
              <a:t>2/28/2020</a:t>
            </a:fld>
            <a:endParaRPr lang="tr-TR"/>
          </a:p>
        </p:txBody>
      </p:sp>
      <p:sp>
        <p:nvSpPr>
          <p:cNvPr id="5" name="Footer Placeholder 4"/>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103643762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F4E96E1F-70EC-4C9F-84B9-309ABB33F145}" type="datetime1">
              <a:rPr lang="en-US" smtClean="0"/>
              <a:t>2/28/2020</a:t>
            </a:fld>
            <a:endParaRPr lang="tr-TR"/>
          </a:p>
        </p:txBody>
      </p:sp>
      <p:sp>
        <p:nvSpPr>
          <p:cNvPr id="5" name="Footer Placeholder 4"/>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7974391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Only" preserve="1">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457200" y="277813"/>
            <a:ext cx="8229600" cy="5853112"/>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3" name="Rectangle 44"/>
          <p:cNvSpPr>
            <a:spLocks noGrp="1" noChangeArrowheads="1"/>
          </p:cNvSpPr>
          <p:nvPr>
            <p:ph type="dt" sz="half" idx="10"/>
          </p:nvPr>
        </p:nvSpPr>
        <p:spPr>
          <a:ln/>
        </p:spPr>
        <p:txBody>
          <a:bodyPr/>
          <a:lstStyle>
            <a:lvl1pPr>
              <a:defRPr/>
            </a:lvl1pPr>
          </a:lstStyle>
          <a:p>
            <a:pPr>
              <a:defRPr/>
            </a:pPr>
            <a:fld id="{852F65B9-AF3F-4168-8F3A-EA905B549768}" type="datetime1">
              <a:rPr lang="en-US" smtClean="0"/>
              <a:t>2/28/2020</a:t>
            </a:fld>
            <a:endParaRPr lang="tr-TR"/>
          </a:p>
        </p:txBody>
      </p:sp>
      <p:sp>
        <p:nvSpPr>
          <p:cNvPr id="4" name="Rectangle 45"/>
          <p:cNvSpPr>
            <a:spLocks noGrp="1" noChangeArrowheads="1"/>
          </p:cNvSpPr>
          <p:nvPr>
            <p:ph type="ftr" sz="quarter" idx="11"/>
          </p:nvPr>
        </p:nvSpPr>
        <p:spPr>
          <a:ln/>
        </p:spPr>
        <p:txBody>
          <a:bodyPr/>
          <a:lstStyle>
            <a:lvl1pPr>
              <a:defRPr/>
            </a:lvl1pPr>
          </a:lstStyle>
          <a:p>
            <a:pPr>
              <a:defRPr/>
            </a:pPr>
            <a:r>
              <a:rPr lang="tr-TR" smtClean="0"/>
              <a:t>Prof. Dr. Harun TANRIVERMİŞ, Yrd. Doç. Dr. Yeşim ALİEFENDİOĞLU Ekonomi I 2016-2017 Güz Dönemi</a:t>
            </a:r>
            <a:endParaRPr lang="tr-TR"/>
          </a:p>
        </p:txBody>
      </p:sp>
      <p:sp>
        <p:nvSpPr>
          <p:cNvPr id="5" name="Rectangle 46"/>
          <p:cNvSpPr>
            <a:spLocks noGrp="1" noChangeArrowheads="1"/>
          </p:cNvSpPr>
          <p:nvPr>
            <p:ph type="sldNum" sz="quarter" idx="12"/>
          </p:nvPr>
        </p:nvSpPr>
        <p:spPr>
          <a:ln/>
        </p:spPr>
        <p:txBody>
          <a:bodyPr/>
          <a:lstStyle>
            <a:lvl1pPr>
              <a:defRPr/>
            </a:lvl1pPr>
          </a:lstStyle>
          <a:p>
            <a:pPr>
              <a:defRPr/>
            </a:pPr>
            <a:fld id="{4ACC9CEF-1B2B-47A9-B112-A53E035B6F79}" type="slidenum">
              <a:rPr lang="tr-TR" smtClean="0"/>
              <a:pPr>
                <a:defRPr/>
              </a:pPr>
              <a:t>‹#›</a:t>
            </a:fld>
            <a:endParaRPr lang="tr-TR"/>
          </a:p>
        </p:txBody>
      </p:sp>
    </p:spTree>
    <p:extLst>
      <p:ext uri="{BB962C8B-B14F-4D97-AF65-F5344CB8AC3E}">
        <p14:creationId xmlns:p14="http://schemas.microsoft.com/office/powerpoint/2010/main" val="411206933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xAndObj" preserve="1">
  <p:cSld name="Başlık, Metin ve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smtClean="0"/>
              <a:t>Asıl başlık stili için tıklatın</a:t>
            </a:r>
            <a:endParaRPr lang="tr-TR"/>
          </a:p>
        </p:txBody>
      </p:sp>
      <p:sp>
        <p:nvSpPr>
          <p:cNvPr id="3" name="Metin Yer Tutucusu 2"/>
          <p:cNvSpPr>
            <a:spLocks noGrp="1"/>
          </p:cNvSpPr>
          <p:nvPr>
            <p:ph type="body" sz="half" idx="1"/>
          </p:nvPr>
        </p:nvSpPr>
        <p:spPr>
          <a:xfrm>
            <a:off x="457200" y="1600202"/>
            <a:ext cx="4038600" cy="4530725"/>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4648200" y="1600202"/>
            <a:ext cx="4038600" cy="4530725"/>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44"/>
          <p:cNvSpPr>
            <a:spLocks noGrp="1" noChangeArrowheads="1"/>
          </p:cNvSpPr>
          <p:nvPr>
            <p:ph type="dt" sz="half" idx="10"/>
          </p:nvPr>
        </p:nvSpPr>
        <p:spPr>
          <a:ln/>
        </p:spPr>
        <p:txBody>
          <a:bodyPr/>
          <a:lstStyle>
            <a:lvl1pPr>
              <a:defRPr/>
            </a:lvl1pPr>
          </a:lstStyle>
          <a:p>
            <a:pPr>
              <a:defRPr/>
            </a:pPr>
            <a:fld id="{06D7AFE2-252A-473E-B74B-445E14A41A1C}" type="datetime1">
              <a:rPr lang="en-US" smtClean="0"/>
              <a:t>2/28/2020</a:t>
            </a:fld>
            <a:endParaRPr lang="tr-TR"/>
          </a:p>
        </p:txBody>
      </p:sp>
      <p:sp>
        <p:nvSpPr>
          <p:cNvPr id="6" name="Rectangle 45"/>
          <p:cNvSpPr>
            <a:spLocks noGrp="1" noChangeArrowheads="1"/>
          </p:cNvSpPr>
          <p:nvPr>
            <p:ph type="ftr" sz="quarter" idx="11"/>
          </p:nvPr>
        </p:nvSpPr>
        <p:spPr>
          <a:ln/>
        </p:spPr>
        <p:txBody>
          <a:bodyPr/>
          <a:lstStyle>
            <a:lvl1pPr>
              <a:defRPr/>
            </a:lvl1pPr>
          </a:lstStyle>
          <a:p>
            <a:pPr>
              <a:defRPr/>
            </a:pPr>
            <a:r>
              <a:rPr lang="tr-TR" smtClean="0"/>
              <a:t>Prof. Dr. Harun TANRIVERMİŞ, Yrd. Doç. Dr. Yeşim ALİEFENDİOĞLU Ekonomi I 2016-2017 Güz Dönemi</a:t>
            </a:r>
            <a:endParaRPr lang="tr-TR"/>
          </a:p>
        </p:txBody>
      </p:sp>
      <p:sp>
        <p:nvSpPr>
          <p:cNvPr id="7" name="Rectangle 46"/>
          <p:cNvSpPr>
            <a:spLocks noGrp="1" noChangeArrowheads="1"/>
          </p:cNvSpPr>
          <p:nvPr>
            <p:ph type="sldNum" sz="quarter" idx="12"/>
          </p:nvPr>
        </p:nvSpPr>
        <p:spPr>
          <a:ln/>
        </p:spPr>
        <p:txBody>
          <a:bodyPr/>
          <a:lstStyle>
            <a:lvl1pPr>
              <a:defRPr/>
            </a:lvl1pPr>
          </a:lstStyle>
          <a:p>
            <a:pPr>
              <a:defRPr/>
            </a:pPr>
            <a:fld id="{5F9C2CDE-511F-4CCA-A6CE-70569E99ECA7}" type="slidenum">
              <a:rPr lang="tr-TR" smtClean="0"/>
              <a:pPr>
                <a:defRPr/>
              </a:pPr>
              <a:t>‹#›</a:t>
            </a:fld>
            <a:endParaRPr lang="tr-TR"/>
          </a:p>
        </p:txBody>
      </p:sp>
    </p:spTree>
    <p:extLst>
      <p:ext uri="{BB962C8B-B14F-4D97-AF65-F5344CB8AC3E}">
        <p14:creationId xmlns:p14="http://schemas.microsoft.com/office/powerpoint/2010/main" val="245389097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bl" preserve="1">
  <p:cSld name="Başlık ve Tablo">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smtClean="0"/>
              <a:t>Asıl başlık stili için tıklatın</a:t>
            </a:r>
            <a:endParaRPr lang="tr-TR"/>
          </a:p>
        </p:txBody>
      </p:sp>
      <p:sp>
        <p:nvSpPr>
          <p:cNvPr id="3" name="Tablo Yer Tutucusu 2"/>
          <p:cNvSpPr>
            <a:spLocks noGrp="1"/>
          </p:cNvSpPr>
          <p:nvPr>
            <p:ph type="tbl" idx="1"/>
          </p:nvPr>
        </p:nvSpPr>
        <p:spPr>
          <a:xfrm>
            <a:off x="457200" y="1600202"/>
            <a:ext cx="8229600" cy="4530725"/>
          </a:xfrm>
        </p:spPr>
        <p:txBody>
          <a:bodyPr/>
          <a:lstStyle/>
          <a:p>
            <a:pPr lvl="0"/>
            <a:r>
              <a:rPr lang="tr-TR" noProof="0" smtClean="0"/>
              <a:t>Tablo eklemek için simgeyi tıklatın</a:t>
            </a:r>
          </a:p>
        </p:txBody>
      </p:sp>
      <p:sp>
        <p:nvSpPr>
          <p:cNvPr id="4" name="Rectangle 44"/>
          <p:cNvSpPr>
            <a:spLocks noGrp="1" noChangeArrowheads="1"/>
          </p:cNvSpPr>
          <p:nvPr>
            <p:ph type="dt" sz="half" idx="10"/>
          </p:nvPr>
        </p:nvSpPr>
        <p:spPr>
          <a:ln/>
        </p:spPr>
        <p:txBody>
          <a:bodyPr/>
          <a:lstStyle>
            <a:lvl1pPr>
              <a:defRPr/>
            </a:lvl1pPr>
          </a:lstStyle>
          <a:p>
            <a:pPr>
              <a:defRPr/>
            </a:pPr>
            <a:fld id="{6A24C5B5-B0BC-4A99-9668-7AA50979CB18}" type="datetime1">
              <a:rPr lang="en-US" smtClean="0"/>
              <a:t>2/28/2020</a:t>
            </a:fld>
            <a:endParaRPr lang="tr-TR"/>
          </a:p>
        </p:txBody>
      </p:sp>
      <p:sp>
        <p:nvSpPr>
          <p:cNvPr id="5" name="Rectangle 45"/>
          <p:cNvSpPr>
            <a:spLocks noGrp="1" noChangeArrowheads="1"/>
          </p:cNvSpPr>
          <p:nvPr>
            <p:ph type="ftr" sz="quarter" idx="11"/>
          </p:nvPr>
        </p:nvSpPr>
        <p:spPr>
          <a:ln/>
        </p:spPr>
        <p:txBody>
          <a:bodyPr/>
          <a:lstStyle>
            <a:lvl1pPr>
              <a:defRPr/>
            </a:lvl1pPr>
          </a:lstStyle>
          <a:p>
            <a:pPr>
              <a:defRPr/>
            </a:pPr>
            <a:r>
              <a:rPr lang="tr-TR" smtClean="0"/>
              <a:t>Prof. Dr. Harun TANRIVERMİŞ, Yrd. Doç. Dr. Yeşim ALİEFENDİOĞLU Ekonomi I 2016-2017 Güz Dönemi</a:t>
            </a:r>
            <a:endParaRPr lang="tr-TR"/>
          </a:p>
        </p:txBody>
      </p:sp>
      <p:sp>
        <p:nvSpPr>
          <p:cNvPr id="6" name="Rectangle 46"/>
          <p:cNvSpPr>
            <a:spLocks noGrp="1" noChangeArrowheads="1"/>
          </p:cNvSpPr>
          <p:nvPr>
            <p:ph type="sldNum" sz="quarter" idx="12"/>
          </p:nvPr>
        </p:nvSpPr>
        <p:spPr>
          <a:ln/>
        </p:spPr>
        <p:txBody>
          <a:bodyPr/>
          <a:lstStyle>
            <a:lvl1pPr>
              <a:defRPr/>
            </a:lvl1pPr>
          </a:lstStyle>
          <a:p>
            <a:pPr>
              <a:defRPr/>
            </a:pPr>
            <a:fld id="{B5694B09-DDCA-463B-A0FD-225071502900}" type="slidenum">
              <a:rPr lang="tr-TR" smtClean="0"/>
              <a:pPr>
                <a:defRPr/>
              </a:pPr>
              <a:t>‹#›</a:t>
            </a:fld>
            <a:endParaRPr lang="tr-TR"/>
          </a:p>
        </p:txBody>
      </p:sp>
    </p:spTree>
    <p:extLst>
      <p:ext uri="{BB962C8B-B14F-4D97-AF65-F5344CB8AC3E}">
        <p14:creationId xmlns:p14="http://schemas.microsoft.com/office/powerpoint/2010/main" val="247452489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fourObj" preserve="1">
  <p:cSld name="Başlık, 4 İçerik">
    <p:spTree>
      <p:nvGrpSpPr>
        <p:cNvPr id="1" name=""/>
        <p:cNvGrpSpPr/>
        <p:nvPr/>
      </p:nvGrpSpPr>
      <p:grpSpPr>
        <a:xfrm>
          <a:off x="0" y="0"/>
          <a:ext cx="0" cy="0"/>
          <a:chOff x="0" y="0"/>
          <a:chExt cx="0" cy="0"/>
        </a:xfrm>
      </p:grpSpPr>
      <p:sp>
        <p:nvSpPr>
          <p:cNvPr id="2" name="Başlık 1"/>
          <p:cNvSpPr>
            <a:spLocks noGrp="1"/>
          </p:cNvSpPr>
          <p:nvPr>
            <p:ph type="title" sz="quarter"/>
          </p:nvPr>
        </p:nvSpPr>
        <p:spPr>
          <a:xfrm>
            <a:off x="457200" y="277813"/>
            <a:ext cx="8229600" cy="1143000"/>
          </a:xfrm>
        </p:spPr>
        <p:txBody>
          <a:bodyPr/>
          <a:lstStyle/>
          <a:p>
            <a:r>
              <a:rPr lang="tr-TR" smtClean="0"/>
              <a:t>Asıl başlık stili için tıklatın</a:t>
            </a:r>
            <a:endParaRPr lang="tr-TR"/>
          </a:p>
        </p:txBody>
      </p:sp>
      <p:sp>
        <p:nvSpPr>
          <p:cNvPr id="3" name="İçerik Yer Tutucusu 2"/>
          <p:cNvSpPr>
            <a:spLocks noGrp="1"/>
          </p:cNvSpPr>
          <p:nvPr>
            <p:ph sz="quarter" idx="1"/>
          </p:nvPr>
        </p:nvSpPr>
        <p:spPr>
          <a:xfrm>
            <a:off x="457200" y="1600202"/>
            <a:ext cx="4038600" cy="2189163"/>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quarter" idx="2"/>
          </p:nvPr>
        </p:nvSpPr>
        <p:spPr>
          <a:xfrm>
            <a:off x="4648200" y="1600202"/>
            <a:ext cx="4038600" cy="2189163"/>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İçerik Yer Tutucusu 4"/>
          <p:cNvSpPr>
            <a:spLocks noGrp="1"/>
          </p:cNvSpPr>
          <p:nvPr>
            <p:ph sz="quarter" idx="3"/>
          </p:nvPr>
        </p:nvSpPr>
        <p:spPr>
          <a:xfrm>
            <a:off x="457200" y="3941763"/>
            <a:ext cx="4038600" cy="2189162"/>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İçerik Yer Tutucusu 5"/>
          <p:cNvSpPr>
            <a:spLocks noGrp="1"/>
          </p:cNvSpPr>
          <p:nvPr>
            <p:ph sz="quarter" idx="4"/>
          </p:nvPr>
        </p:nvSpPr>
        <p:spPr>
          <a:xfrm>
            <a:off x="4648200" y="3941763"/>
            <a:ext cx="4038600" cy="2189162"/>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Rectangle 44"/>
          <p:cNvSpPr>
            <a:spLocks noGrp="1" noChangeArrowheads="1"/>
          </p:cNvSpPr>
          <p:nvPr>
            <p:ph type="dt" sz="half" idx="10"/>
          </p:nvPr>
        </p:nvSpPr>
        <p:spPr>
          <a:ln/>
        </p:spPr>
        <p:txBody>
          <a:bodyPr/>
          <a:lstStyle>
            <a:lvl1pPr>
              <a:defRPr/>
            </a:lvl1pPr>
          </a:lstStyle>
          <a:p>
            <a:pPr>
              <a:defRPr/>
            </a:pPr>
            <a:fld id="{37B4A527-8F12-4586-8896-F9A7002F02D4}" type="datetime1">
              <a:rPr lang="en-US" smtClean="0"/>
              <a:t>2/28/2020</a:t>
            </a:fld>
            <a:endParaRPr lang="tr-TR"/>
          </a:p>
        </p:txBody>
      </p:sp>
      <p:sp>
        <p:nvSpPr>
          <p:cNvPr id="8" name="Rectangle 45"/>
          <p:cNvSpPr>
            <a:spLocks noGrp="1" noChangeArrowheads="1"/>
          </p:cNvSpPr>
          <p:nvPr>
            <p:ph type="ftr" sz="quarter" idx="11"/>
          </p:nvPr>
        </p:nvSpPr>
        <p:spPr>
          <a:ln/>
        </p:spPr>
        <p:txBody>
          <a:bodyPr/>
          <a:lstStyle>
            <a:lvl1pPr>
              <a:defRPr/>
            </a:lvl1pPr>
          </a:lstStyle>
          <a:p>
            <a:pPr>
              <a:defRPr/>
            </a:pPr>
            <a:r>
              <a:rPr lang="tr-TR" smtClean="0"/>
              <a:t>Prof. Dr. Harun TANRIVERMİŞ, Yrd. Doç. Dr. Yeşim ALİEFENDİOĞLU Ekonomi I 2016-2017 Güz Dönemi</a:t>
            </a:r>
            <a:endParaRPr lang="tr-TR"/>
          </a:p>
        </p:txBody>
      </p:sp>
      <p:sp>
        <p:nvSpPr>
          <p:cNvPr id="9" name="Rectangle 46"/>
          <p:cNvSpPr>
            <a:spLocks noGrp="1" noChangeArrowheads="1"/>
          </p:cNvSpPr>
          <p:nvPr>
            <p:ph type="sldNum" sz="quarter" idx="12"/>
          </p:nvPr>
        </p:nvSpPr>
        <p:spPr>
          <a:ln/>
        </p:spPr>
        <p:txBody>
          <a:bodyPr/>
          <a:lstStyle>
            <a:lvl1pPr>
              <a:defRPr/>
            </a:lvl1pPr>
          </a:lstStyle>
          <a:p>
            <a:pPr>
              <a:defRPr/>
            </a:pPr>
            <a:fld id="{1DFE3CA1-1F67-46BC-B6F2-EBF60CBDD860}" type="slidenum">
              <a:rPr lang="tr-TR" smtClean="0"/>
              <a:pPr>
                <a:defRPr/>
              </a:pPr>
              <a:t>‹#›</a:t>
            </a:fld>
            <a:endParaRPr lang="tr-TR"/>
          </a:p>
        </p:txBody>
      </p:sp>
    </p:spTree>
    <p:extLst>
      <p:ext uri="{BB962C8B-B14F-4D97-AF65-F5344CB8AC3E}">
        <p14:creationId xmlns:p14="http://schemas.microsoft.com/office/powerpoint/2010/main" val="217563434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Başlık Slaydı">
    <p:spTree>
      <p:nvGrpSpPr>
        <p:cNvPr id="1" name=""/>
        <p:cNvGrpSpPr/>
        <p:nvPr/>
      </p:nvGrpSpPr>
      <p:grpSpPr>
        <a:xfrm>
          <a:off x="0" y="0"/>
          <a:ext cx="0" cy="0"/>
          <a:chOff x="0" y="0"/>
          <a:chExt cx="0" cy="0"/>
        </a:xfrm>
      </p:grpSpPr>
      <p:sp>
        <p:nvSpPr>
          <p:cNvPr id="7" name="Metin Yer Tutucusu 11"/>
          <p:cNvSpPr>
            <a:spLocks noGrp="1"/>
          </p:cNvSpPr>
          <p:nvPr>
            <p:ph idx="1"/>
          </p:nvPr>
        </p:nvSpPr>
        <p:spPr>
          <a:xfrm>
            <a:off x="410935" y="1299507"/>
            <a:ext cx="7886700" cy="1179054"/>
          </a:xfrm>
          <a:prstGeom prst="rect">
            <a:avLst/>
          </a:prstGeom>
        </p:spPr>
        <p:txBody>
          <a:bodyPr rIns="0" anchor="b" anchorCtr="0">
            <a:noAutofit/>
          </a:bodyPr>
          <a:lstStyle>
            <a:lvl1pPr marL="0" indent="0" algn="l">
              <a:buNone/>
              <a:defRPr sz="2000" b="0" i="0" baseline="0">
                <a:latin typeface="Arial" panose="020B0604020202020204" pitchFamily="34" charset="0"/>
                <a:cs typeface="Arial" panose="020B0604020202020204" pitchFamily="34" charset="0"/>
              </a:defRPr>
            </a:lvl1pPr>
          </a:lstStyle>
          <a:p>
            <a:pPr lvl="0"/>
            <a:r>
              <a:rPr lang="tr-TR" noProof="0" dirty="0" smtClean="0"/>
              <a:t>Asıl metin stillerini düzenle</a:t>
            </a:r>
          </a:p>
        </p:txBody>
      </p:sp>
      <p:sp>
        <p:nvSpPr>
          <p:cNvPr id="9" name="Başlık Yer Tutucusu 10"/>
          <p:cNvSpPr>
            <a:spLocks noGrp="1"/>
          </p:cNvSpPr>
          <p:nvPr>
            <p:ph type="title"/>
          </p:nvPr>
        </p:nvSpPr>
        <p:spPr>
          <a:xfrm>
            <a:off x="410935" y="370117"/>
            <a:ext cx="7886700" cy="673965"/>
          </a:xfrm>
          <a:prstGeom prst="rect">
            <a:avLst/>
          </a:prstGeom>
        </p:spPr>
        <p:txBody>
          <a:bodyPr rIns="0" anchor="b" anchorCtr="0">
            <a:normAutofit/>
          </a:bodyPr>
          <a:lstStyle>
            <a:lvl1pPr>
              <a:defRPr sz="2400"/>
            </a:lvl1pPr>
          </a:lstStyle>
          <a:p>
            <a:pPr lvl="0"/>
            <a:r>
              <a:rPr lang="tr-TR" dirty="0" smtClean="0"/>
              <a:t>Asıl başlık stili için tıklatın</a:t>
            </a:r>
            <a:endParaRPr lang="tr-TR" dirty="0"/>
          </a:p>
        </p:txBody>
      </p:sp>
    </p:spTree>
    <p:extLst>
      <p:ext uri="{BB962C8B-B14F-4D97-AF65-F5344CB8AC3E}">
        <p14:creationId xmlns:p14="http://schemas.microsoft.com/office/powerpoint/2010/main" val="36181988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cSld name="Özel Düze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dirty="0"/>
          </a:p>
        </p:txBody>
      </p:sp>
    </p:spTree>
    <p:extLst>
      <p:ext uri="{BB962C8B-B14F-4D97-AF65-F5344CB8AC3E}">
        <p14:creationId xmlns:p14="http://schemas.microsoft.com/office/powerpoint/2010/main" val="3722005629"/>
      </p:ext>
    </p:extLst>
  </p:cSld>
  <p:clrMapOvr>
    <a:masterClrMapping/>
  </p:clrMapOvr>
  <p:hf sldNum="0" hdr="0" dt="0"/>
</p:sldLayout>
</file>

<file path=ppt/slideLayouts/slideLayout29.xml><?xml version="1.0" encoding="utf-8"?>
<p:sldLayout xmlns:a="http://schemas.openxmlformats.org/drawingml/2006/main" xmlns:r="http://schemas.openxmlformats.org/officeDocument/2006/relationships" xmlns:p="http://schemas.openxmlformats.org/presentationml/2006/main" type="obj">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Asıl başlık stili için tıklatın</a:t>
            </a:r>
            <a:endParaRPr lang="tr-TR" dirty="0"/>
          </a:p>
        </p:txBody>
      </p:sp>
      <p:sp>
        <p:nvSpPr>
          <p:cNvPr id="3" name="İçerik Yer Tutucusu 2"/>
          <p:cNvSpPr>
            <a:spLocks noGrp="1"/>
          </p:cNvSpPr>
          <p:nvPr>
            <p:ph idx="1"/>
          </p:nvPr>
        </p:nvSpPr>
        <p:spPr>
          <a:xfrm>
            <a:off x="1066800" y="1981200"/>
            <a:ext cx="7543800" cy="4114800"/>
          </a:xfrm>
          <a:prstGeom prst="rect">
            <a:avLst/>
          </a:prstGeom>
        </p:spPr>
        <p:txBody>
          <a:bodyPr/>
          <a:lstStyle>
            <a:lvl1pPr marL="171450" indent="-17145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1pPr>
            <a:lvl2pPr marL="514350" indent="-17145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2pPr>
            <a:lvl3pPr marL="857250" indent="-17145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3pPr>
            <a:lvl4pPr marL="1200150" indent="-17145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4pPr>
            <a:lvl5pPr marL="1543050" indent="-17145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5pPr>
          </a:lstStyle>
          <a:p>
            <a:pPr lvl="0"/>
            <a:r>
              <a:rPr lang="tr-TR" dirty="0" smtClean="0"/>
              <a:t>Asıl metin stillerini düzenle</a:t>
            </a:r>
          </a:p>
          <a:p>
            <a:pPr lvl="1"/>
            <a:r>
              <a:rPr lang="tr-TR" dirty="0" smtClean="0"/>
              <a:t>İkinci düzey</a:t>
            </a:r>
          </a:p>
          <a:p>
            <a:pPr lvl="2"/>
            <a:r>
              <a:rPr lang="tr-TR" dirty="0" smtClean="0"/>
              <a:t>Üçüncü düzey</a:t>
            </a:r>
          </a:p>
          <a:p>
            <a:pPr lvl="3"/>
            <a:r>
              <a:rPr lang="tr-TR" dirty="0" smtClean="0"/>
              <a:t>Dördüncü düzey</a:t>
            </a:r>
          </a:p>
          <a:p>
            <a:pPr lvl="4"/>
            <a:r>
              <a:rPr lang="tr-TR" dirty="0" smtClean="0"/>
              <a:t>Beşinci düzey</a:t>
            </a:r>
            <a:endParaRPr lang="tr-TR" dirty="0"/>
          </a:p>
        </p:txBody>
      </p:sp>
      <p:sp>
        <p:nvSpPr>
          <p:cNvPr id="4" name="Rectangle 17"/>
          <p:cNvSpPr>
            <a:spLocks noGrp="1" noChangeArrowheads="1"/>
          </p:cNvSpPr>
          <p:nvPr>
            <p:ph type="dt" sz="half" idx="10"/>
          </p:nvPr>
        </p:nvSpPr>
        <p:spPr>
          <a:xfrm>
            <a:off x="1066800" y="6248400"/>
            <a:ext cx="1905000" cy="457200"/>
          </a:xfrm>
          <a:prstGeom prst="rect">
            <a:avLst/>
          </a:prstGeom>
          <a:ln/>
        </p:spPr>
        <p:txBody>
          <a:bodyPr/>
          <a:lstStyle>
            <a:lvl1pPr>
              <a:defRPr/>
            </a:lvl1pPr>
          </a:lstStyle>
          <a:p>
            <a:fld id="{419913B4-353A-43F0-919E-C9E766A5124A}" type="datetime1">
              <a:rPr lang="en-US" smtClean="0"/>
              <a:t>2/28/2020</a:t>
            </a:fld>
            <a:endParaRPr lang="en-US"/>
          </a:p>
        </p:txBody>
      </p:sp>
      <p:sp>
        <p:nvSpPr>
          <p:cNvPr id="5" name="Rectangle 18"/>
          <p:cNvSpPr>
            <a:spLocks noGrp="1" noChangeArrowheads="1"/>
          </p:cNvSpPr>
          <p:nvPr>
            <p:ph type="ftr" sz="quarter" idx="11"/>
          </p:nvPr>
        </p:nvSpPr>
        <p:spPr>
          <a:xfrm>
            <a:off x="3429000" y="6248400"/>
            <a:ext cx="2895600" cy="457200"/>
          </a:xfrm>
          <a:prstGeom prst="rect">
            <a:avLst/>
          </a:prstGeom>
          <a:ln/>
        </p:spPr>
        <p:txBody>
          <a:bodyPr/>
          <a:lstStyle>
            <a:lvl1pPr>
              <a:defRPr/>
            </a:lvl1pPr>
          </a:lstStyle>
          <a:p>
            <a:pPr>
              <a:defRPr/>
            </a:pPr>
            <a:endParaRPr lang="tr-TR"/>
          </a:p>
        </p:txBody>
      </p:sp>
      <p:sp>
        <p:nvSpPr>
          <p:cNvPr id="6" name="Rectangle 19"/>
          <p:cNvSpPr>
            <a:spLocks noGrp="1" noChangeArrowheads="1"/>
          </p:cNvSpPr>
          <p:nvPr>
            <p:ph type="sldNum" sz="quarter" idx="12"/>
          </p:nvPr>
        </p:nvSpPr>
        <p:spPr>
          <a:xfrm>
            <a:off x="6705600" y="6248400"/>
            <a:ext cx="1905000" cy="457200"/>
          </a:xfrm>
          <a:prstGeom prst="rect">
            <a:avLst/>
          </a:prstGeom>
          <a:ln/>
        </p:spPr>
        <p:txBody>
          <a:bodyPr/>
          <a:lstStyle>
            <a:lvl1pPr>
              <a:defRPr/>
            </a:lvl1pPr>
          </a:lstStyle>
          <a:p>
            <a:fld id="{450E119D-8EDB-4D0A-AB54-479909DD9FBC}" type="slidenum">
              <a:rPr lang="en-US" smtClean="0"/>
              <a:t>‹#›</a:t>
            </a:fld>
            <a:endParaRPr lang="en-US"/>
          </a:p>
        </p:txBody>
      </p:sp>
    </p:spTree>
    <p:extLst>
      <p:ext uri="{BB962C8B-B14F-4D97-AF65-F5344CB8AC3E}">
        <p14:creationId xmlns:p14="http://schemas.microsoft.com/office/powerpoint/2010/main" val="25052684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Title 1"/>
          <p:cNvSpPr>
            <a:spLocks noGrp="1"/>
          </p:cNvSpPr>
          <p:nvPr>
            <p:ph type="title"/>
          </p:nvPr>
        </p:nvSpPr>
        <p:spPr>
          <a:xfrm>
            <a:off x="762000" y="3276600"/>
            <a:ext cx="7543800" cy="1676400"/>
          </a:xfrm>
        </p:spPr>
        <p:txBody>
          <a:bodyPr anchor="b" anchorCtr="0"/>
          <a:lstStyle>
            <a:lvl1pPr algn="l">
              <a:defRPr sz="4050" b="0" cap="all"/>
            </a:lvl1pPr>
          </a:lstStyle>
          <a:p>
            <a:r>
              <a:rPr lang="tr-TR" smtClean="0"/>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100">
                <a:solidFill>
                  <a:schemeClr val="tx2"/>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13212512-3B4A-4C0D-950D-6FFEACF07EB0}" type="datetime1">
              <a:rPr lang="en-US" smtClean="0"/>
              <a:t>2/28/2020</a:t>
            </a:fld>
            <a:endParaRPr lang="en-US"/>
          </a:p>
        </p:txBody>
      </p:sp>
      <p:sp>
        <p:nvSpPr>
          <p:cNvPr id="5" name="Footer Placeholder 4"/>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80110625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1_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Asıl başlık stili için tıklatın</a:t>
            </a:r>
            <a:endParaRPr lang="en-US" dirty="0"/>
          </a:p>
        </p:txBody>
      </p:sp>
      <p:sp>
        <p:nvSpPr>
          <p:cNvPr id="4" name="Date Placeholder 3"/>
          <p:cNvSpPr>
            <a:spLocks noGrp="1"/>
          </p:cNvSpPr>
          <p:nvPr>
            <p:ph type="dt" sz="half" idx="10"/>
          </p:nvPr>
        </p:nvSpPr>
        <p:spPr/>
        <p:txBody>
          <a:bodyPr/>
          <a:lstStyle/>
          <a:p>
            <a:fld id="{419913B4-353A-43F0-919E-C9E766A5124A}" type="datetime1">
              <a:rPr lang="en-US" smtClean="0"/>
              <a:t>2/28/2020</a:t>
            </a:fld>
            <a:endParaRPr lang="en-US"/>
          </a:p>
        </p:txBody>
      </p:sp>
      <p:sp>
        <p:nvSpPr>
          <p:cNvPr id="5" name="Footer Placeholder 4"/>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8186513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Date Placeholder 4"/>
          <p:cNvSpPr>
            <a:spLocks noGrp="1"/>
          </p:cNvSpPr>
          <p:nvPr>
            <p:ph type="dt" sz="half" idx="10"/>
          </p:nvPr>
        </p:nvSpPr>
        <p:spPr/>
        <p:txBody>
          <a:bodyPr/>
          <a:lstStyle/>
          <a:p>
            <a:fld id="{FEB19078-E88E-432E-B463-E382E09B18DC}" type="datetime1">
              <a:rPr lang="en-US" smtClean="0"/>
              <a:t>2/28/2020</a:t>
            </a:fld>
            <a:endParaRPr lang="en-US"/>
          </a:p>
        </p:txBody>
      </p:sp>
      <p:sp>
        <p:nvSpPr>
          <p:cNvPr id="6" name="Footer Placeholder 5"/>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9026643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100" b="0">
                <a:latin typeface="+mj-lt"/>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smtClean="0"/>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100" b="0">
                <a:latin typeface="+mj-lt"/>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smtClean="0"/>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7" name="Date Placeholder 6"/>
          <p:cNvSpPr>
            <a:spLocks noGrp="1"/>
          </p:cNvSpPr>
          <p:nvPr>
            <p:ph type="dt" sz="half" idx="10"/>
          </p:nvPr>
        </p:nvSpPr>
        <p:spPr/>
        <p:txBody>
          <a:bodyPr/>
          <a:lstStyle/>
          <a:p>
            <a:fld id="{32BF88A8-F742-4F69-A35B-1B28FBF07202}" type="datetime1">
              <a:rPr lang="en-US" smtClean="0"/>
              <a:t>2/28/2020</a:t>
            </a:fld>
            <a:endParaRPr lang="en-US"/>
          </a:p>
        </p:txBody>
      </p:sp>
      <p:sp>
        <p:nvSpPr>
          <p:cNvPr id="8" name="Footer Placeholder 7"/>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9" name="Slide Number Placeholder 8"/>
          <p:cNvSpPr>
            <a:spLocks noGrp="1"/>
          </p:cNvSpPr>
          <p:nvPr>
            <p:ph type="sldNum" sz="quarter" idx="12"/>
          </p:nvPr>
        </p:nvSpPr>
        <p:spPr/>
        <p:txBody>
          <a:bodyPr/>
          <a:lstStyle/>
          <a:p>
            <a:fld id="{450E119D-8EDB-4D0A-AB54-479909DD9FBC}" type="slidenum">
              <a:rPr lang="en-US" smtClean="0"/>
              <a:t>‹#›</a:t>
            </a:fld>
            <a:endParaRPr lang="en-US"/>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43776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246C0540-C812-4A10-A4A2-8F2918206376}" type="datetime1">
              <a:rPr lang="en-US" smtClean="0"/>
              <a:t>2/28/2020</a:t>
            </a:fld>
            <a:endParaRPr lang="en-US"/>
          </a:p>
        </p:txBody>
      </p:sp>
      <p:sp>
        <p:nvSpPr>
          <p:cNvPr id="4" name="Footer Placeholder 3"/>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5" name="Slide Number Placeholder 4"/>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0046229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180DDDF-7A43-4041-A150-A5265DD17B5B}" type="datetime1">
              <a:rPr lang="en-US" smtClean="0"/>
              <a:t>2/28/2020</a:t>
            </a:fld>
            <a:endParaRPr lang="en-US"/>
          </a:p>
        </p:txBody>
      </p:sp>
      <p:sp>
        <p:nvSpPr>
          <p:cNvPr id="3" name="Footer Placeholder 2"/>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4" name="Slide Number Placeholder 3"/>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4838819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4050" b="0"/>
            </a:lvl1pPr>
          </a:lstStyle>
          <a:p>
            <a:r>
              <a:rPr lang="tr-TR" smtClean="0"/>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1800"/>
            </a:lvl1pPr>
            <a:lvl2pPr>
              <a:defRPr sz="1650"/>
            </a:lvl2pPr>
            <a:lvl3pPr>
              <a:defRPr sz="1500"/>
            </a:lvl3pPr>
            <a:lvl4pPr>
              <a:defRPr sz="1350"/>
            </a:lvl4pPr>
            <a:lvl5pPr>
              <a:defRPr sz="1350"/>
            </a:lvl5pPr>
            <a:lvl6pPr>
              <a:defRPr sz="1500"/>
            </a:lvl6pPr>
            <a:lvl7pPr>
              <a:defRPr sz="1500"/>
            </a:lvl7pPr>
            <a:lvl8pPr>
              <a:defRPr sz="1500"/>
            </a:lvl8pPr>
            <a:lvl9pPr>
              <a:defRPr sz="15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1575">
                <a:solidFill>
                  <a:schemeClr val="tx2"/>
                </a:solidFill>
              </a:defRPr>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737B923B-C384-40AA-8590-01472514B94D}" type="datetime1">
              <a:rPr lang="en-US" smtClean="0"/>
              <a:t>2/28/2020</a:t>
            </a:fld>
            <a:endParaRPr lang="en-US"/>
          </a:p>
        </p:txBody>
      </p:sp>
      <p:sp>
        <p:nvSpPr>
          <p:cNvPr id="6" name="Footer Placeholder 5"/>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943253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4050" b="0"/>
            </a:lvl1pPr>
          </a:lstStyle>
          <a:p>
            <a:r>
              <a:rPr lang="tr-TR" smtClean="0"/>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tr-TR" smtClean="0"/>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3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E3210B27-1C63-4458-A0DE-D05A3D5ED342}" type="datetime1">
              <a:rPr lang="en-US" smtClean="0"/>
              <a:t>2/28/2020</a:t>
            </a:fld>
            <a:endParaRPr lang="en-US"/>
          </a:p>
        </p:txBody>
      </p:sp>
      <p:sp>
        <p:nvSpPr>
          <p:cNvPr id="6" name="Footer Placeholder 5"/>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7582204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6" Type="http://schemas.openxmlformats.org/officeDocument/2006/relationships/theme" Target="../theme/theme2.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29.xml"/><Relationship Id="rId2" Type="http://schemas.openxmlformats.org/officeDocument/2006/relationships/slideLayout" Target="../slideLayouts/slideLayout28.xml"/><Relationship Id="rId1" Type="http://schemas.openxmlformats.org/officeDocument/2006/relationships/slideLayout" Target="../slideLayouts/slideLayout27.xml"/><Relationship Id="rId6" Type="http://schemas.openxmlformats.org/officeDocument/2006/relationships/image" Target="../media/image2.jpeg"/><Relationship Id="rId5" Type="http://schemas.openxmlformats.org/officeDocument/2006/relationships/theme" Target="../theme/theme3.xml"/><Relationship Id="rId4" Type="http://schemas.openxmlformats.org/officeDocument/2006/relationships/slideLayout" Target="../slideLayouts/slideLayout3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900" b="1">
                <a:solidFill>
                  <a:schemeClr val="tx2">
                    <a:lumMod val="90000"/>
                    <a:lumOff val="10000"/>
                  </a:schemeClr>
                </a:solidFill>
                <a:latin typeface="+mn-lt"/>
              </a:defRPr>
            </a:lvl1pPr>
          </a:lstStyle>
          <a:p>
            <a:fld id="{D5BA3AE7-9ECF-44E5-AA35-A658ADA8F751}" type="datetime1">
              <a:rPr lang="en-US" smtClean="0"/>
              <a:t>2/28/2020</a:t>
            </a:fld>
            <a:endParaRPr lang="en-US"/>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900" b="1">
                <a:solidFill>
                  <a:schemeClr val="tx2">
                    <a:lumMod val="90000"/>
                    <a:lumOff val="10000"/>
                  </a:schemeClr>
                </a:solidFill>
              </a:defRPr>
            </a:lvl1p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1800">
                <a:solidFill>
                  <a:schemeClr val="tx1">
                    <a:lumMod val="85000"/>
                    <a:lumOff val="15000"/>
                  </a:schemeClr>
                </a:solidFill>
                <a:latin typeface="+mj-lt"/>
              </a:defRPr>
            </a:lvl1pPr>
          </a:lstStyle>
          <a:p>
            <a:fld id="{450E119D-8EDB-4D0A-AB54-479909DD9FBC}" type="slidenum">
              <a:rPr lang="en-US" smtClean="0"/>
              <a:t>‹#›</a:t>
            </a:fld>
            <a:endParaRPr lang="en-US"/>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63282708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sldNum="0" hdr="0" dt="0"/>
  <p:txStyles>
    <p:titleStyle>
      <a:lvl1pPr algn="l" defTabSz="685800" rtl="0" eaLnBrk="1" latinLnBrk="0" hangingPunct="1">
        <a:spcBef>
          <a:spcPct val="0"/>
        </a:spcBef>
        <a:buNone/>
        <a:defRPr sz="405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05740" indent="-205740" algn="l" defTabSz="6858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1pPr>
      <a:lvl2pPr marL="445770" indent="-205740" algn="l" defTabSz="685800" rtl="0" eaLnBrk="1" latinLnBrk="0" hangingPunct="1">
        <a:spcBef>
          <a:spcPct val="20000"/>
        </a:spcBef>
        <a:buClr>
          <a:schemeClr val="accent1"/>
        </a:buClr>
        <a:buFont typeface="Arial" pitchFamily="34" charset="0"/>
        <a:buChar char="•"/>
        <a:defRPr sz="1650" kern="1200">
          <a:solidFill>
            <a:schemeClr val="tx2"/>
          </a:solidFill>
          <a:latin typeface="+mn-lt"/>
          <a:ea typeface="+mn-ea"/>
          <a:cs typeface="+mn-cs"/>
        </a:defRPr>
      </a:lvl2pPr>
      <a:lvl3pPr marL="651510" indent="-171450" algn="l" defTabSz="685800" rtl="0" eaLnBrk="1" latinLnBrk="0" hangingPunct="1">
        <a:spcBef>
          <a:spcPct val="20000"/>
        </a:spcBef>
        <a:buClr>
          <a:schemeClr val="accent1"/>
        </a:buClr>
        <a:buFont typeface="Arial" pitchFamily="34" charset="0"/>
        <a:buChar char="•"/>
        <a:defRPr sz="1500" kern="1200">
          <a:solidFill>
            <a:schemeClr val="tx2"/>
          </a:solidFill>
          <a:latin typeface="+mn-lt"/>
          <a:ea typeface="+mn-ea"/>
          <a:cs typeface="+mn-cs"/>
        </a:defRPr>
      </a:lvl3pPr>
      <a:lvl4pPr marL="857250" indent="-171450" algn="l" defTabSz="685800" rtl="0" eaLnBrk="1" latinLnBrk="0" hangingPunct="1">
        <a:spcBef>
          <a:spcPct val="20000"/>
        </a:spcBef>
        <a:buClr>
          <a:schemeClr val="accent1"/>
        </a:buClr>
        <a:buFont typeface="Arial" pitchFamily="34" charset="0"/>
        <a:buChar char="•"/>
        <a:defRPr sz="1350" kern="1200">
          <a:solidFill>
            <a:schemeClr val="tx2"/>
          </a:solidFill>
          <a:latin typeface="+mn-lt"/>
          <a:ea typeface="+mn-ea"/>
          <a:cs typeface="+mn-cs"/>
        </a:defRPr>
      </a:lvl4pPr>
      <a:lvl5pPr marL="1028700" indent="-171450" algn="l" defTabSz="685800" rtl="0" eaLnBrk="1" latinLnBrk="0" hangingPunct="1">
        <a:spcBef>
          <a:spcPct val="20000"/>
        </a:spcBef>
        <a:buClr>
          <a:schemeClr val="accent1"/>
        </a:buClr>
        <a:buFont typeface="Arial" pitchFamily="34" charset="0"/>
        <a:buChar char="•"/>
        <a:defRPr sz="1350" kern="1200" baseline="0">
          <a:solidFill>
            <a:schemeClr val="tx2"/>
          </a:solidFill>
          <a:latin typeface="+mn-lt"/>
          <a:ea typeface="+mn-ea"/>
          <a:cs typeface="+mn-cs"/>
        </a:defRPr>
      </a:lvl5pPr>
      <a:lvl6pPr marL="1234440"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6pPr>
      <a:lvl7pPr marL="1426464"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7pPr>
      <a:lvl8pPr marL="1645920"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8pPr>
      <a:lvl9pPr marL="1851660"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900" b="1">
                <a:solidFill>
                  <a:schemeClr val="tx2">
                    <a:lumMod val="90000"/>
                    <a:lumOff val="10000"/>
                  </a:schemeClr>
                </a:solidFill>
                <a:latin typeface="+mn-lt"/>
              </a:defRPr>
            </a:lvl1pPr>
          </a:lstStyle>
          <a:p>
            <a:fld id="{39369955-C8A4-4023-9F6B-3A82C0FA9480}" type="datetime1">
              <a:rPr lang="en-US" smtClean="0"/>
              <a:t>2/28/2020</a:t>
            </a:fld>
            <a:endParaRPr lang="tr-TR"/>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900" b="1">
                <a:solidFill>
                  <a:schemeClr val="tx2">
                    <a:lumMod val="90000"/>
                    <a:lumOff val="10000"/>
                  </a:schemeClr>
                </a:solidFill>
              </a:defRPr>
            </a:lvl1pPr>
          </a:lstStyle>
          <a:p>
            <a:r>
              <a:rPr lang="tr-TR" smtClean="0"/>
              <a:t>Prof. Dr. Harun TANRIVERMİŞ, Yrd. Doç. Dr. Yeşim ALİEFENDİOĞLU Ekonomi I 2016-2017 Güz Dönemi</a:t>
            </a:r>
            <a:endParaRPr lang="tr-T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1800">
                <a:solidFill>
                  <a:schemeClr val="tx1">
                    <a:lumMod val="85000"/>
                    <a:lumOff val="15000"/>
                  </a:schemeClr>
                </a:solidFill>
                <a:latin typeface="+mj-lt"/>
              </a:defRPr>
            </a:lvl1pPr>
          </a:lstStyle>
          <a:p>
            <a:fld id="{B1DEFA8C-F947-479F-BE07-76B6B3F80BF1}" type="slidenum">
              <a:rPr lang="tr-TR" smtClean="0"/>
              <a:pPr/>
              <a:t>‹#›</a:t>
            </a:fld>
            <a:endParaRPr lang="tr-TR"/>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941729721"/>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686" r:id="rId13"/>
    <p:sldLayoutId id="2147483687" r:id="rId14"/>
    <p:sldLayoutId id="2147483688" r:id="rId15"/>
  </p:sldLayoutIdLst>
  <p:hf sldNum="0" hdr="0" dt="0"/>
  <p:txStyles>
    <p:titleStyle>
      <a:lvl1pPr algn="l" defTabSz="685800" rtl="0" eaLnBrk="1" latinLnBrk="0" hangingPunct="1">
        <a:spcBef>
          <a:spcPct val="0"/>
        </a:spcBef>
        <a:buNone/>
        <a:defRPr sz="405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05740" indent="-205740" algn="l" defTabSz="6858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1pPr>
      <a:lvl2pPr marL="445770" indent="-205740" algn="l" defTabSz="685800" rtl="0" eaLnBrk="1" latinLnBrk="0" hangingPunct="1">
        <a:spcBef>
          <a:spcPct val="20000"/>
        </a:spcBef>
        <a:buClr>
          <a:schemeClr val="accent1"/>
        </a:buClr>
        <a:buFont typeface="Arial" pitchFamily="34" charset="0"/>
        <a:buChar char="•"/>
        <a:defRPr sz="1650" kern="1200">
          <a:solidFill>
            <a:schemeClr val="tx2"/>
          </a:solidFill>
          <a:latin typeface="+mn-lt"/>
          <a:ea typeface="+mn-ea"/>
          <a:cs typeface="+mn-cs"/>
        </a:defRPr>
      </a:lvl2pPr>
      <a:lvl3pPr marL="651510" indent="-171450" algn="l" defTabSz="685800" rtl="0" eaLnBrk="1" latinLnBrk="0" hangingPunct="1">
        <a:spcBef>
          <a:spcPct val="20000"/>
        </a:spcBef>
        <a:buClr>
          <a:schemeClr val="accent1"/>
        </a:buClr>
        <a:buFont typeface="Arial" pitchFamily="34" charset="0"/>
        <a:buChar char="•"/>
        <a:defRPr sz="1500" kern="1200">
          <a:solidFill>
            <a:schemeClr val="tx2"/>
          </a:solidFill>
          <a:latin typeface="+mn-lt"/>
          <a:ea typeface="+mn-ea"/>
          <a:cs typeface="+mn-cs"/>
        </a:defRPr>
      </a:lvl3pPr>
      <a:lvl4pPr marL="857250" indent="-171450" algn="l" defTabSz="685800" rtl="0" eaLnBrk="1" latinLnBrk="0" hangingPunct="1">
        <a:spcBef>
          <a:spcPct val="20000"/>
        </a:spcBef>
        <a:buClr>
          <a:schemeClr val="accent1"/>
        </a:buClr>
        <a:buFont typeface="Arial" pitchFamily="34" charset="0"/>
        <a:buChar char="•"/>
        <a:defRPr sz="1350" kern="1200">
          <a:solidFill>
            <a:schemeClr val="tx2"/>
          </a:solidFill>
          <a:latin typeface="+mn-lt"/>
          <a:ea typeface="+mn-ea"/>
          <a:cs typeface="+mn-cs"/>
        </a:defRPr>
      </a:lvl4pPr>
      <a:lvl5pPr marL="1028700" indent="-171450" algn="l" defTabSz="685800" rtl="0" eaLnBrk="1" latinLnBrk="0" hangingPunct="1">
        <a:spcBef>
          <a:spcPct val="20000"/>
        </a:spcBef>
        <a:buClr>
          <a:schemeClr val="accent1"/>
        </a:buClr>
        <a:buFont typeface="Arial" pitchFamily="34" charset="0"/>
        <a:buChar char="•"/>
        <a:defRPr sz="1350" kern="1200" baseline="0">
          <a:solidFill>
            <a:schemeClr val="tx2"/>
          </a:solidFill>
          <a:latin typeface="+mn-lt"/>
          <a:ea typeface="+mn-ea"/>
          <a:cs typeface="+mn-cs"/>
        </a:defRPr>
      </a:lvl5pPr>
      <a:lvl6pPr marL="1234440"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6pPr>
      <a:lvl7pPr marL="1426464"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7pPr>
      <a:lvl8pPr marL="1645920"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8pPr>
      <a:lvl9pPr marL="1851660"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Resim 6"/>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0" y="2"/>
            <a:ext cx="9144000" cy="6856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9112642"/>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Lst>
  <p:hf sldNum="0" hdr="0" dt="0"/>
  <p:txStyles>
    <p:titleStyle>
      <a:lvl1pPr algn="l" rtl="0" eaLnBrk="1" fontAlgn="base" hangingPunct="1">
        <a:lnSpc>
          <a:spcPct val="90000"/>
        </a:lnSpc>
        <a:spcBef>
          <a:spcPct val="0"/>
        </a:spcBef>
        <a:spcAft>
          <a:spcPct val="0"/>
        </a:spcAft>
        <a:defRPr lang="tr-TR" sz="1500" b="1" kern="1200" dirty="0">
          <a:solidFill>
            <a:srgbClr val="160093"/>
          </a:solidFill>
          <a:latin typeface="Arial"/>
          <a:ea typeface="ＭＳ Ｐゴシック" charset="0"/>
          <a:cs typeface="Arial"/>
        </a:defRPr>
      </a:lvl1pPr>
      <a:lvl2pPr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2pPr>
      <a:lvl3pPr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3pPr>
      <a:lvl4pPr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4pPr>
      <a:lvl5pPr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5pPr>
      <a:lvl6pPr marL="342900"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6pPr>
      <a:lvl7pPr marL="685800"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7pPr>
      <a:lvl8pPr marL="1028700"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8pPr>
      <a:lvl9pPr marL="1371600"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9pPr>
    </p:titleStyle>
    <p:bodyStyle>
      <a:lvl1pPr marL="171450" indent="-171450" algn="l" rtl="0" eaLnBrk="1" fontAlgn="base" hangingPunct="1">
        <a:lnSpc>
          <a:spcPct val="90000"/>
        </a:lnSpc>
        <a:spcBef>
          <a:spcPts val="750"/>
        </a:spcBef>
        <a:spcAft>
          <a:spcPct val="0"/>
        </a:spcAft>
        <a:buFont typeface="Arial" panose="020B0604020202020204" pitchFamily="34" charset="0"/>
        <a:buChar char="•"/>
        <a:defRPr sz="2100" kern="1200">
          <a:solidFill>
            <a:schemeClr val="tx1"/>
          </a:solidFill>
          <a:latin typeface="+mn-lt"/>
          <a:ea typeface="+mn-ea"/>
          <a:cs typeface="+mn-cs"/>
        </a:defRPr>
      </a:lvl1pPr>
      <a:lvl2pPr marL="514350" indent="-171450" algn="l" rtl="0" eaLnBrk="1" fontAlgn="base" hangingPunct="1">
        <a:lnSpc>
          <a:spcPct val="90000"/>
        </a:lnSpc>
        <a:spcBef>
          <a:spcPts val="375"/>
        </a:spcBef>
        <a:spcAft>
          <a:spcPct val="0"/>
        </a:spcAft>
        <a:buFont typeface="Arial" panose="020B0604020202020204" pitchFamily="34" charset="0"/>
        <a:buChar char="•"/>
        <a:defRPr sz="1800" kern="1200">
          <a:solidFill>
            <a:schemeClr val="tx1"/>
          </a:solidFill>
          <a:latin typeface="+mn-lt"/>
          <a:ea typeface="+mn-ea"/>
          <a:cs typeface="+mn-cs"/>
        </a:defRPr>
      </a:lvl2pPr>
      <a:lvl3pPr marL="857250" indent="-171450" algn="l" rtl="0" eaLnBrk="1" fontAlgn="base" hangingPunct="1">
        <a:lnSpc>
          <a:spcPct val="90000"/>
        </a:lnSpc>
        <a:spcBef>
          <a:spcPts val="375"/>
        </a:spcBef>
        <a:spcAft>
          <a:spcPct val="0"/>
        </a:spcAft>
        <a:buFont typeface="Arial" panose="020B0604020202020204" pitchFamily="34" charset="0"/>
        <a:buChar char="•"/>
        <a:defRPr sz="1500" kern="1200">
          <a:solidFill>
            <a:schemeClr val="tx1"/>
          </a:solidFill>
          <a:latin typeface="+mn-lt"/>
          <a:ea typeface="+mn-ea"/>
          <a:cs typeface="+mn-cs"/>
        </a:defRPr>
      </a:lvl3pPr>
      <a:lvl4pPr marL="1200150" indent="-171450" algn="l" rtl="0" eaLnBrk="1" fontAlgn="base" hangingPunct="1">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4pPr>
      <a:lvl5pPr marL="1543050" indent="-171450" algn="l" rtl="0" eaLnBrk="1" fontAlgn="base" hangingPunct="1">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tr-T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9.xml"/></Relationships>
</file>

<file path=ppt/slides/_rels/slide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9.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Dikdörtgen 13"/>
          <p:cNvSpPr/>
          <p:nvPr/>
        </p:nvSpPr>
        <p:spPr>
          <a:xfrm>
            <a:off x="503198" y="1533155"/>
            <a:ext cx="8137603" cy="2357568"/>
          </a:xfrm>
          <a:prstGeom prst="rect">
            <a:avLst/>
          </a:prstGeom>
        </p:spPr>
        <p:txBody>
          <a:bodyPr wrap="square">
            <a:spAutoFit/>
          </a:bodyPr>
          <a:lstStyle/>
          <a:p>
            <a:pPr marL="0" lvl="1" algn="ctr">
              <a:spcBef>
                <a:spcPct val="20000"/>
              </a:spcBef>
              <a:buClr>
                <a:schemeClr val="accent1"/>
              </a:buClr>
            </a:pPr>
            <a:r>
              <a:rPr lang="tr-TR" sz="3200" b="1" dirty="0">
                <a:latin typeface="Arial" panose="020B0604020202020204" pitchFamily="34" charset="0"/>
                <a:cs typeface="Arial" panose="020B0604020202020204" pitchFamily="34" charset="0"/>
              </a:rPr>
              <a:t>GGY </a:t>
            </a:r>
            <a:r>
              <a:rPr lang="tr-TR" sz="3200" b="1" dirty="0" smtClean="0">
                <a:latin typeface="Arial" panose="020B0604020202020204" pitchFamily="34" charset="0"/>
                <a:cs typeface="Arial" panose="020B0604020202020204" pitchFamily="34" charset="0"/>
              </a:rPr>
              <a:t>109</a:t>
            </a:r>
            <a:endParaRPr lang="tr-TR" sz="3200" b="1" dirty="0">
              <a:latin typeface="Arial" panose="020B0604020202020204" pitchFamily="34" charset="0"/>
              <a:cs typeface="Arial" panose="020B0604020202020204" pitchFamily="34" charset="0"/>
            </a:endParaRPr>
          </a:p>
          <a:p>
            <a:pPr marL="0" lvl="1" algn="ctr">
              <a:spcBef>
                <a:spcPct val="20000"/>
              </a:spcBef>
              <a:buClr>
                <a:schemeClr val="accent1"/>
              </a:buClr>
            </a:pPr>
            <a:r>
              <a:rPr lang="tr-TR" sz="3200" b="1" dirty="0">
                <a:latin typeface="Arial" panose="020B0604020202020204" pitchFamily="34" charset="0"/>
                <a:cs typeface="Arial" panose="020B0604020202020204" pitchFamily="34" charset="0"/>
              </a:rPr>
              <a:t>BİLGİ TEKNOLOJİLERİ VE KULLANIMI</a:t>
            </a:r>
          </a:p>
          <a:p>
            <a:pPr marL="0" lvl="1" algn="ctr">
              <a:spcBef>
                <a:spcPct val="20000"/>
              </a:spcBef>
              <a:buClr>
                <a:schemeClr val="accent1"/>
              </a:buClr>
            </a:pPr>
            <a:endParaRPr lang="tr-TR" sz="3200" b="1" dirty="0">
              <a:latin typeface="Arial" panose="020B0604020202020204" pitchFamily="34" charset="0"/>
              <a:cs typeface="Arial" panose="020B0604020202020204" pitchFamily="34" charset="0"/>
            </a:endParaRPr>
          </a:p>
          <a:p>
            <a:pPr marL="0" lvl="1" algn="ctr">
              <a:spcBef>
                <a:spcPct val="20000"/>
              </a:spcBef>
              <a:buClr>
                <a:schemeClr val="accent1"/>
              </a:buClr>
            </a:pPr>
            <a:endParaRPr lang="tr-TR" sz="3200" b="1" dirty="0">
              <a:solidFill>
                <a:schemeClr val="tx2"/>
              </a:solidFill>
              <a:latin typeface="Arial" panose="020B0604020202020204" pitchFamily="34" charset="0"/>
              <a:cs typeface="Arial" panose="020B0604020202020204" pitchFamily="34" charset="0"/>
            </a:endParaRPr>
          </a:p>
        </p:txBody>
      </p:sp>
      <p:sp>
        <p:nvSpPr>
          <p:cNvPr id="13" name="Dikdörtgen 12"/>
          <p:cNvSpPr/>
          <p:nvPr/>
        </p:nvSpPr>
        <p:spPr>
          <a:xfrm>
            <a:off x="332145" y="4213180"/>
            <a:ext cx="8479708" cy="1077218"/>
          </a:xfrm>
          <a:prstGeom prst="rect">
            <a:avLst/>
          </a:prstGeom>
        </p:spPr>
        <p:txBody>
          <a:bodyPr wrap="square">
            <a:spAutoFit/>
          </a:bodyPr>
          <a:lstStyle/>
          <a:p>
            <a:pPr algn="ctr">
              <a:spcAft>
                <a:spcPts val="0"/>
              </a:spcAft>
            </a:pPr>
            <a:r>
              <a:rPr lang="tr-TR" sz="1600" b="1" dirty="0">
                <a:latin typeface="Arial" panose="020B0604020202020204" pitchFamily="34" charset="0"/>
                <a:ea typeface="Times New Roman" panose="02020603050405020304" pitchFamily="18" charset="0"/>
                <a:cs typeface="Arial" panose="020B0604020202020204" pitchFamily="34" charset="0"/>
              </a:rPr>
              <a:t>DOÇ. DR. ARZUHAN BURCU GÜLTEKİN</a:t>
            </a:r>
          </a:p>
          <a:p>
            <a:pPr algn="ctr">
              <a:spcAft>
                <a:spcPts val="0"/>
              </a:spcAft>
            </a:pPr>
            <a:r>
              <a:rPr lang="tr-TR" sz="1600" b="1" dirty="0">
                <a:latin typeface="Arial" panose="020B0604020202020204" pitchFamily="34" charset="0"/>
                <a:ea typeface="Times New Roman" panose="02020603050405020304" pitchFamily="18" charset="0"/>
                <a:cs typeface="Arial" panose="020B0604020202020204" pitchFamily="34" charset="0"/>
              </a:rPr>
              <a:t>SORUMLU ASİSTAN: EMİR SUNGUROĞLU</a:t>
            </a:r>
          </a:p>
          <a:p>
            <a:pPr algn="ctr">
              <a:spcAft>
                <a:spcPts val="0"/>
              </a:spcAft>
            </a:pPr>
            <a:endParaRPr lang="tr-TR" sz="1600" dirty="0" smtClean="0">
              <a:latin typeface="Arial" panose="020B0604020202020204" pitchFamily="34" charset="0"/>
              <a:ea typeface="Times New Roman" panose="02020603050405020304" pitchFamily="18" charset="0"/>
              <a:cs typeface="Arial" panose="020B0604020202020204" pitchFamily="34" charset="0"/>
            </a:endParaRPr>
          </a:p>
          <a:p>
            <a:pPr algn="ctr">
              <a:spcAft>
                <a:spcPts val="0"/>
              </a:spcAft>
            </a:pPr>
            <a:r>
              <a:rPr lang="tr-TR" sz="1600" dirty="0" smtClean="0">
                <a:latin typeface="Arial" panose="020B0604020202020204" pitchFamily="34" charset="0"/>
                <a:ea typeface="Times New Roman" panose="02020603050405020304" pitchFamily="18" charset="0"/>
                <a:cs typeface="Arial" panose="020B0604020202020204" pitchFamily="34" charset="0"/>
              </a:rPr>
              <a:t>Ankara </a:t>
            </a:r>
            <a:r>
              <a:rPr lang="tr-TR" sz="1600" dirty="0">
                <a:latin typeface="Arial" panose="020B0604020202020204" pitchFamily="34" charset="0"/>
                <a:ea typeface="Times New Roman" panose="02020603050405020304" pitchFamily="18" charset="0"/>
                <a:cs typeface="Arial" panose="020B0604020202020204" pitchFamily="34" charset="0"/>
              </a:rPr>
              <a:t>Üniversitesi UBF Gayrimenkul Geliştirme ve Yönetimi Bölümü </a:t>
            </a:r>
          </a:p>
        </p:txBody>
      </p:sp>
    </p:spTree>
    <p:extLst>
      <p:ext uri="{BB962C8B-B14F-4D97-AF65-F5344CB8AC3E}">
        <p14:creationId xmlns:p14="http://schemas.microsoft.com/office/powerpoint/2010/main" val="204451113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Dikdörtgen 10"/>
          <p:cNvSpPr/>
          <p:nvPr/>
        </p:nvSpPr>
        <p:spPr>
          <a:xfrm>
            <a:off x="799098" y="1228397"/>
            <a:ext cx="7976912" cy="3022366"/>
          </a:xfrm>
          <a:prstGeom prst="rect">
            <a:avLst/>
          </a:prstGeom>
        </p:spPr>
        <p:txBody>
          <a:bodyPr wrap="square">
            <a:spAutoFit/>
          </a:bodyPr>
          <a:lstStyle/>
          <a:p>
            <a:pPr marL="0" lvl="1" algn="ctr">
              <a:spcBef>
                <a:spcPct val="20000"/>
              </a:spcBef>
              <a:buClr>
                <a:schemeClr val="tx1">
                  <a:lumMod val="95000"/>
                  <a:lumOff val="5000"/>
                </a:schemeClr>
              </a:buClr>
            </a:pPr>
            <a:endParaRPr lang="tr-TR" sz="2800" b="1" dirty="0">
              <a:latin typeface="Arial" panose="020B0604020202020204" pitchFamily="34" charset="0"/>
              <a:cs typeface="Arial" panose="020B0604020202020204" pitchFamily="34" charset="0"/>
            </a:endParaRPr>
          </a:p>
          <a:p>
            <a:pPr marL="0" lvl="1" algn="ctr">
              <a:spcBef>
                <a:spcPct val="20000"/>
              </a:spcBef>
              <a:buClr>
                <a:schemeClr val="tx1">
                  <a:lumMod val="95000"/>
                  <a:lumOff val="5000"/>
                </a:schemeClr>
              </a:buClr>
            </a:pPr>
            <a:r>
              <a:rPr lang="tr-TR" sz="2800" b="1" dirty="0" smtClean="0">
                <a:latin typeface="Arial" panose="020B0604020202020204" pitchFamily="34" charset="0"/>
                <a:cs typeface="Arial" panose="020B0604020202020204" pitchFamily="34" charset="0"/>
              </a:rPr>
              <a:t>13. </a:t>
            </a:r>
            <a:r>
              <a:rPr lang="tr-TR" sz="2800" b="1" dirty="0" smtClean="0">
                <a:latin typeface="Arial" panose="020B0604020202020204" pitchFamily="34" charset="0"/>
                <a:cs typeface="Arial" panose="020B0604020202020204" pitchFamily="34" charset="0"/>
              </a:rPr>
              <a:t>HAFTA</a:t>
            </a:r>
          </a:p>
          <a:p>
            <a:pPr marL="514350" lvl="1" indent="-514350" algn="ctr">
              <a:spcBef>
                <a:spcPct val="20000"/>
              </a:spcBef>
              <a:buClr>
                <a:schemeClr val="accent1"/>
              </a:buClr>
              <a:buAutoNum type="arabicPeriod"/>
            </a:pPr>
            <a:endParaRPr lang="tr-TR" sz="2800" b="1" dirty="0">
              <a:latin typeface="Arial" panose="020B0604020202020204" pitchFamily="34" charset="0"/>
              <a:cs typeface="Arial" panose="020B0604020202020204" pitchFamily="34" charset="0"/>
            </a:endParaRPr>
          </a:p>
          <a:p>
            <a:pPr marL="0" lvl="1" algn="ctr">
              <a:spcBef>
                <a:spcPct val="20000"/>
              </a:spcBef>
              <a:buClr>
                <a:schemeClr val="accent1"/>
              </a:buClr>
            </a:pPr>
            <a:endParaRPr lang="tr-TR" sz="2800" b="1" dirty="0">
              <a:latin typeface="Arial" panose="020B0604020202020204" pitchFamily="34" charset="0"/>
              <a:cs typeface="Arial" panose="020B0604020202020204" pitchFamily="34" charset="0"/>
            </a:endParaRPr>
          </a:p>
          <a:p>
            <a:pPr marL="0" lvl="1" algn="ctr">
              <a:spcBef>
                <a:spcPct val="20000"/>
              </a:spcBef>
              <a:buClr>
                <a:schemeClr val="accent1"/>
              </a:buClr>
            </a:pPr>
            <a:r>
              <a:rPr lang="en-US" sz="2800" b="1" dirty="0">
                <a:latin typeface="Arial" panose="020B0604020202020204" pitchFamily="34" charset="0"/>
                <a:cs typeface="Arial" panose="020B0604020202020204" pitchFamily="34" charset="0"/>
              </a:rPr>
              <a:t>MICROSOFT OFFICE POWERPOINT UYGULAMALARI - </a:t>
            </a:r>
            <a:r>
              <a:rPr lang="tr-TR" sz="2800" b="1" dirty="0" smtClean="0">
                <a:latin typeface="Arial" panose="020B0604020202020204" pitchFamily="34" charset="0"/>
                <a:cs typeface="Arial" panose="020B0604020202020204" pitchFamily="34" charset="0"/>
              </a:rPr>
              <a:t>2</a:t>
            </a:r>
            <a:endParaRPr lang="en-US" sz="28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68449104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ikdörtgen 5"/>
          <p:cNvSpPr/>
          <p:nvPr/>
        </p:nvSpPr>
        <p:spPr>
          <a:xfrm>
            <a:off x="313079" y="531088"/>
            <a:ext cx="8517837" cy="636625"/>
          </a:xfrm>
          <a:prstGeom prst="rect">
            <a:avLst/>
          </a:prstGeom>
        </p:spPr>
        <p:txBody>
          <a:bodyPr/>
          <a:lstStyle/>
          <a:p>
            <a:pPr fontAlgn="base">
              <a:lnSpc>
                <a:spcPct val="90000"/>
              </a:lnSpc>
              <a:spcBef>
                <a:spcPct val="0"/>
              </a:spcBef>
              <a:spcAft>
                <a:spcPct val="0"/>
              </a:spcAft>
            </a:pPr>
            <a:r>
              <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rPr>
              <a:t>BİLGİ TEKNOLOJİLERİ	</a:t>
            </a:r>
          </a:p>
          <a:p>
            <a:pPr fontAlgn="base">
              <a:lnSpc>
                <a:spcPct val="90000"/>
              </a:lnSpc>
              <a:spcBef>
                <a:spcPct val="0"/>
              </a:spcBef>
              <a:spcAft>
                <a:spcPct val="0"/>
              </a:spcAft>
            </a:pP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
        <p:nvSpPr>
          <p:cNvPr id="4" name="Unvan 3"/>
          <p:cNvSpPr>
            <a:spLocks noGrp="1"/>
          </p:cNvSpPr>
          <p:nvPr>
            <p:ph type="title"/>
          </p:nvPr>
        </p:nvSpPr>
        <p:spPr/>
        <p:txBody>
          <a:bodyPr/>
          <a:lstStyle/>
          <a:p>
            <a:r>
              <a:rPr lang="tr-TR" dirty="0" smtClean="0"/>
              <a:t>  </a:t>
            </a:r>
            <a:endParaRPr lang="en-US" dirty="0"/>
          </a:p>
        </p:txBody>
      </p:sp>
      <p:sp>
        <p:nvSpPr>
          <p:cNvPr id="3" name="Dikdörtgen 2"/>
          <p:cNvSpPr/>
          <p:nvPr/>
        </p:nvSpPr>
        <p:spPr>
          <a:xfrm>
            <a:off x="313079" y="1858839"/>
            <a:ext cx="8198743" cy="3667671"/>
          </a:xfrm>
          <a:prstGeom prst="rect">
            <a:avLst/>
          </a:prstGeom>
        </p:spPr>
        <p:txBody>
          <a:bodyPr wrap="square">
            <a:spAutoFit/>
          </a:bodyPr>
          <a:lstStyle/>
          <a:p>
            <a:pPr>
              <a:lnSpc>
                <a:spcPts val="1420"/>
              </a:lnSpc>
              <a:spcAft>
                <a:spcPts val="0"/>
              </a:spcAft>
            </a:pPr>
            <a:r>
              <a:rPr lang="tr-TR" sz="1400" dirty="0" smtClean="0">
                <a:latin typeface="Times New Roman" panose="02020603050405020304" pitchFamily="18" charset="0"/>
                <a:ea typeface="Times New Roman" panose="02020603050405020304" pitchFamily="18" charset="0"/>
                <a:cs typeface="Arial" panose="020B0604020202020204" pitchFamily="34" charset="0"/>
              </a:rPr>
              <a:t> </a:t>
            </a:r>
            <a:endParaRPr lang="tr-TR" sz="1050" dirty="0" smtClean="0">
              <a:latin typeface="Calibri" panose="020F0502020204030204" pitchFamily="34" charset="0"/>
              <a:ea typeface="Calibri" panose="020F0502020204030204" pitchFamily="34" charset="0"/>
              <a:cs typeface="Arial" panose="020B0604020202020204" pitchFamily="34" charset="0"/>
            </a:endParaRPr>
          </a:p>
          <a:p>
            <a:r>
              <a:rPr lang="tr-TR" sz="1400" b="1" dirty="0"/>
              <a:t>Dersin Öğrenme Kazanımı:</a:t>
            </a:r>
            <a:endParaRPr lang="tr-TR" sz="1400" dirty="0"/>
          </a:p>
          <a:p>
            <a:r>
              <a:rPr lang="tr-TR" sz="1400" dirty="0"/>
              <a:t> </a:t>
            </a:r>
          </a:p>
          <a:p>
            <a:r>
              <a:rPr lang="tr-TR" sz="1400" dirty="0"/>
              <a:t>Microsoft PowerPoint sunu programı ile sunum hazırlayabilme kazanımı elde edilmesi hedeflenmektedir.</a:t>
            </a:r>
          </a:p>
          <a:p>
            <a:r>
              <a:rPr lang="tr-TR" sz="1400" dirty="0"/>
              <a:t> </a:t>
            </a:r>
          </a:p>
          <a:p>
            <a:r>
              <a:rPr lang="tr-TR" sz="1400" b="1" dirty="0"/>
              <a:t>Dersin Kapsamı:</a:t>
            </a:r>
            <a:endParaRPr lang="tr-TR" sz="1400" dirty="0"/>
          </a:p>
          <a:p>
            <a:r>
              <a:rPr lang="tr-TR" sz="1400" dirty="0"/>
              <a:t>Microsoft PowerPoint programı ile bir sunum hazırlanacaktır.</a:t>
            </a:r>
          </a:p>
          <a:p>
            <a:r>
              <a:rPr lang="tr-TR" sz="1400" dirty="0"/>
              <a:t>Ayrıca bir sonraki derste sunmak üzere öğrencilere birer sunum konusu belirlenecektir.</a:t>
            </a:r>
          </a:p>
          <a:p>
            <a:r>
              <a:rPr lang="tr-TR" sz="1400" dirty="0"/>
              <a:t> </a:t>
            </a:r>
          </a:p>
          <a:p>
            <a:r>
              <a:rPr lang="tr-TR" sz="1400" b="1" dirty="0"/>
              <a:t>Kullanılan Öğretim Yöntem ve Tekniği:</a:t>
            </a:r>
            <a:endParaRPr lang="tr-TR" sz="1400" dirty="0"/>
          </a:p>
          <a:p>
            <a:r>
              <a:rPr lang="tr-TR" sz="1400" dirty="0"/>
              <a:t>Bilgisayar destekli sözlü sunum, anlatım, uygulama, soru ve cevap, ödev</a:t>
            </a:r>
          </a:p>
          <a:p>
            <a:r>
              <a:rPr lang="tr-TR" sz="1400" dirty="0"/>
              <a:t/>
            </a:r>
            <a:br>
              <a:rPr lang="tr-TR" sz="1400" dirty="0"/>
            </a:br>
            <a:r>
              <a:rPr lang="tr-TR" sz="1400" dirty="0"/>
              <a:t/>
            </a:r>
            <a:br>
              <a:rPr lang="tr-TR" sz="1400" dirty="0"/>
            </a:br>
            <a:r>
              <a:rPr lang="tr-TR" sz="1400" dirty="0" smtClean="0">
                <a:latin typeface="Calibri" panose="020F0502020204030204" pitchFamily="34" charset="0"/>
                <a:ea typeface="Calibri" panose="020F0502020204030204" pitchFamily="34" charset="0"/>
                <a:cs typeface="Arial" panose="020B0604020202020204" pitchFamily="34" charset="0"/>
              </a:rPr>
              <a:t/>
            </a:r>
            <a:br>
              <a:rPr lang="tr-TR" sz="1400" dirty="0" smtClean="0">
                <a:latin typeface="Calibri" panose="020F0502020204030204" pitchFamily="34" charset="0"/>
                <a:ea typeface="Calibri" panose="020F0502020204030204" pitchFamily="34" charset="0"/>
                <a:cs typeface="Arial" panose="020B0604020202020204" pitchFamily="34" charset="0"/>
              </a:rPr>
            </a:br>
            <a:r>
              <a:rPr lang="tr-TR" sz="1400" dirty="0" smtClean="0">
                <a:latin typeface="Times New Roman" panose="02020603050405020304" pitchFamily="18" charset="0"/>
                <a:ea typeface="Times New Roman" panose="02020603050405020304" pitchFamily="18" charset="0"/>
                <a:cs typeface="Arial" panose="020B0604020202020204" pitchFamily="34" charset="0"/>
              </a:rPr>
              <a:t> </a:t>
            </a:r>
            <a:endParaRPr lang="tr-TR" sz="1050" dirty="0" smtClean="0">
              <a:latin typeface="Calibri" panose="020F0502020204030204" pitchFamily="34" charset="0"/>
              <a:ea typeface="Calibri" panose="020F0502020204030204" pitchFamily="34" charset="0"/>
              <a:cs typeface="Arial" panose="020B0604020202020204" pitchFamily="34" charset="0"/>
            </a:endParaRPr>
          </a:p>
          <a:p>
            <a:pPr>
              <a:lnSpc>
                <a:spcPts val="1000"/>
              </a:lnSpc>
              <a:spcAft>
                <a:spcPts val="0"/>
              </a:spcAft>
            </a:pPr>
            <a:r>
              <a:rPr lang="tr-TR" sz="1400" dirty="0">
                <a:latin typeface="Times New Roman" panose="02020603050405020304" pitchFamily="18" charset="0"/>
                <a:ea typeface="Times New Roman" panose="02020603050405020304" pitchFamily="18" charset="0"/>
                <a:cs typeface="Arial" panose="020B0604020202020204" pitchFamily="34" charset="0"/>
              </a:rPr>
              <a:t> </a:t>
            </a:r>
            <a:endParaRPr lang="tr-TR" sz="1050" dirty="0">
              <a:latin typeface="Calibri" panose="020F0502020204030204" pitchFamily="34" charset="0"/>
              <a:ea typeface="Calibri" panose="020F0502020204030204" pitchFamily="34" charset="0"/>
              <a:cs typeface="Arial" panose="020B0604020202020204" pitchFamily="34" charset="0"/>
            </a:endParaRPr>
          </a:p>
          <a:p>
            <a:pPr>
              <a:lnSpc>
                <a:spcPts val="1000"/>
              </a:lnSpc>
              <a:spcAft>
                <a:spcPts val="0"/>
              </a:spcAft>
            </a:pPr>
            <a:r>
              <a:rPr lang="tr-TR" sz="1400" dirty="0">
                <a:latin typeface="Times New Roman" panose="02020603050405020304" pitchFamily="18" charset="0"/>
                <a:ea typeface="Times New Roman" panose="02020603050405020304" pitchFamily="18" charset="0"/>
                <a:cs typeface="Arial" panose="020B0604020202020204" pitchFamily="34" charset="0"/>
              </a:rPr>
              <a:t> </a:t>
            </a:r>
            <a:endParaRPr lang="tr-TR" sz="1050" dirty="0">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181599693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p:cNvSpPr>
            <a:spLocks noGrp="1"/>
          </p:cNvSpPr>
          <p:nvPr>
            <p:ph type="title"/>
          </p:nvPr>
        </p:nvSpPr>
        <p:spPr/>
        <p:txBody>
          <a:bodyPr/>
          <a:lstStyle/>
          <a:p>
            <a:r>
              <a:rPr lang="tr-TR" dirty="0" smtClean="0"/>
              <a:t>  </a:t>
            </a:r>
            <a:endParaRPr lang="en-US" dirty="0"/>
          </a:p>
        </p:txBody>
      </p:sp>
      <p:sp>
        <p:nvSpPr>
          <p:cNvPr id="3" name="Dikdörtgen 2"/>
          <p:cNvSpPr/>
          <p:nvPr/>
        </p:nvSpPr>
        <p:spPr>
          <a:xfrm>
            <a:off x="304801" y="1553609"/>
            <a:ext cx="8658578" cy="3282052"/>
          </a:xfrm>
          <a:prstGeom prst="rect">
            <a:avLst/>
          </a:prstGeom>
        </p:spPr>
        <p:txBody>
          <a:bodyPr wrap="square">
            <a:spAutoFit/>
          </a:bodyPr>
          <a:lstStyle/>
          <a:p>
            <a:pPr marR="444500" algn="ctr">
              <a:lnSpc>
                <a:spcPct val="86000"/>
              </a:lnSpc>
              <a:spcAft>
                <a:spcPts val="0"/>
              </a:spcAft>
            </a:pPr>
            <a:r>
              <a:rPr lang="tr-TR" sz="1200" b="1" dirty="0">
                <a:solidFill>
                  <a:srgbClr val="2E75B6"/>
                </a:solidFill>
                <a:latin typeface="Segoe UI Black" panose="020B0A02040204020203" pitchFamily="34" charset="0"/>
                <a:ea typeface="Segoe UI Black" panose="020B0A02040204020203" pitchFamily="34" charset="0"/>
                <a:cs typeface="Arial" panose="020B0604020202020204" pitchFamily="34" charset="0"/>
              </a:rPr>
              <a:t>ENERJİ ETKİN KENT PLANLAMA YAKLAŞIMININ İNCELENMESİ</a:t>
            </a:r>
          </a:p>
          <a:p>
            <a:pPr marR="444500" algn="ctr">
              <a:lnSpc>
                <a:spcPct val="86000"/>
              </a:lnSpc>
              <a:spcAft>
                <a:spcPts val="0"/>
              </a:spcAft>
            </a:pPr>
            <a:endParaRPr lang="tr-TR" sz="1200" b="1" dirty="0">
              <a:solidFill>
                <a:srgbClr val="2E75B6"/>
              </a:solidFill>
              <a:latin typeface="Segoe UI Black" panose="020B0A02040204020203" pitchFamily="34" charset="0"/>
              <a:ea typeface="Segoe UI Black" panose="020B0A02040204020203" pitchFamily="34" charset="0"/>
              <a:cs typeface="Arial" panose="020B0604020202020204" pitchFamily="34" charset="0"/>
            </a:endParaRPr>
          </a:p>
          <a:p>
            <a:pPr marR="444500" algn="ctr">
              <a:lnSpc>
                <a:spcPct val="86000"/>
              </a:lnSpc>
              <a:spcAft>
                <a:spcPts val="0"/>
              </a:spcAft>
            </a:pPr>
            <a:endParaRPr lang="tr-TR" sz="1200" b="1" dirty="0">
              <a:solidFill>
                <a:srgbClr val="2E75B6"/>
              </a:solidFill>
              <a:latin typeface="Segoe UI Black" panose="020B0A02040204020203" pitchFamily="34" charset="0"/>
              <a:ea typeface="Segoe UI Black" panose="020B0A02040204020203" pitchFamily="34" charset="0"/>
              <a:cs typeface="Arial" panose="020B0604020202020204" pitchFamily="34" charset="0"/>
            </a:endParaRPr>
          </a:p>
          <a:p>
            <a:pPr marR="444500" algn="ctr">
              <a:lnSpc>
                <a:spcPct val="86000"/>
              </a:lnSpc>
              <a:spcAft>
                <a:spcPts val="0"/>
              </a:spcAft>
            </a:pPr>
            <a:endParaRPr lang="tr-TR" sz="1200" b="1" dirty="0">
              <a:solidFill>
                <a:srgbClr val="2E75B6"/>
              </a:solidFill>
              <a:latin typeface="Segoe UI Black" panose="020B0A02040204020203" pitchFamily="34" charset="0"/>
              <a:ea typeface="Segoe UI Black" panose="020B0A02040204020203" pitchFamily="34" charset="0"/>
              <a:cs typeface="Arial" panose="020B0604020202020204" pitchFamily="34" charset="0"/>
            </a:endParaRPr>
          </a:p>
          <a:p>
            <a:pPr marR="444500" algn="ctr">
              <a:lnSpc>
                <a:spcPct val="86000"/>
              </a:lnSpc>
              <a:spcAft>
                <a:spcPts val="0"/>
              </a:spcAft>
            </a:pPr>
            <a:endParaRPr lang="tr-TR" sz="1200" b="1" dirty="0">
              <a:solidFill>
                <a:srgbClr val="2E75B6"/>
              </a:solidFill>
              <a:latin typeface="Segoe UI Black" panose="020B0A02040204020203" pitchFamily="34" charset="0"/>
              <a:ea typeface="Segoe UI Black" panose="020B0A02040204020203" pitchFamily="34" charset="0"/>
              <a:cs typeface="Arial" panose="020B0604020202020204" pitchFamily="34" charset="0"/>
            </a:endParaRPr>
          </a:p>
          <a:p>
            <a:pPr marR="444500" algn="ctr">
              <a:lnSpc>
                <a:spcPct val="86000"/>
              </a:lnSpc>
              <a:spcAft>
                <a:spcPts val="0"/>
              </a:spcAft>
            </a:pPr>
            <a:endParaRPr lang="tr-TR" sz="1200" b="1" dirty="0">
              <a:solidFill>
                <a:srgbClr val="2E75B6"/>
              </a:solidFill>
              <a:latin typeface="Segoe UI Black" panose="020B0A02040204020203" pitchFamily="34" charset="0"/>
              <a:ea typeface="Segoe UI Black" panose="020B0A02040204020203" pitchFamily="34" charset="0"/>
              <a:cs typeface="Arial" panose="020B0604020202020204" pitchFamily="34" charset="0"/>
            </a:endParaRPr>
          </a:p>
          <a:p>
            <a:pPr marR="444500" algn="ctr">
              <a:lnSpc>
                <a:spcPct val="86000"/>
              </a:lnSpc>
              <a:spcAft>
                <a:spcPts val="0"/>
              </a:spcAft>
            </a:pPr>
            <a:endParaRPr lang="tr-TR" sz="1200" b="1" dirty="0">
              <a:solidFill>
                <a:srgbClr val="2E75B6"/>
              </a:solidFill>
              <a:latin typeface="Segoe UI Black" panose="020B0A02040204020203" pitchFamily="34" charset="0"/>
              <a:ea typeface="Segoe UI Black" panose="020B0A02040204020203" pitchFamily="34" charset="0"/>
              <a:cs typeface="Arial" panose="020B0604020202020204" pitchFamily="34" charset="0"/>
            </a:endParaRPr>
          </a:p>
          <a:p>
            <a:pPr marR="444500" algn="ctr">
              <a:lnSpc>
                <a:spcPct val="86000"/>
              </a:lnSpc>
              <a:spcAft>
                <a:spcPts val="0"/>
              </a:spcAft>
            </a:pPr>
            <a:endParaRPr lang="tr-TR" sz="1200" b="1" dirty="0">
              <a:latin typeface="Segoe UI Black" panose="020B0A02040204020203" pitchFamily="34" charset="0"/>
              <a:ea typeface="Segoe UI Black" panose="020B0A02040204020203" pitchFamily="34" charset="0"/>
              <a:cs typeface="Arial" panose="020B0604020202020204" pitchFamily="34" charset="0"/>
            </a:endParaRPr>
          </a:p>
          <a:p>
            <a:pPr marR="444500" algn="ctr">
              <a:lnSpc>
                <a:spcPct val="86000"/>
              </a:lnSpc>
              <a:spcAft>
                <a:spcPts val="0"/>
              </a:spcAft>
            </a:pPr>
            <a:endParaRPr lang="tr-TR" sz="1200" b="1" dirty="0">
              <a:latin typeface="Segoe UI Black" panose="020B0A02040204020203" pitchFamily="34" charset="0"/>
              <a:ea typeface="Segoe UI Black" panose="020B0A02040204020203" pitchFamily="34" charset="0"/>
              <a:cs typeface="Arial" panose="020B0604020202020204" pitchFamily="34" charset="0"/>
            </a:endParaRPr>
          </a:p>
          <a:p>
            <a:pPr marR="444500" algn="ctr">
              <a:lnSpc>
                <a:spcPct val="86000"/>
              </a:lnSpc>
              <a:spcAft>
                <a:spcPts val="0"/>
              </a:spcAft>
            </a:pPr>
            <a:r>
              <a:rPr lang="tr-TR" sz="1200" b="1" dirty="0">
                <a:latin typeface="Segoe UI Black" panose="020B0A02040204020203" pitchFamily="34" charset="0"/>
                <a:ea typeface="Segoe UI Black" panose="020B0A02040204020203" pitchFamily="34" charset="0"/>
                <a:cs typeface="Arial" panose="020B0604020202020204" pitchFamily="34" charset="0"/>
              </a:rPr>
              <a:t>Bu çalışma, 13 - 15 Ekim 2016 tarihli Uluslararası Sürdürülebilir Yapılı Çevre Konferansında sunulmuştur. Sunumun hazırlanması için yararlanılan kaynaklara aşağıda temel kaynaktan ulaşılabilir:</a:t>
            </a:r>
          </a:p>
          <a:p>
            <a:pPr marR="444500" algn="ctr">
              <a:lnSpc>
                <a:spcPct val="86000"/>
              </a:lnSpc>
              <a:spcAft>
                <a:spcPts val="0"/>
              </a:spcAft>
            </a:pPr>
            <a:endParaRPr lang="tr-TR" sz="1200" b="1" dirty="0">
              <a:latin typeface="Segoe UI Black" panose="020B0A02040204020203" pitchFamily="34" charset="0"/>
              <a:ea typeface="Segoe UI Black" panose="020B0A02040204020203" pitchFamily="34" charset="0"/>
              <a:cs typeface="Arial" panose="020B0604020202020204" pitchFamily="34" charset="0"/>
            </a:endParaRPr>
          </a:p>
          <a:p>
            <a:pPr marR="444500" algn="ctr">
              <a:lnSpc>
                <a:spcPct val="86000"/>
              </a:lnSpc>
              <a:spcAft>
                <a:spcPts val="0"/>
              </a:spcAft>
            </a:pPr>
            <a:endParaRPr lang="tr-TR" sz="1200" b="1" dirty="0">
              <a:latin typeface="Segoe UI Black" panose="020B0A02040204020203" pitchFamily="34" charset="0"/>
              <a:ea typeface="Segoe UI Black" panose="020B0A02040204020203" pitchFamily="34" charset="0"/>
              <a:cs typeface="Arial" panose="020B0604020202020204" pitchFamily="34" charset="0"/>
            </a:endParaRPr>
          </a:p>
          <a:p>
            <a:pPr marR="444500" algn="ctr">
              <a:lnSpc>
                <a:spcPct val="86000"/>
              </a:lnSpc>
              <a:spcAft>
                <a:spcPts val="0"/>
              </a:spcAft>
            </a:pPr>
            <a:endParaRPr lang="tr-TR" sz="1200" b="1" dirty="0">
              <a:latin typeface="Segoe UI Black" panose="020B0A02040204020203" pitchFamily="34" charset="0"/>
              <a:ea typeface="Segoe UI Black" panose="020B0A02040204020203" pitchFamily="34" charset="0"/>
              <a:cs typeface="Arial" panose="020B0604020202020204" pitchFamily="34" charset="0"/>
            </a:endParaRPr>
          </a:p>
          <a:p>
            <a:pPr marR="444500" algn="ctr">
              <a:lnSpc>
                <a:spcPct val="86000"/>
              </a:lnSpc>
              <a:spcAft>
                <a:spcPts val="0"/>
              </a:spcAft>
            </a:pPr>
            <a:endParaRPr lang="tr-TR" sz="1200" b="1" dirty="0">
              <a:latin typeface="Segoe UI Black" panose="020B0A02040204020203" pitchFamily="34" charset="0"/>
              <a:ea typeface="Segoe UI Black" panose="020B0A02040204020203" pitchFamily="34" charset="0"/>
              <a:cs typeface="Arial" panose="020B0604020202020204" pitchFamily="34" charset="0"/>
            </a:endParaRPr>
          </a:p>
          <a:p>
            <a:pPr marR="444500" algn="ctr">
              <a:lnSpc>
                <a:spcPct val="86000"/>
              </a:lnSpc>
              <a:spcAft>
                <a:spcPts val="0"/>
              </a:spcAft>
            </a:pPr>
            <a:r>
              <a:rPr lang="tr-TR" sz="1200" b="1" dirty="0">
                <a:latin typeface="Segoe UI Black" panose="020B0A02040204020203" pitchFamily="34" charset="0"/>
                <a:ea typeface="Segoe UI Black" panose="020B0A02040204020203" pitchFamily="34" charset="0"/>
                <a:cs typeface="Arial" panose="020B0604020202020204" pitchFamily="34" charset="0"/>
              </a:rPr>
              <a:t>KAYNAK: Yıldırım, H. Y., Gültekin, A. B. ve </a:t>
            </a:r>
            <a:r>
              <a:rPr lang="tr-TR" sz="1200" b="1" dirty="0" err="1">
                <a:latin typeface="Segoe UI Black" panose="020B0A02040204020203" pitchFamily="34" charset="0"/>
                <a:ea typeface="Segoe UI Black" panose="020B0A02040204020203" pitchFamily="34" charset="0"/>
                <a:cs typeface="Arial" panose="020B0604020202020204" pitchFamily="34" charset="0"/>
              </a:rPr>
              <a:t>Tanrıvermiş</a:t>
            </a:r>
            <a:r>
              <a:rPr lang="tr-TR" sz="1200" b="1" dirty="0">
                <a:latin typeface="Segoe UI Black" panose="020B0A02040204020203" pitchFamily="34" charset="0"/>
                <a:ea typeface="Segoe UI Black" panose="020B0A02040204020203" pitchFamily="34" charset="0"/>
                <a:cs typeface="Arial" panose="020B0604020202020204" pitchFamily="34" charset="0"/>
              </a:rPr>
              <a:t>, H., “Evaluation of </a:t>
            </a:r>
            <a:r>
              <a:rPr lang="tr-TR" sz="1200" b="1" dirty="0" err="1">
                <a:latin typeface="Segoe UI Black" panose="020B0A02040204020203" pitchFamily="34" charset="0"/>
                <a:ea typeface="Segoe UI Black" panose="020B0A02040204020203" pitchFamily="34" charset="0"/>
                <a:cs typeface="Arial" panose="020B0604020202020204" pitchFamily="34" charset="0"/>
              </a:rPr>
              <a:t>Energy</a:t>
            </a:r>
            <a:r>
              <a:rPr lang="tr-TR" sz="1200" b="1" dirty="0">
                <a:latin typeface="Segoe UI Black" panose="020B0A02040204020203" pitchFamily="34" charset="0"/>
                <a:ea typeface="Segoe UI Black" panose="020B0A02040204020203" pitchFamily="34" charset="0"/>
                <a:cs typeface="Arial" panose="020B0604020202020204" pitchFamily="34" charset="0"/>
              </a:rPr>
              <a:t> </a:t>
            </a:r>
            <a:r>
              <a:rPr lang="tr-TR" sz="1200" b="1" dirty="0" err="1">
                <a:latin typeface="Segoe UI Black" panose="020B0A02040204020203" pitchFamily="34" charset="0"/>
                <a:ea typeface="Segoe UI Black" panose="020B0A02040204020203" pitchFamily="34" charset="0"/>
                <a:cs typeface="Arial" panose="020B0604020202020204" pitchFamily="34" charset="0"/>
              </a:rPr>
              <a:t>Efficient</a:t>
            </a:r>
            <a:r>
              <a:rPr lang="tr-TR" sz="1200" b="1" dirty="0">
                <a:latin typeface="Segoe UI Black" panose="020B0A02040204020203" pitchFamily="34" charset="0"/>
                <a:ea typeface="Segoe UI Black" panose="020B0A02040204020203" pitchFamily="34" charset="0"/>
                <a:cs typeface="Arial" panose="020B0604020202020204" pitchFamily="34" charset="0"/>
              </a:rPr>
              <a:t> Urban Planning </a:t>
            </a:r>
            <a:r>
              <a:rPr lang="tr-TR" sz="1200" b="1" dirty="0" err="1">
                <a:latin typeface="Segoe UI Black" panose="020B0A02040204020203" pitchFamily="34" charset="0"/>
                <a:ea typeface="Segoe UI Black" panose="020B0A02040204020203" pitchFamily="34" charset="0"/>
                <a:cs typeface="Arial" panose="020B0604020202020204" pitchFamily="34" charset="0"/>
              </a:rPr>
              <a:t>Approach</a:t>
            </a:r>
            <a:r>
              <a:rPr lang="tr-TR" sz="1200" b="1" dirty="0">
                <a:latin typeface="Segoe UI Black" panose="020B0A02040204020203" pitchFamily="34" charset="0"/>
                <a:ea typeface="Segoe UI Black" panose="020B0A02040204020203" pitchFamily="34" charset="0"/>
                <a:cs typeface="Arial" panose="020B0604020202020204" pitchFamily="34" charset="0"/>
              </a:rPr>
              <a:t>”, Smart </a:t>
            </a:r>
            <a:r>
              <a:rPr lang="tr-TR" sz="1200" b="1" dirty="0" err="1">
                <a:latin typeface="Segoe UI Black" panose="020B0A02040204020203" pitchFamily="34" charset="0"/>
                <a:ea typeface="Segoe UI Black" panose="020B0A02040204020203" pitchFamily="34" charset="0"/>
                <a:cs typeface="Arial" panose="020B0604020202020204" pitchFamily="34" charset="0"/>
              </a:rPr>
              <a:t>Metropoles</a:t>
            </a:r>
            <a:r>
              <a:rPr lang="tr-TR" sz="1200" b="1" dirty="0">
                <a:latin typeface="Segoe UI Black" panose="020B0A02040204020203" pitchFamily="34" charset="0"/>
                <a:ea typeface="Segoe UI Black" panose="020B0A02040204020203" pitchFamily="34" charset="0"/>
                <a:cs typeface="Arial" panose="020B0604020202020204" pitchFamily="34" charset="0"/>
              </a:rPr>
              <a:t> - </a:t>
            </a:r>
            <a:r>
              <a:rPr lang="tr-TR" sz="1200" b="1" dirty="0" err="1">
                <a:latin typeface="Segoe UI Black" panose="020B0A02040204020203" pitchFamily="34" charset="0"/>
                <a:ea typeface="Segoe UI Black" panose="020B0A02040204020203" pitchFamily="34" charset="0"/>
                <a:cs typeface="Arial" panose="020B0604020202020204" pitchFamily="34" charset="0"/>
              </a:rPr>
              <a:t>Integrated</a:t>
            </a:r>
            <a:r>
              <a:rPr lang="tr-TR" sz="1200" b="1" dirty="0">
                <a:latin typeface="Segoe UI Black" panose="020B0A02040204020203" pitchFamily="34" charset="0"/>
                <a:ea typeface="Segoe UI Black" panose="020B0A02040204020203" pitchFamily="34" charset="0"/>
                <a:cs typeface="Arial" panose="020B0604020202020204" pitchFamily="34" charset="0"/>
              </a:rPr>
              <a:t> Solutions </a:t>
            </a:r>
            <a:r>
              <a:rPr lang="tr-TR" sz="1200" b="1" dirty="0" err="1">
                <a:latin typeface="Segoe UI Black" panose="020B0A02040204020203" pitchFamily="34" charset="0"/>
                <a:ea typeface="Segoe UI Black" panose="020B0A02040204020203" pitchFamily="34" charset="0"/>
                <a:cs typeface="Arial" panose="020B0604020202020204" pitchFamily="34" charset="0"/>
              </a:rPr>
              <a:t>for</a:t>
            </a:r>
            <a:r>
              <a:rPr lang="tr-TR" sz="1200" b="1" dirty="0">
                <a:latin typeface="Segoe UI Black" panose="020B0A02040204020203" pitchFamily="34" charset="0"/>
                <a:ea typeface="Segoe UI Black" panose="020B0A02040204020203" pitchFamily="34" charset="0"/>
                <a:cs typeface="Arial" panose="020B0604020202020204" pitchFamily="34" charset="0"/>
              </a:rPr>
              <a:t> </a:t>
            </a:r>
            <a:r>
              <a:rPr lang="tr-TR" sz="1200" b="1" dirty="0" err="1">
                <a:latin typeface="Segoe UI Black" panose="020B0A02040204020203" pitchFamily="34" charset="0"/>
                <a:ea typeface="Segoe UI Black" panose="020B0A02040204020203" pitchFamily="34" charset="0"/>
                <a:cs typeface="Arial" panose="020B0604020202020204" pitchFamily="34" charset="0"/>
              </a:rPr>
              <a:t>Sustainable</a:t>
            </a:r>
            <a:r>
              <a:rPr lang="tr-TR" sz="1200" b="1" dirty="0">
                <a:latin typeface="Segoe UI Black" panose="020B0A02040204020203" pitchFamily="34" charset="0"/>
                <a:ea typeface="Segoe UI Black" panose="020B0A02040204020203" pitchFamily="34" charset="0"/>
                <a:cs typeface="Arial" panose="020B0604020202020204" pitchFamily="34" charset="0"/>
              </a:rPr>
              <a:t> </a:t>
            </a:r>
            <a:r>
              <a:rPr lang="tr-TR" sz="1200" b="1" dirty="0" err="1">
                <a:latin typeface="Segoe UI Black" panose="020B0A02040204020203" pitchFamily="34" charset="0"/>
                <a:ea typeface="Segoe UI Black" panose="020B0A02040204020203" pitchFamily="34" charset="0"/>
                <a:cs typeface="Arial" panose="020B0604020202020204" pitchFamily="34" charset="0"/>
              </a:rPr>
              <a:t>and</a:t>
            </a:r>
            <a:r>
              <a:rPr lang="tr-TR" sz="1200" b="1" dirty="0">
                <a:latin typeface="Segoe UI Black" panose="020B0A02040204020203" pitchFamily="34" charset="0"/>
                <a:ea typeface="Segoe UI Black" panose="020B0A02040204020203" pitchFamily="34" charset="0"/>
                <a:cs typeface="Arial" panose="020B0604020202020204" pitchFamily="34" charset="0"/>
              </a:rPr>
              <a:t> Smart </a:t>
            </a:r>
            <a:r>
              <a:rPr lang="tr-TR" sz="1200" b="1" dirty="0" err="1">
                <a:latin typeface="Segoe UI Black" panose="020B0A02040204020203" pitchFamily="34" charset="0"/>
                <a:ea typeface="Segoe UI Black" panose="020B0A02040204020203" pitchFamily="34" charset="0"/>
                <a:cs typeface="Arial" panose="020B0604020202020204" pitchFamily="34" charset="0"/>
              </a:rPr>
              <a:t>Buildings</a:t>
            </a:r>
            <a:r>
              <a:rPr lang="tr-TR" sz="1200" b="1" dirty="0">
                <a:latin typeface="Segoe UI Black" panose="020B0A02040204020203" pitchFamily="34" charset="0"/>
                <a:ea typeface="Segoe UI Black" panose="020B0A02040204020203" pitchFamily="34" charset="0"/>
                <a:cs typeface="Arial" panose="020B0604020202020204" pitchFamily="34" charset="0"/>
              </a:rPr>
              <a:t> &amp; </a:t>
            </a:r>
            <a:r>
              <a:rPr lang="tr-TR" sz="1200" b="1" dirty="0" err="1">
                <a:latin typeface="Segoe UI Black" panose="020B0A02040204020203" pitchFamily="34" charset="0"/>
                <a:ea typeface="Segoe UI Black" panose="020B0A02040204020203" pitchFamily="34" charset="0"/>
                <a:cs typeface="Arial" panose="020B0604020202020204" pitchFamily="34" charset="0"/>
              </a:rPr>
              <a:t>Cities</a:t>
            </a:r>
            <a:r>
              <a:rPr lang="tr-TR" sz="1200" b="1" dirty="0">
                <a:latin typeface="Segoe UI Black" panose="020B0A02040204020203" pitchFamily="34" charset="0"/>
                <a:ea typeface="Segoe UI Black" panose="020B0A02040204020203" pitchFamily="34" charset="0"/>
                <a:cs typeface="Arial" panose="020B0604020202020204" pitchFamily="34" charset="0"/>
              </a:rPr>
              <a:t> - SBE16İSTANBUL, İMSAD, ISBN: 978-605-63492-9-4, İstanbul, 224-235, (13-15 </a:t>
            </a:r>
            <a:r>
              <a:rPr lang="tr-TR" sz="1200" b="1" dirty="0" err="1">
                <a:latin typeface="Segoe UI Black" panose="020B0A02040204020203" pitchFamily="34" charset="0"/>
                <a:ea typeface="Segoe UI Black" panose="020B0A02040204020203" pitchFamily="34" charset="0"/>
                <a:cs typeface="Arial" panose="020B0604020202020204" pitchFamily="34" charset="0"/>
              </a:rPr>
              <a:t>October</a:t>
            </a:r>
            <a:r>
              <a:rPr lang="tr-TR" sz="1200" b="1" dirty="0">
                <a:latin typeface="Segoe UI Black" panose="020B0A02040204020203" pitchFamily="34" charset="0"/>
                <a:ea typeface="Segoe UI Black" panose="020B0A02040204020203" pitchFamily="34" charset="0"/>
                <a:cs typeface="Arial" panose="020B0604020202020204" pitchFamily="34" charset="0"/>
              </a:rPr>
              <a:t> 2016).</a:t>
            </a:r>
          </a:p>
          <a:p>
            <a:r>
              <a:rPr lang="tr-TR" sz="1000" dirty="0">
                <a:latin typeface="Calibri" panose="020F0502020204030204" pitchFamily="34" charset="0"/>
                <a:ea typeface="Calibri" panose="020F0502020204030204" pitchFamily="34" charset="0"/>
                <a:cs typeface="Arial" panose="020B0604020202020204" pitchFamily="34" charset="0"/>
              </a:rPr>
              <a:t/>
            </a:r>
            <a:br>
              <a:rPr lang="tr-TR" sz="1000" dirty="0">
                <a:latin typeface="Calibri" panose="020F0502020204030204" pitchFamily="34" charset="0"/>
                <a:ea typeface="Calibri" panose="020F0502020204030204" pitchFamily="34" charset="0"/>
                <a:cs typeface="Arial" panose="020B0604020202020204" pitchFamily="34" charset="0"/>
              </a:rPr>
            </a:br>
            <a:endParaRPr lang="tr-TR" sz="1050" dirty="0"/>
          </a:p>
        </p:txBody>
      </p:sp>
    </p:spTree>
    <p:extLst>
      <p:ext uri="{BB962C8B-B14F-4D97-AF65-F5344CB8AC3E}">
        <p14:creationId xmlns:p14="http://schemas.microsoft.com/office/powerpoint/2010/main" val="279251803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p:cNvSpPr>
            <a:spLocks noGrp="1"/>
          </p:cNvSpPr>
          <p:nvPr>
            <p:ph type="title"/>
          </p:nvPr>
        </p:nvSpPr>
        <p:spPr/>
        <p:txBody>
          <a:bodyPr/>
          <a:lstStyle/>
          <a:p>
            <a:r>
              <a:rPr lang="tr-TR" dirty="0" smtClean="0"/>
              <a:t>  </a:t>
            </a:r>
            <a:endParaRPr lang="en-US" dirty="0"/>
          </a:p>
        </p:txBody>
      </p:sp>
      <p:sp>
        <p:nvSpPr>
          <p:cNvPr id="6" name="Dikdörtgen 5"/>
          <p:cNvSpPr/>
          <p:nvPr/>
        </p:nvSpPr>
        <p:spPr>
          <a:xfrm>
            <a:off x="688004" y="4152577"/>
            <a:ext cx="7693378" cy="1246495"/>
          </a:xfrm>
          <a:prstGeom prst="rect">
            <a:avLst/>
          </a:prstGeom>
        </p:spPr>
        <p:txBody>
          <a:bodyPr wrap="square">
            <a:spAutoFit/>
          </a:bodyPr>
          <a:lstStyle/>
          <a:p>
            <a:pPr algn="ctr">
              <a:lnSpc>
                <a:spcPts val="1810"/>
              </a:lnSpc>
              <a:spcAft>
                <a:spcPts val="0"/>
              </a:spcAft>
            </a:pPr>
            <a:r>
              <a:rPr lang="tr-TR" sz="900" dirty="0" smtClean="0">
                <a:latin typeface="Times New Roman" panose="02020603050405020304" pitchFamily="18" charset="0"/>
                <a:ea typeface="Times New Roman" panose="02020603050405020304" pitchFamily="18" charset="0"/>
                <a:cs typeface="Times New Roman" panose="02020603050405020304" pitchFamily="18" charset="0"/>
              </a:rPr>
              <a:t> </a:t>
            </a:r>
            <a:r>
              <a:rPr lang="tr-TR" sz="900" b="1" dirty="0">
                <a:latin typeface="Times New Roman" panose="02020603050405020304" pitchFamily="18" charset="0"/>
                <a:ea typeface="Calibri" panose="020F0502020204030204" pitchFamily="34" charset="0"/>
                <a:cs typeface="Times New Roman" panose="02020603050405020304" pitchFamily="18" charset="0"/>
              </a:rPr>
              <a:t>ENERJİ ETKİN KENT PLANLAMA YAKLAŞIMININ </a:t>
            </a:r>
            <a:r>
              <a:rPr lang="tr-TR" sz="900" b="1" dirty="0" smtClean="0">
                <a:latin typeface="Times New Roman" panose="02020603050405020304" pitchFamily="18" charset="0"/>
                <a:ea typeface="Calibri" panose="020F0502020204030204" pitchFamily="34" charset="0"/>
                <a:cs typeface="Times New Roman" panose="02020603050405020304" pitchFamily="18" charset="0"/>
              </a:rPr>
              <a:t>İNCELENMESİ</a:t>
            </a:r>
            <a:endParaRPr lang="tr-TR" sz="900" b="1" dirty="0">
              <a:latin typeface="Times New Roman" panose="02020603050405020304" pitchFamily="18" charset="0"/>
              <a:ea typeface="Calibri" panose="020F0502020204030204" pitchFamily="34" charset="0"/>
              <a:cs typeface="Times New Roman" panose="02020603050405020304" pitchFamily="18" charset="0"/>
            </a:endParaRPr>
          </a:p>
          <a:p>
            <a:pPr>
              <a:lnSpc>
                <a:spcPts val="1810"/>
              </a:lnSpc>
              <a:spcAft>
                <a:spcPts val="0"/>
              </a:spcAft>
            </a:pPr>
            <a:endParaRPr lang="tr-TR" sz="900" b="1" dirty="0">
              <a:latin typeface="Times New Roman" panose="02020603050405020304" pitchFamily="18" charset="0"/>
              <a:ea typeface="Calibri" panose="020F0502020204030204" pitchFamily="34" charset="0"/>
              <a:cs typeface="Times New Roman" panose="02020603050405020304" pitchFamily="18" charset="0"/>
            </a:endParaRPr>
          </a:p>
          <a:p>
            <a:pPr algn="ctr">
              <a:lnSpc>
                <a:spcPts val="1810"/>
              </a:lnSpc>
              <a:spcAft>
                <a:spcPts val="0"/>
              </a:spcAft>
            </a:pPr>
            <a:r>
              <a:rPr lang="tr-TR" sz="900" b="1" dirty="0">
                <a:latin typeface="Times New Roman" panose="02020603050405020304" pitchFamily="18" charset="0"/>
                <a:ea typeface="Calibri" panose="020F0502020204030204" pitchFamily="34" charset="0"/>
                <a:cs typeface="Times New Roman" panose="02020603050405020304" pitchFamily="18" charset="0"/>
              </a:rPr>
              <a:t>Handan Yücel YILDIRIM, Doç. Dr. </a:t>
            </a:r>
            <a:r>
              <a:rPr lang="tr-TR" sz="900" b="1" dirty="0" err="1">
                <a:latin typeface="Times New Roman" panose="02020603050405020304" pitchFamily="18" charset="0"/>
                <a:ea typeface="Calibri" panose="020F0502020204030204" pitchFamily="34" charset="0"/>
                <a:cs typeface="Times New Roman" panose="02020603050405020304" pitchFamily="18" charset="0"/>
              </a:rPr>
              <a:t>Arzuhan</a:t>
            </a:r>
            <a:r>
              <a:rPr lang="tr-TR" sz="900" b="1" dirty="0">
                <a:latin typeface="Times New Roman" panose="02020603050405020304" pitchFamily="18" charset="0"/>
                <a:ea typeface="Calibri" panose="020F0502020204030204" pitchFamily="34" charset="0"/>
                <a:cs typeface="Times New Roman" panose="02020603050405020304" pitchFamily="18" charset="0"/>
              </a:rPr>
              <a:t> Burcu GÜLTEKİN, Prof. Dr. Harun TANRIVERMİŞ</a:t>
            </a:r>
          </a:p>
          <a:p>
            <a:pPr algn="ctr">
              <a:lnSpc>
                <a:spcPts val="1810"/>
              </a:lnSpc>
              <a:spcAft>
                <a:spcPts val="0"/>
              </a:spcAft>
            </a:pPr>
            <a:r>
              <a:rPr lang="tr-TR" sz="900" b="1" dirty="0">
                <a:latin typeface="Times New Roman" panose="02020603050405020304" pitchFamily="18" charset="0"/>
                <a:ea typeface="Calibri" panose="020F0502020204030204" pitchFamily="34" charset="0"/>
                <a:cs typeface="Times New Roman" panose="02020603050405020304" pitchFamily="18" charset="0"/>
              </a:rPr>
              <a:t> </a:t>
            </a:r>
          </a:p>
          <a:p>
            <a:pPr algn="ctr">
              <a:lnSpc>
                <a:spcPts val="1810"/>
              </a:lnSpc>
              <a:spcAft>
                <a:spcPts val="0"/>
              </a:spcAft>
            </a:pPr>
            <a:r>
              <a:rPr lang="tr-TR" sz="900" b="1" dirty="0">
                <a:latin typeface="Times New Roman" panose="02020603050405020304" pitchFamily="18" charset="0"/>
                <a:ea typeface="Calibri" panose="020F0502020204030204" pitchFamily="34" charset="0"/>
                <a:cs typeface="Times New Roman" panose="02020603050405020304" pitchFamily="18" charset="0"/>
              </a:rPr>
              <a:t>Ankara Üniversitesi, Uygulamalı Bilimler Fakültesi, Gayrimenkul Geliştirme ve Yönetimi Bölümü</a:t>
            </a:r>
          </a:p>
        </p:txBody>
      </p:sp>
      <p:sp>
        <p:nvSpPr>
          <p:cNvPr id="8" name="Dikdörtgen 7"/>
          <p:cNvSpPr/>
          <p:nvPr/>
        </p:nvSpPr>
        <p:spPr>
          <a:xfrm>
            <a:off x="265288" y="215879"/>
            <a:ext cx="7512755" cy="646331"/>
          </a:xfrm>
          <a:prstGeom prst="rect">
            <a:avLst/>
          </a:prstGeom>
        </p:spPr>
        <p:txBody>
          <a:bodyPr wrap="square">
            <a:spAutoFit/>
          </a:bodyPr>
          <a:lstStyle/>
          <a:p>
            <a:r>
              <a:rPr lang="tr-TR" b="1" dirty="0">
                <a:solidFill>
                  <a:srgbClr val="2E75B6"/>
                </a:solidFill>
                <a:latin typeface="Segoe UI Black" panose="020B0A02040204020203" pitchFamily="34" charset="0"/>
                <a:ea typeface="Segoe UI Black" panose="020B0A02040204020203" pitchFamily="34" charset="0"/>
                <a:cs typeface="Arial" panose="020B0604020202020204" pitchFamily="34" charset="0"/>
              </a:rPr>
              <a:t>ENERJİ ETKİN YAPI TASARIMININ ÇOK KATLI KONUTLAR ÜZERİNE ETKİSİNİN İNCELENMESİ</a:t>
            </a:r>
          </a:p>
        </p:txBody>
      </p:sp>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55876" y="1348141"/>
            <a:ext cx="6757635" cy="25341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9369156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p:cNvSpPr>
            <a:spLocks noGrp="1"/>
          </p:cNvSpPr>
          <p:nvPr>
            <p:ph type="title"/>
          </p:nvPr>
        </p:nvSpPr>
        <p:spPr/>
        <p:txBody>
          <a:bodyPr/>
          <a:lstStyle/>
          <a:p>
            <a:r>
              <a:rPr lang="tr-TR" dirty="0" smtClean="0"/>
              <a:t>  </a:t>
            </a:r>
            <a:endParaRPr lang="en-US" dirty="0"/>
          </a:p>
        </p:txBody>
      </p:sp>
      <p:sp>
        <p:nvSpPr>
          <p:cNvPr id="6" name="Dikdörtgen 5"/>
          <p:cNvSpPr/>
          <p:nvPr/>
        </p:nvSpPr>
        <p:spPr>
          <a:xfrm>
            <a:off x="184972" y="416046"/>
            <a:ext cx="7253111" cy="1754326"/>
          </a:xfrm>
          <a:prstGeom prst="rect">
            <a:avLst/>
          </a:prstGeom>
        </p:spPr>
        <p:txBody>
          <a:bodyPr wrap="square">
            <a:spAutoFit/>
          </a:bodyPr>
          <a:lstStyle/>
          <a:p>
            <a:pPr marL="546100">
              <a:spcAft>
                <a:spcPts val="0"/>
              </a:spcAft>
            </a:pPr>
            <a:r>
              <a:rPr lang="tr-TR" b="1" dirty="0">
                <a:solidFill>
                  <a:srgbClr val="44546A"/>
                </a:solidFill>
                <a:latin typeface="Segoe UI Black" panose="020B0A02040204020203" pitchFamily="34" charset="0"/>
                <a:ea typeface="Segoe UI Black" panose="020B0A02040204020203" pitchFamily="34" charset="0"/>
                <a:cs typeface="Arial" panose="020B0604020202020204" pitchFamily="34" charset="0"/>
              </a:rPr>
              <a:t>Enerji Etkin Kent Planlama Yaklaşımının İncelenmesi</a:t>
            </a:r>
          </a:p>
          <a:p>
            <a:pPr marL="546100">
              <a:spcAft>
                <a:spcPts val="0"/>
              </a:spcAft>
            </a:pPr>
            <a:r>
              <a:rPr lang="tr-TR" b="1" dirty="0">
                <a:solidFill>
                  <a:srgbClr val="44546A"/>
                </a:solidFill>
                <a:latin typeface="Segoe UI Black" panose="020B0A02040204020203" pitchFamily="34" charset="0"/>
                <a:ea typeface="Segoe UI Black" panose="020B0A02040204020203" pitchFamily="34" charset="0"/>
                <a:cs typeface="Arial" panose="020B0604020202020204" pitchFamily="34" charset="0"/>
              </a:rPr>
              <a:t> </a:t>
            </a:r>
          </a:p>
          <a:p>
            <a:pPr marL="546100">
              <a:spcAft>
                <a:spcPts val="0"/>
              </a:spcAft>
            </a:pPr>
            <a:endParaRPr lang="tr-TR" b="1" dirty="0">
              <a:solidFill>
                <a:srgbClr val="44546A"/>
              </a:solidFill>
              <a:latin typeface="Segoe UI Black" panose="020B0A02040204020203" pitchFamily="34" charset="0"/>
              <a:ea typeface="Segoe UI Black" panose="020B0A02040204020203" pitchFamily="34" charset="0"/>
              <a:cs typeface="Arial" panose="020B0604020202020204" pitchFamily="34" charset="0"/>
            </a:endParaRPr>
          </a:p>
          <a:p>
            <a:pPr marL="546100">
              <a:spcAft>
                <a:spcPts val="0"/>
              </a:spcAft>
            </a:pPr>
            <a:endParaRPr lang="tr-TR" b="1" dirty="0">
              <a:solidFill>
                <a:srgbClr val="44546A"/>
              </a:solidFill>
              <a:latin typeface="Segoe UI Black" panose="020B0A02040204020203" pitchFamily="34" charset="0"/>
              <a:ea typeface="Segoe UI Black" panose="020B0A02040204020203" pitchFamily="34" charset="0"/>
              <a:cs typeface="Arial" panose="020B0604020202020204" pitchFamily="34" charset="0"/>
            </a:endParaRPr>
          </a:p>
          <a:p>
            <a:pPr marL="546100">
              <a:spcAft>
                <a:spcPts val="0"/>
              </a:spcAft>
            </a:pPr>
            <a:endParaRPr lang="tr-TR" b="1" dirty="0">
              <a:solidFill>
                <a:srgbClr val="44546A"/>
              </a:solidFill>
              <a:latin typeface="Segoe UI Black" panose="020B0A02040204020203" pitchFamily="34" charset="0"/>
              <a:ea typeface="Segoe UI Black" panose="020B0A02040204020203" pitchFamily="34" charset="0"/>
              <a:cs typeface="Arial" panose="020B0604020202020204" pitchFamily="34" charset="0"/>
            </a:endParaRPr>
          </a:p>
          <a:p>
            <a:pPr marL="546100">
              <a:spcAft>
                <a:spcPts val="0"/>
              </a:spcAft>
            </a:pPr>
            <a:endParaRPr lang="tr-TR" b="1" dirty="0">
              <a:solidFill>
                <a:srgbClr val="44546A"/>
              </a:solidFill>
              <a:latin typeface="Segoe UI Black" panose="020B0A02040204020203" pitchFamily="34" charset="0"/>
              <a:ea typeface="Segoe UI Black" panose="020B0A02040204020203" pitchFamily="34" charset="0"/>
              <a:cs typeface="Arial" panose="020B0604020202020204" pitchFamily="34" charset="0"/>
            </a:endParaRPr>
          </a:p>
        </p:txBody>
      </p:sp>
      <p:sp>
        <p:nvSpPr>
          <p:cNvPr id="8" name="Dikdörtgen 7"/>
          <p:cNvSpPr/>
          <p:nvPr/>
        </p:nvSpPr>
        <p:spPr>
          <a:xfrm>
            <a:off x="320439" y="2555849"/>
            <a:ext cx="7117644" cy="2737288"/>
          </a:xfrm>
          <a:prstGeom prst="rect">
            <a:avLst/>
          </a:prstGeom>
        </p:spPr>
        <p:txBody>
          <a:bodyPr wrap="square">
            <a:spAutoFit/>
          </a:bodyPr>
          <a:lstStyle/>
          <a:p>
            <a:pPr marL="76200">
              <a:spcAft>
                <a:spcPts val="0"/>
              </a:spcAft>
            </a:pPr>
            <a:r>
              <a:rPr lang="tr-TR" b="1" dirty="0">
                <a:latin typeface="Calibri" panose="020F0502020204030204" pitchFamily="34" charset="0"/>
                <a:ea typeface="Calibri" panose="020F0502020204030204" pitchFamily="34" charset="0"/>
                <a:cs typeface="Arial" panose="020B0604020202020204" pitchFamily="34" charset="0"/>
              </a:rPr>
              <a:t>Kent planlama alanında da:</a:t>
            </a:r>
            <a:endParaRPr lang="tr-TR" sz="900" dirty="0">
              <a:latin typeface="Calibri" panose="020F0502020204030204" pitchFamily="34" charset="0"/>
              <a:ea typeface="Calibri" panose="020F0502020204030204" pitchFamily="34" charset="0"/>
              <a:cs typeface="Arial" panose="020B0604020202020204" pitchFamily="34" charset="0"/>
            </a:endParaRPr>
          </a:p>
          <a:p>
            <a:pPr>
              <a:lnSpc>
                <a:spcPts val="1000"/>
              </a:lnSpc>
              <a:spcAft>
                <a:spcPts val="0"/>
              </a:spcAft>
            </a:pPr>
            <a:r>
              <a:rPr lang="tr-TR" sz="900" dirty="0">
                <a:latin typeface="Times New Roman" panose="02020603050405020304" pitchFamily="18" charset="0"/>
                <a:ea typeface="Times New Roman" panose="02020603050405020304" pitchFamily="18" charset="0"/>
                <a:cs typeface="Arial" panose="020B0604020202020204" pitchFamily="34" charset="0"/>
              </a:rPr>
              <a:t> </a:t>
            </a:r>
            <a:endParaRPr lang="tr-TR" sz="900" dirty="0">
              <a:latin typeface="Calibri" panose="020F0502020204030204" pitchFamily="34" charset="0"/>
              <a:ea typeface="Calibri" panose="020F0502020204030204" pitchFamily="34" charset="0"/>
              <a:cs typeface="Arial" panose="020B0604020202020204" pitchFamily="34" charset="0"/>
            </a:endParaRPr>
          </a:p>
          <a:p>
            <a:pPr>
              <a:lnSpc>
                <a:spcPts val="1000"/>
              </a:lnSpc>
              <a:spcAft>
                <a:spcPts val="0"/>
              </a:spcAft>
            </a:pPr>
            <a:r>
              <a:rPr lang="tr-TR" sz="900" dirty="0">
                <a:latin typeface="Times New Roman" panose="02020603050405020304" pitchFamily="18" charset="0"/>
                <a:ea typeface="Times New Roman" panose="02020603050405020304" pitchFamily="18" charset="0"/>
                <a:cs typeface="Arial" panose="020B0604020202020204" pitchFamily="34" charset="0"/>
              </a:rPr>
              <a:t> </a:t>
            </a:r>
            <a:endParaRPr lang="tr-TR" sz="900" dirty="0">
              <a:latin typeface="Calibri" panose="020F0502020204030204" pitchFamily="34" charset="0"/>
              <a:ea typeface="Calibri" panose="020F0502020204030204" pitchFamily="34" charset="0"/>
              <a:cs typeface="Arial" panose="020B0604020202020204" pitchFamily="34" charset="0"/>
            </a:endParaRPr>
          </a:p>
          <a:p>
            <a:pPr>
              <a:lnSpc>
                <a:spcPts val="1000"/>
              </a:lnSpc>
              <a:spcAft>
                <a:spcPts val="0"/>
              </a:spcAft>
            </a:pPr>
            <a:r>
              <a:rPr lang="tr-TR" sz="900" dirty="0">
                <a:latin typeface="Times New Roman" panose="02020603050405020304" pitchFamily="18" charset="0"/>
                <a:ea typeface="Times New Roman" panose="02020603050405020304" pitchFamily="18" charset="0"/>
                <a:cs typeface="Arial" panose="020B0604020202020204" pitchFamily="34" charset="0"/>
              </a:rPr>
              <a:t> </a:t>
            </a:r>
            <a:endParaRPr lang="tr-TR" sz="900" dirty="0">
              <a:latin typeface="Calibri" panose="020F0502020204030204" pitchFamily="34" charset="0"/>
              <a:ea typeface="Calibri" panose="020F0502020204030204" pitchFamily="34" charset="0"/>
              <a:cs typeface="Arial" panose="020B0604020202020204" pitchFamily="34" charset="0"/>
            </a:endParaRPr>
          </a:p>
          <a:p>
            <a:pPr>
              <a:lnSpc>
                <a:spcPts val="1000"/>
              </a:lnSpc>
              <a:spcAft>
                <a:spcPts val="0"/>
              </a:spcAft>
            </a:pPr>
            <a:r>
              <a:rPr lang="tr-TR" sz="900" dirty="0">
                <a:latin typeface="Times New Roman" panose="02020603050405020304" pitchFamily="18" charset="0"/>
                <a:ea typeface="Times New Roman" panose="02020603050405020304" pitchFamily="18" charset="0"/>
                <a:cs typeface="Arial" panose="020B0604020202020204" pitchFamily="34" charset="0"/>
              </a:rPr>
              <a:t> </a:t>
            </a:r>
            <a:endParaRPr lang="tr-TR" sz="900" dirty="0">
              <a:latin typeface="Calibri" panose="020F0502020204030204" pitchFamily="34" charset="0"/>
              <a:ea typeface="Calibri" panose="020F0502020204030204" pitchFamily="34" charset="0"/>
              <a:cs typeface="Arial" panose="020B0604020202020204" pitchFamily="34" charset="0"/>
            </a:endParaRPr>
          </a:p>
          <a:p>
            <a:pPr>
              <a:lnSpc>
                <a:spcPts val="1420"/>
              </a:lnSpc>
              <a:spcAft>
                <a:spcPts val="0"/>
              </a:spcAft>
            </a:pPr>
            <a:r>
              <a:rPr lang="tr-TR" sz="900" dirty="0">
                <a:latin typeface="Times New Roman" panose="02020603050405020304" pitchFamily="18" charset="0"/>
                <a:ea typeface="Times New Roman" panose="02020603050405020304" pitchFamily="18" charset="0"/>
                <a:cs typeface="Arial" panose="020B0604020202020204" pitchFamily="34" charset="0"/>
              </a:rPr>
              <a:t> </a:t>
            </a:r>
            <a:endParaRPr lang="tr-TR" sz="900" dirty="0">
              <a:latin typeface="Calibri" panose="020F0502020204030204" pitchFamily="34" charset="0"/>
              <a:ea typeface="Calibri" panose="020F0502020204030204" pitchFamily="34" charset="0"/>
              <a:cs typeface="Arial" panose="020B0604020202020204" pitchFamily="34" charset="0"/>
            </a:endParaRPr>
          </a:p>
          <a:p>
            <a:pPr marL="342900" lvl="0" indent="-342900">
              <a:spcAft>
                <a:spcPts val="0"/>
              </a:spcAft>
              <a:buFont typeface="Arial" panose="020B0604020202020204" pitchFamily="34" charset="0"/>
              <a:buChar char="•"/>
              <a:tabLst>
                <a:tab pos="393700" algn="l"/>
              </a:tabLst>
            </a:pPr>
            <a:r>
              <a:rPr lang="tr-TR" b="1" dirty="0">
                <a:latin typeface="Calibri" panose="020F0502020204030204" pitchFamily="34" charset="0"/>
                <a:ea typeface="Calibri" panose="020F0502020204030204" pitchFamily="34" charset="0"/>
                <a:cs typeface="Arial" panose="020B0604020202020204" pitchFamily="34" charset="0"/>
              </a:rPr>
              <a:t>Yerli kaynakların değerlendirilmesini sağlayacak</a:t>
            </a:r>
            <a:endParaRPr lang="tr-TR" sz="900" dirty="0">
              <a:latin typeface="Calibri" panose="020F0502020204030204" pitchFamily="34" charset="0"/>
              <a:ea typeface="Calibri" panose="020F0502020204030204" pitchFamily="34" charset="0"/>
              <a:cs typeface="Arial" panose="020B0604020202020204" pitchFamily="34" charset="0"/>
            </a:endParaRPr>
          </a:p>
          <a:p>
            <a:pPr>
              <a:lnSpc>
                <a:spcPts val="1000"/>
              </a:lnSpc>
              <a:spcAft>
                <a:spcPts val="0"/>
              </a:spcAft>
            </a:pPr>
            <a:r>
              <a:rPr lang="tr-TR" dirty="0">
                <a:latin typeface="Arial" panose="020B0604020202020204" pitchFamily="34" charset="0"/>
                <a:ea typeface="Arial" panose="020B0604020202020204" pitchFamily="34" charset="0"/>
                <a:cs typeface="Arial" panose="020B0604020202020204" pitchFamily="34" charset="0"/>
              </a:rPr>
              <a:t> </a:t>
            </a:r>
            <a:endParaRPr lang="tr-TR" sz="900" dirty="0">
              <a:latin typeface="Calibri" panose="020F0502020204030204" pitchFamily="34" charset="0"/>
              <a:ea typeface="Calibri" panose="020F0502020204030204" pitchFamily="34" charset="0"/>
              <a:cs typeface="Arial" panose="020B0604020202020204" pitchFamily="34" charset="0"/>
            </a:endParaRPr>
          </a:p>
          <a:p>
            <a:pPr>
              <a:lnSpc>
                <a:spcPts val="1240"/>
              </a:lnSpc>
              <a:spcAft>
                <a:spcPts val="0"/>
              </a:spcAft>
            </a:pPr>
            <a:r>
              <a:rPr lang="tr-TR" dirty="0">
                <a:latin typeface="Arial" panose="020B0604020202020204" pitchFamily="34" charset="0"/>
                <a:ea typeface="Arial" panose="020B0604020202020204" pitchFamily="34" charset="0"/>
                <a:cs typeface="Arial" panose="020B0604020202020204" pitchFamily="34" charset="0"/>
              </a:rPr>
              <a:t> </a:t>
            </a:r>
            <a:endParaRPr lang="tr-TR" sz="900" dirty="0">
              <a:latin typeface="Calibri" panose="020F0502020204030204" pitchFamily="34" charset="0"/>
              <a:ea typeface="Calibri" panose="020F0502020204030204" pitchFamily="34" charset="0"/>
              <a:cs typeface="Arial" panose="020B0604020202020204" pitchFamily="34" charset="0"/>
            </a:endParaRPr>
          </a:p>
          <a:p>
            <a:pPr marL="342900" lvl="0" indent="-342900">
              <a:spcAft>
                <a:spcPts val="0"/>
              </a:spcAft>
              <a:buFont typeface="Arial" panose="020B0604020202020204" pitchFamily="34" charset="0"/>
              <a:buChar char="•"/>
              <a:tabLst>
                <a:tab pos="393700" algn="l"/>
              </a:tabLst>
            </a:pPr>
            <a:r>
              <a:rPr lang="tr-TR" b="1" dirty="0">
                <a:latin typeface="Calibri" panose="020F0502020204030204" pitchFamily="34" charset="0"/>
                <a:ea typeface="Calibri" panose="020F0502020204030204" pitchFamily="34" charset="0"/>
                <a:cs typeface="Arial" panose="020B0604020202020204" pitchFamily="34" charset="0"/>
              </a:rPr>
              <a:t>Türkiye şartlarına uygun</a:t>
            </a:r>
            <a:endParaRPr lang="tr-TR" sz="900" dirty="0">
              <a:latin typeface="Calibri" panose="020F0502020204030204" pitchFamily="34" charset="0"/>
              <a:ea typeface="Calibri" panose="020F0502020204030204" pitchFamily="34" charset="0"/>
              <a:cs typeface="Arial" panose="020B0604020202020204" pitchFamily="34" charset="0"/>
            </a:endParaRPr>
          </a:p>
          <a:p>
            <a:pPr>
              <a:lnSpc>
                <a:spcPts val="1000"/>
              </a:lnSpc>
              <a:spcAft>
                <a:spcPts val="0"/>
              </a:spcAft>
            </a:pPr>
            <a:r>
              <a:rPr lang="tr-TR" dirty="0">
                <a:latin typeface="Arial" panose="020B0604020202020204" pitchFamily="34" charset="0"/>
                <a:ea typeface="Arial" panose="020B0604020202020204" pitchFamily="34" charset="0"/>
                <a:cs typeface="Arial" panose="020B0604020202020204" pitchFamily="34" charset="0"/>
              </a:rPr>
              <a:t> </a:t>
            </a:r>
            <a:endParaRPr lang="tr-TR" sz="900" dirty="0">
              <a:latin typeface="Calibri" panose="020F0502020204030204" pitchFamily="34" charset="0"/>
              <a:ea typeface="Calibri" panose="020F0502020204030204" pitchFamily="34" charset="0"/>
              <a:cs typeface="Arial" panose="020B0604020202020204" pitchFamily="34" charset="0"/>
            </a:endParaRPr>
          </a:p>
          <a:p>
            <a:pPr>
              <a:lnSpc>
                <a:spcPts val="1665"/>
              </a:lnSpc>
              <a:spcAft>
                <a:spcPts val="0"/>
              </a:spcAft>
            </a:pPr>
            <a:r>
              <a:rPr lang="tr-TR" dirty="0">
                <a:latin typeface="Arial" panose="020B0604020202020204" pitchFamily="34" charset="0"/>
                <a:ea typeface="Arial" panose="020B0604020202020204" pitchFamily="34" charset="0"/>
                <a:cs typeface="Arial" panose="020B0604020202020204" pitchFamily="34" charset="0"/>
              </a:rPr>
              <a:t> </a:t>
            </a:r>
            <a:endParaRPr lang="tr-TR" sz="900" dirty="0">
              <a:latin typeface="Calibri" panose="020F0502020204030204" pitchFamily="34" charset="0"/>
              <a:ea typeface="Calibri" panose="020F0502020204030204" pitchFamily="34" charset="0"/>
              <a:cs typeface="Arial" panose="020B0604020202020204" pitchFamily="34" charset="0"/>
            </a:endParaRPr>
          </a:p>
          <a:p>
            <a:pPr marL="342900" marR="1193800" lvl="0" indent="-342900">
              <a:lnSpc>
                <a:spcPct val="89000"/>
              </a:lnSpc>
              <a:spcAft>
                <a:spcPts val="0"/>
              </a:spcAft>
              <a:buFont typeface="Arial" panose="020B0604020202020204" pitchFamily="34" charset="0"/>
              <a:buChar char="•"/>
              <a:tabLst>
                <a:tab pos="393700" algn="l"/>
              </a:tabLst>
            </a:pPr>
            <a:r>
              <a:rPr lang="tr-TR" b="1" dirty="0">
                <a:latin typeface="Calibri" panose="020F0502020204030204" pitchFamily="34" charset="0"/>
                <a:ea typeface="Calibri" panose="020F0502020204030204" pitchFamily="34" charset="0"/>
                <a:cs typeface="Arial" panose="020B0604020202020204" pitchFamily="34" charset="0"/>
              </a:rPr>
              <a:t>Dünyadaki enerjiye ilişkin çalışmaları takip eden politikalar ve yaklaşımlar geliştirilmelidir.</a:t>
            </a:r>
            <a:endParaRPr lang="tr-TR" sz="900" dirty="0">
              <a:effectLst/>
              <a:latin typeface="Calibri" panose="020F0502020204030204" pitchFamily="34" charset="0"/>
              <a:ea typeface="Calibri" panose="020F0502020204030204" pitchFamily="34" charset="0"/>
              <a:cs typeface="Arial" panose="020B0604020202020204" pitchFamily="34" charset="0"/>
            </a:endParaRPr>
          </a:p>
        </p:txBody>
      </p:sp>
      <p:pic>
        <p:nvPicPr>
          <p:cNvPr id="2052"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95975" y="1486811"/>
            <a:ext cx="2735263" cy="1752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3775222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p:cNvSpPr>
            <a:spLocks noGrp="1"/>
          </p:cNvSpPr>
          <p:nvPr>
            <p:ph type="title"/>
          </p:nvPr>
        </p:nvSpPr>
        <p:spPr/>
        <p:txBody>
          <a:bodyPr/>
          <a:lstStyle/>
          <a:p>
            <a:r>
              <a:rPr lang="tr-TR" dirty="0" smtClean="0"/>
              <a:t>  </a:t>
            </a:r>
            <a:endParaRPr lang="en-US" dirty="0"/>
          </a:p>
        </p:txBody>
      </p:sp>
      <p:sp>
        <p:nvSpPr>
          <p:cNvPr id="6" name="Dikdörtgen 5"/>
          <p:cNvSpPr/>
          <p:nvPr/>
        </p:nvSpPr>
        <p:spPr>
          <a:xfrm>
            <a:off x="184972" y="416046"/>
            <a:ext cx="7253111" cy="1754326"/>
          </a:xfrm>
          <a:prstGeom prst="rect">
            <a:avLst/>
          </a:prstGeom>
        </p:spPr>
        <p:txBody>
          <a:bodyPr wrap="square">
            <a:spAutoFit/>
          </a:bodyPr>
          <a:lstStyle/>
          <a:p>
            <a:pPr marL="546100">
              <a:spcAft>
                <a:spcPts val="0"/>
              </a:spcAft>
            </a:pPr>
            <a:r>
              <a:rPr lang="tr-TR" b="1" dirty="0">
                <a:solidFill>
                  <a:srgbClr val="44546A"/>
                </a:solidFill>
                <a:latin typeface="Segoe UI Black" panose="020B0A02040204020203" pitchFamily="34" charset="0"/>
                <a:ea typeface="Segoe UI Black" panose="020B0A02040204020203" pitchFamily="34" charset="0"/>
                <a:cs typeface="Arial" panose="020B0604020202020204" pitchFamily="34" charset="0"/>
              </a:rPr>
              <a:t>Enerji Etkin Kent Planlama Yaklaşımının İncelenmesi</a:t>
            </a:r>
          </a:p>
          <a:p>
            <a:pPr marL="546100">
              <a:spcAft>
                <a:spcPts val="0"/>
              </a:spcAft>
            </a:pPr>
            <a:r>
              <a:rPr lang="tr-TR" b="1" dirty="0">
                <a:solidFill>
                  <a:srgbClr val="44546A"/>
                </a:solidFill>
                <a:latin typeface="Segoe UI Black" panose="020B0A02040204020203" pitchFamily="34" charset="0"/>
                <a:ea typeface="Segoe UI Black" panose="020B0A02040204020203" pitchFamily="34" charset="0"/>
                <a:cs typeface="Arial" panose="020B0604020202020204" pitchFamily="34" charset="0"/>
              </a:rPr>
              <a:t> </a:t>
            </a:r>
          </a:p>
          <a:p>
            <a:pPr marL="546100">
              <a:spcAft>
                <a:spcPts val="0"/>
              </a:spcAft>
            </a:pPr>
            <a:endParaRPr lang="tr-TR" b="1" dirty="0">
              <a:solidFill>
                <a:srgbClr val="44546A"/>
              </a:solidFill>
              <a:latin typeface="Segoe UI Black" panose="020B0A02040204020203" pitchFamily="34" charset="0"/>
              <a:ea typeface="Segoe UI Black" panose="020B0A02040204020203" pitchFamily="34" charset="0"/>
              <a:cs typeface="Arial" panose="020B0604020202020204" pitchFamily="34" charset="0"/>
            </a:endParaRPr>
          </a:p>
          <a:p>
            <a:pPr marL="546100">
              <a:spcAft>
                <a:spcPts val="0"/>
              </a:spcAft>
            </a:pPr>
            <a:endParaRPr lang="tr-TR" b="1" dirty="0">
              <a:solidFill>
                <a:srgbClr val="44546A"/>
              </a:solidFill>
              <a:latin typeface="Segoe UI Black" panose="020B0A02040204020203" pitchFamily="34" charset="0"/>
              <a:ea typeface="Segoe UI Black" panose="020B0A02040204020203" pitchFamily="34" charset="0"/>
              <a:cs typeface="Arial" panose="020B0604020202020204" pitchFamily="34" charset="0"/>
            </a:endParaRPr>
          </a:p>
          <a:p>
            <a:pPr marL="546100">
              <a:spcAft>
                <a:spcPts val="0"/>
              </a:spcAft>
            </a:pPr>
            <a:endParaRPr lang="tr-TR" b="1" dirty="0">
              <a:solidFill>
                <a:srgbClr val="44546A"/>
              </a:solidFill>
              <a:latin typeface="Segoe UI Black" panose="020B0A02040204020203" pitchFamily="34" charset="0"/>
              <a:ea typeface="Segoe UI Black" panose="020B0A02040204020203" pitchFamily="34" charset="0"/>
              <a:cs typeface="Arial" panose="020B0604020202020204" pitchFamily="34" charset="0"/>
            </a:endParaRPr>
          </a:p>
          <a:p>
            <a:pPr marL="546100">
              <a:spcAft>
                <a:spcPts val="0"/>
              </a:spcAft>
            </a:pPr>
            <a:endParaRPr lang="tr-TR" b="1" dirty="0">
              <a:solidFill>
                <a:srgbClr val="44546A"/>
              </a:solidFill>
              <a:latin typeface="Segoe UI Black" panose="020B0A02040204020203" pitchFamily="34" charset="0"/>
              <a:ea typeface="Segoe UI Black" panose="020B0A02040204020203" pitchFamily="34" charset="0"/>
              <a:cs typeface="Arial" panose="020B0604020202020204" pitchFamily="34" charset="0"/>
            </a:endParaRPr>
          </a:p>
        </p:txBody>
      </p:sp>
      <p:sp>
        <p:nvSpPr>
          <p:cNvPr id="2" name="Dikdörtgen 1"/>
          <p:cNvSpPr/>
          <p:nvPr/>
        </p:nvSpPr>
        <p:spPr>
          <a:xfrm>
            <a:off x="0" y="2438272"/>
            <a:ext cx="9804400" cy="1530675"/>
          </a:xfrm>
          <a:prstGeom prst="rect">
            <a:avLst/>
          </a:prstGeom>
        </p:spPr>
        <p:txBody>
          <a:bodyPr wrap="square">
            <a:spAutoFit/>
          </a:bodyPr>
          <a:lstStyle/>
          <a:p>
            <a:pPr marL="215900">
              <a:spcAft>
                <a:spcPts val="0"/>
              </a:spcAft>
            </a:pPr>
            <a:r>
              <a:rPr lang="tr-TR" b="1" dirty="0">
                <a:latin typeface="Calibri" panose="020F0502020204030204" pitchFamily="34" charset="0"/>
                <a:ea typeface="Calibri" panose="020F0502020204030204" pitchFamily="34" charset="0"/>
                <a:cs typeface="Arial" panose="020B0604020202020204" pitchFamily="34" charset="0"/>
              </a:rPr>
              <a:t>Amaç:</a:t>
            </a:r>
            <a:endParaRPr lang="tr-TR" sz="900" dirty="0">
              <a:latin typeface="Calibri" panose="020F0502020204030204" pitchFamily="34" charset="0"/>
              <a:ea typeface="Calibri" panose="020F0502020204030204" pitchFamily="34" charset="0"/>
              <a:cs typeface="Arial" panose="020B0604020202020204" pitchFamily="34" charset="0"/>
            </a:endParaRPr>
          </a:p>
          <a:p>
            <a:pPr>
              <a:lnSpc>
                <a:spcPts val="1000"/>
              </a:lnSpc>
              <a:spcAft>
                <a:spcPts val="0"/>
              </a:spcAft>
            </a:pPr>
            <a:r>
              <a:rPr lang="tr-TR" sz="900" dirty="0">
                <a:latin typeface="Times New Roman" panose="02020603050405020304" pitchFamily="18" charset="0"/>
                <a:ea typeface="Times New Roman" panose="02020603050405020304" pitchFamily="18" charset="0"/>
                <a:cs typeface="Arial" panose="020B0604020202020204" pitchFamily="34" charset="0"/>
              </a:rPr>
              <a:t> </a:t>
            </a:r>
            <a:endParaRPr lang="tr-TR" sz="900" dirty="0">
              <a:latin typeface="Calibri" panose="020F0502020204030204" pitchFamily="34" charset="0"/>
              <a:ea typeface="Calibri" panose="020F0502020204030204" pitchFamily="34" charset="0"/>
              <a:cs typeface="Arial" panose="020B0604020202020204" pitchFamily="34" charset="0"/>
            </a:endParaRPr>
          </a:p>
          <a:p>
            <a:pPr>
              <a:lnSpc>
                <a:spcPts val="1885"/>
              </a:lnSpc>
              <a:spcAft>
                <a:spcPts val="0"/>
              </a:spcAft>
            </a:pPr>
            <a:r>
              <a:rPr lang="tr-TR" sz="900" dirty="0">
                <a:latin typeface="Times New Roman" panose="02020603050405020304" pitchFamily="18" charset="0"/>
                <a:ea typeface="Times New Roman" panose="02020603050405020304" pitchFamily="18" charset="0"/>
                <a:cs typeface="Arial" panose="020B0604020202020204" pitchFamily="34" charset="0"/>
              </a:rPr>
              <a:t> </a:t>
            </a:r>
            <a:endParaRPr lang="tr-TR" sz="900" dirty="0">
              <a:latin typeface="Calibri" panose="020F0502020204030204" pitchFamily="34" charset="0"/>
              <a:ea typeface="Calibri" panose="020F0502020204030204" pitchFamily="34" charset="0"/>
              <a:cs typeface="Arial" panose="020B0604020202020204" pitchFamily="34" charset="0"/>
            </a:endParaRPr>
          </a:p>
          <a:p>
            <a:pPr marL="304800" marR="812800" algn="just">
              <a:lnSpc>
                <a:spcPct val="95000"/>
              </a:lnSpc>
              <a:spcAft>
                <a:spcPts val="0"/>
              </a:spcAft>
            </a:pPr>
            <a:r>
              <a:rPr lang="tr-TR" b="1" dirty="0">
                <a:latin typeface="Calibri" panose="020F0502020204030204" pitchFamily="34" charset="0"/>
                <a:ea typeface="Calibri" panose="020F0502020204030204" pitchFamily="34" charset="0"/>
                <a:cs typeface="Arial" panose="020B0604020202020204" pitchFamily="34" charset="0"/>
              </a:rPr>
              <a:t>Enerji etkin kent planlamasına ilişkin ilke, strateji ve yöntemleri içeren kavramsal bir çerçeve oluşturarak dünyadaki enerji etkin kentsel alan örneklerinin bu çerçeve kapsamında incelenmesi</a:t>
            </a:r>
            <a:endParaRPr lang="tr-TR" sz="900" dirty="0">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78994591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p:cNvSpPr>
            <a:spLocks noGrp="1"/>
          </p:cNvSpPr>
          <p:nvPr>
            <p:ph type="title"/>
          </p:nvPr>
        </p:nvSpPr>
        <p:spPr/>
        <p:txBody>
          <a:bodyPr/>
          <a:lstStyle/>
          <a:p>
            <a:r>
              <a:rPr lang="tr-TR" dirty="0" smtClean="0"/>
              <a:t>  </a:t>
            </a:r>
            <a:endParaRPr lang="en-US" dirty="0"/>
          </a:p>
        </p:txBody>
      </p:sp>
      <p:sp>
        <p:nvSpPr>
          <p:cNvPr id="6" name="Dikdörtgen 5"/>
          <p:cNvSpPr/>
          <p:nvPr/>
        </p:nvSpPr>
        <p:spPr>
          <a:xfrm>
            <a:off x="184972" y="416046"/>
            <a:ext cx="7253111" cy="1754326"/>
          </a:xfrm>
          <a:prstGeom prst="rect">
            <a:avLst/>
          </a:prstGeom>
        </p:spPr>
        <p:txBody>
          <a:bodyPr wrap="square">
            <a:spAutoFit/>
          </a:bodyPr>
          <a:lstStyle/>
          <a:p>
            <a:pPr marL="546100">
              <a:spcAft>
                <a:spcPts val="0"/>
              </a:spcAft>
            </a:pPr>
            <a:r>
              <a:rPr lang="tr-TR" b="1" dirty="0">
                <a:solidFill>
                  <a:srgbClr val="44546A"/>
                </a:solidFill>
                <a:latin typeface="Segoe UI Black" panose="020B0A02040204020203" pitchFamily="34" charset="0"/>
                <a:ea typeface="Segoe UI Black" panose="020B0A02040204020203" pitchFamily="34" charset="0"/>
                <a:cs typeface="Arial" panose="020B0604020202020204" pitchFamily="34" charset="0"/>
              </a:rPr>
              <a:t>Enerji Etkin Kent Planlama Yaklaşımının İncelenmesi</a:t>
            </a:r>
          </a:p>
          <a:p>
            <a:pPr marL="546100">
              <a:spcAft>
                <a:spcPts val="0"/>
              </a:spcAft>
            </a:pPr>
            <a:r>
              <a:rPr lang="tr-TR" b="1" dirty="0">
                <a:solidFill>
                  <a:srgbClr val="44546A"/>
                </a:solidFill>
                <a:latin typeface="Segoe UI Black" panose="020B0A02040204020203" pitchFamily="34" charset="0"/>
                <a:ea typeface="Segoe UI Black" panose="020B0A02040204020203" pitchFamily="34" charset="0"/>
                <a:cs typeface="Arial" panose="020B0604020202020204" pitchFamily="34" charset="0"/>
              </a:rPr>
              <a:t> </a:t>
            </a:r>
          </a:p>
          <a:p>
            <a:pPr marL="546100">
              <a:spcAft>
                <a:spcPts val="0"/>
              </a:spcAft>
            </a:pPr>
            <a:endParaRPr lang="tr-TR" b="1" dirty="0">
              <a:solidFill>
                <a:srgbClr val="44546A"/>
              </a:solidFill>
              <a:latin typeface="Segoe UI Black" panose="020B0A02040204020203" pitchFamily="34" charset="0"/>
              <a:ea typeface="Segoe UI Black" panose="020B0A02040204020203" pitchFamily="34" charset="0"/>
              <a:cs typeface="Arial" panose="020B0604020202020204" pitchFamily="34" charset="0"/>
            </a:endParaRPr>
          </a:p>
          <a:p>
            <a:pPr marL="546100">
              <a:spcAft>
                <a:spcPts val="0"/>
              </a:spcAft>
            </a:pPr>
            <a:endParaRPr lang="tr-TR" b="1" dirty="0">
              <a:solidFill>
                <a:srgbClr val="44546A"/>
              </a:solidFill>
              <a:latin typeface="Segoe UI Black" panose="020B0A02040204020203" pitchFamily="34" charset="0"/>
              <a:ea typeface="Segoe UI Black" panose="020B0A02040204020203" pitchFamily="34" charset="0"/>
              <a:cs typeface="Arial" panose="020B0604020202020204" pitchFamily="34" charset="0"/>
            </a:endParaRPr>
          </a:p>
          <a:p>
            <a:pPr marL="546100">
              <a:spcAft>
                <a:spcPts val="0"/>
              </a:spcAft>
            </a:pPr>
            <a:endParaRPr lang="tr-TR" b="1" dirty="0">
              <a:solidFill>
                <a:srgbClr val="44546A"/>
              </a:solidFill>
              <a:latin typeface="Segoe UI Black" panose="020B0A02040204020203" pitchFamily="34" charset="0"/>
              <a:ea typeface="Segoe UI Black" panose="020B0A02040204020203" pitchFamily="34" charset="0"/>
              <a:cs typeface="Arial" panose="020B0604020202020204" pitchFamily="34" charset="0"/>
            </a:endParaRPr>
          </a:p>
          <a:p>
            <a:pPr marL="546100">
              <a:spcAft>
                <a:spcPts val="0"/>
              </a:spcAft>
            </a:pPr>
            <a:endParaRPr lang="tr-TR" b="1" dirty="0">
              <a:solidFill>
                <a:srgbClr val="44546A"/>
              </a:solidFill>
              <a:latin typeface="Segoe UI Black" panose="020B0A02040204020203" pitchFamily="34" charset="0"/>
              <a:ea typeface="Segoe UI Black" panose="020B0A02040204020203" pitchFamily="34" charset="0"/>
              <a:cs typeface="Arial" panose="020B0604020202020204" pitchFamily="34" charset="0"/>
            </a:endParaRPr>
          </a:p>
        </p:txBody>
      </p:sp>
      <p:sp>
        <p:nvSpPr>
          <p:cNvPr id="3" name="Dikdörtgen 2"/>
          <p:cNvSpPr/>
          <p:nvPr/>
        </p:nvSpPr>
        <p:spPr>
          <a:xfrm>
            <a:off x="184972" y="1293209"/>
            <a:ext cx="8912578" cy="4148187"/>
          </a:xfrm>
          <a:prstGeom prst="rect">
            <a:avLst/>
          </a:prstGeom>
        </p:spPr>
        <p:txBody>
          <a:bodyPr wrap="square">
            <a:spAutoFit/>
          </a:bodyPr>
          <a:lstStyle/>
          <a:p>
            <a:pPr marR="342900" algn="just">
              <a:lnSpc>
                <a:spcPct val="92000"/>
              </a:lnSpc>
              <a:spcAft>
                <a:spcPts val="0"/>
              </a:spcAft>
            </a:pPr>
            <a:r>
              <a:rPr lang="tr-TR" sz="1400" b="1" dirty="0">
                <a:latin typeface="Calibri" panose="020F0502020204030204" pitchFamily="34" charset="0"/>
                <a:ea typeface="Calibri" panose="020F0502020204030204" pitchFamily="34" charset="0"/>
                <a:cs typeface="Arial" panose="020B0604020202020204" pitchFamily="34" charset="0"/>
              </a:rPr>
              <a:t>Bayındırlık ve İskan Bakanlığının 2009 yılında hazırladığı raporda mevcut yasal düzenlemelerin yetersiz olması nedeniyle sürdürülebilir kentler için yeni yasa ve yönetmeliklerin geliştirilmesi önerilmektedir.</a:t>
            </a:r>
            <a:endParaRPr lang="tr-TR" sz="900" dirty="0">
              <a:latin typeface="Calibri" panose="020F0502020204030204" pitchFamily="34" charset="0"/>
              <a:ea typeface="Calibri" panose="020F0502020204030204" pitchFamily="34" charset="0"/>
              <a:cs typeface="Arial" panose="020B0604020202020204" pitchFamily="34" charset="0"/>
            </a:endParaRPr>
          </a:p>
          <a:p>
            <a:pPr>
              <a:lnSpc>
                <a:spcPts val="1000"/>
              </a:lnSpc>
              <a:spcAft>
                <a:spcPts val="0"/>
              </a:spcAft>
            </a:pPr>
            <a:r>
              <a:rPr lang="tr-TR" sz="900" dirty="0">
                <a:latin typeface="Times New Roman" panose="02020603050405020304" pitchFamily="18" charset="0"/>
                <a:ea typeface="Times New Roman" panose="02020603050405020304" pitchFamily="18" charset="0"/>
                <a:cs typeface="Arial" panose="020B0604020202020204" pitchFamily="34" charset="0"/>
              </a:rPr>
              <a:t> </a:t>
            </a:r>
            <a:endParaRPr lang="tr-TR" sz="900" dirty="0">
              <a:latin typeface="Calibri" panose="020F0502020204030204" pitchFamily="34" charset="0"/>
              <a:ea typeface="Calibri" panose="020F0502020204030204" pitchFamily="34" charset="0"/>
              <a:cs typeface="Arial" panose="020B0604020202020204" pitchFamily="34" charset="0"/>
            </a:endParaRPr>
          </a:p>
          <a:p>
            <a:pPr>
              <a:lnSpc>
                <a:spcPts val="1000"/>
              </a:lnSpc>
              <a:spcAft>
                <a:spcPts val="0"/>
              </a:spcAft>
            </a:pPr>
            <a:r>
              <a:rPr lang="tr-TR" sz="900" dirty="0">
                <a:latin typeface="Times New Roman" panose="02020603050405020304" pitchFamily="18" charset="0"/>
                <a:ea typeface="Times New Roman" panose="02020603050405020304" pitchFamily="18" charset="0"/>
                <a:cs typeface="Arial" panose="020B0604020202020204" pitchFamily="34" charset="0"/>
              </a:rPr>
              <a:t> </a:t>
            </a:r>
            <a:endParaRPr lang="tr-TR" sz="900" dirty="0">
              <a:latin typeface="Calibri" panose="020F0502020204030204" pitchFamily="34" charset="0"/>
              <a:ea typeface="Calibri" panose="020F0502020204030204" pitchFamily="34" charset="0"/>
              <a:cs typeface="Arial" panose="020B0604020202020204" pitchFamily="34" charset="0"/>
            </a:endParaRPr>
          </a:p>
          <a:p>
            <a:pPr>
              <a:lnSpc>
                <a:spcPts val="1490"/>
              </a:lnSpc>
              <a:spcAft>
                <a:spcPts val="0"/>
              </a:spcAft>
            </a:pPr>
            <a:r>
              <a:rPr lang="tr-TR" sz="900" dirty="0">
                <a:latin typeface="Times New Roman" panose="02020603050405020304" pitchFamily="18" charset="0"/>
                <a:ea typeface="Times New Roman" panose="02020603050405020304" pitchFamily="18" charset="0"/>
                <a:cs typeface="Arial" panose="020B0604020202020204" pitchFamily="34" charset="0"/>
              </a:rPr>
              <a:t> </a:t>
            </a:r>
            <a:endParaRPr lang="tr-TR" sz="900" dirty="0">
              <a:latin typeface="Calibri" panose="020F0502020204030204" pitchFamily="34" charset="0"/>
              <a:ea typeface="Calibri" panose="020F0502020204030204" pitchFamily="34" charset="0"/>
              <a:cs typeface="Arial" panose="020B0604020202020204" pitchFamily="34" charset="0"/>
            </a:endParaRPr>
          </a:p>
          <a:p>
            <a:pPr marL="63500">
              <a:spcAft>
                <a:spcPts val="0"/>
              </a:spcAft>
            </a:pPr>
            <a:r>
              <a:rPr lang="tr-TR" sz="1400" b="1" dirty="0" err="1">
                <a:latin typeface="Calibri" panose="020F0502020204030204" pitchFamily="34" charset="0"/>
                <a:ea typeface="Calibri" panose="020F0502020204030204" pitchFamily="34" charset="0"/>
                <a:cs typeface="Arial" panose="020B0604020202020204" pitchFamily="34" charset="0"/>
              </a:rPr>
              <a:t>Mekansal</a:t>
            </a:r>
            <a:r>
              <a:rPr lang="tr-TR" sz="1400" b="1" dirty="0">
                <a:latin typeface="Calibri" panose="020F0502020204030204" pitchFamily="34" charset="0"/>
                <a:ea typeface="Calibri" panose="020F0502020204030204" pitchFamily="34" charset="0"/>
                <a:cs typeface="Arial" panose="020B0604020202020204" pitchFamily="34" charset="0"/>
              </a:rPr>
              <a:t> Planlar Yapım Yönetmeliği (2014)</a:t>
            </a:r>
            <a:endParaRPr lang="tr-TR" sz="900" dirty="0">
              <a:latin typeface="Calibri" panose="020F0502020204030204" pitchFamily="34" charset="0"/>
              <a:ea typeface="Calibri" panose="020F0502020204030204" pitchFamily="34" charset="0"/>
              <a:cs typeface="Arial" panose="020B0604020202020204" pitchFamily="34" charset="0"/>
            </a:endParaRPr>
          </a:p>
          <a:p>
            <a:pPr>
              <a:lnSpc>
                <a:spcPts val="1040"/>
              </a:lnSpc>
              <a:spcAft>
                <a:spcPts val="0"/>
              </a:spcAft>
            </a:pPr>
            <a:r>
              <a:rPr lang="tr-TR" sz="900" dirty="0">
                <a:latin typeface="Times New Roman" panose="02020603050405020304" pitchFamily="18" charset="0"/>
                <a:ea typeface="Times New Roman" panose="02020603050405020304" pitchFamily="18" charset="0"/>
                <a:cs typeface="Arial" panose="020B0604020202020204" pitchFamily="34" charset="0"/>
              </a:rPr>
              <a:t> </a:t>
            </a:r>
            <a:endParaRPr lang="tr-TR" sz="900" dirty="0">
              <a:latin typeface="Calibri" panose="020F0502020204030204" pitchFamily="34" charset="0"/>
              <a:ea typeface="Calibri" panose="020F0502020204030204" pitchFamily="34" charset="0"/>
              <a:cs typeface="Arial" panose="020B0604020202020204" pitchFamily="34" charset="0"/>
            </a:endParaRPr>
          </a:p>
          <a:p>
            <a:pPr marL="38100">
              <a:spcAft>
                <a:spcPts val="0"/>
              </a:spcAft>
            </a:pPr>
            <a:r>
              <a:rPr lang="tr-TR" sz="1400" dirty="0">
                <a:latin typeface="Calibri" panose="020F0502020204030204" pitchFamily="34" charset="0"/>
                <a:ea typeface="Calibri" panose="020F0502020204030204" pitchFamily="34" charset="0"/>
                <a:cs typeface="Arial" panose="020B0604020202020204" pitchFamily="34" charset="0"/>
              </a:rPr>
              <a:t>Amacı; fiziki, doğal, tarihi ve kültürel değerleri korumak ve geliştirmek, koruma ve kullanma dengesini</a:t>
            </a:r>
            <a:endParaRPr lang="tr-TR" sz="900" dirty="0">
              <a:latin typeface="Calibri" panose="020F0502020204030204" pitchFamily="34" charset="0"/>
              <a:ea typeface="Calibri" panose="020F0502020204030204" pitchFamily="34" charset="0"/>
              <a:cs typeface="Arial" panose="020B0604020202020204" pitchFamily="34" charset="0"/>
            </a:endParaRPr>
          </a:p>
          <a:p>
            <a:pPr>
              <a:lnSpc>
                <a:spcPts val="435"/>
              </a:lnSpc>
              <a:spcAft>
                <a:spcPts val="0"/>
              </a:spcAft>
            </a:pPr>
            <a:r>
              <a:rPr lang="tr-TR" sz="900" dirty="0">
                <a:latin typeface="Times New Roman" panose="02020603050405020304" pitchFamily="18" charset="0"/>
                <a:ea typeface="Times New Roman" panose="02020603050405020304" pitchFamily="18" charset="0"/>
                <a:cs typeface="Arial" panose="020B0604020202020204" pitchFamily="34" charset="0"/>
              </a:rPr>
              <a:t> </a:t>
            </a:r>
            <a:endParaRPr lang="tr-TR" sz="900" dirty="0">
              <a:latin typeface="Calibri" panose="020F0502020204030204" pitchFamily="34" charset="0"/>
              <a:ea typeface="Calibri" panose="020F0502020204030204" pitchFamily="34" charset="0"/>
              <a:cs typeface="Arial" panose="020B0604020202020204" pitchFamily="34" charset="0"/>
            </a:endParaRPr>
          </a:p>
          <a:p>
            <a:pPr marL="38100" marR="127000" algn="just">
              <a:lnSpc>
                <a:spcPct val="97000"/>
              </a:lnSpc>
              <a:spcAft>
                <a:spcPts val="0"/>
              </a:spcAft>
            </a:pPr>
            <a:r>
              <a:rPr lang="tr-TR" sz="1400" dirty="0">
                <a:latin typeface="Calibri" panose="020F0502020204030204" pitchFamily="34" charset="0"/>
                <a:ea typeface="Calibri" panose="020F0502020204030204" pitchFamily="34" charset="0"/>
                <a:cs typeface="Arial" panose="020B0604020202020204" pitchFamily="34" charset="0"/>
              </a:rPr>
              <a:t>sağlamak, ülke, bölge ve şehir düzeyinde sürdürülebilir kalkınmayı desteklemek, yaşam kalitesi yüksek, sağlıklı ve güvenli çevreler oluşturmak üzere hazırlanan, arazi kullanım ve yapılaşma kararları getiren mekânsal planların yapımına ve uygulanmasına ilişkin usul ve esasları belirlemektir.</a:t>
            </a:r>
            <a:endParaRPr lang="tr-TR" sz="900" dirty="0">
              <a:latin typeface="Calibri" panose="020F0502020204030204" pitchFamily="34" charset="0"/>
              <a:ea typeface="Calibri" panose="020F0502020204030204" pitchFamily="34" charset="0"/>
              <a:cs typeface="Arial" panose="020B0604020202020204" pitchFamily="34" charset="0"/>
            </a:endParaRPr>
          </a:p>
          <a:p>
            <a:pPr>
              <a:lnSpc>
                <a:spcPts val="1000"/>
              </a:lnSpc>
              <a:spcAft>
                <a:spcPts val="0"/>
              </a:spcAft>
            </a:pPr>
            <a:r>
              <a:rPr lang="tr-TR" sz="900" dirty="0">
                <a:latin typeface="Times New Roman" panose="02020603050405020304" pitchFamily="18" charset="0"/>
                <a:ea typeface="Times New Roman" panose="02020603050405020304" pitchFamily="18" charset="0"/>
                <a:cs typeface="Arial" panose="020B0604020202020204" pitchFamily="34" charset="0"/>
              </a:rPr>
              <a:t> </a:t>
            </a:r>
            <a:endParaRPr lang="tr-TR" sz="900" dirty="0">
              <a:latin typeface="Calibri" panose="020F0502020204030204" pitchFamily="34" charset="0"/>
              <a:ea typeface="Calibri" panose="020F0502020204030204" pitchFamily="34" charset="0"/>
              <a:cs typeface="Arial" panose="020B0604020202020204" pitchFamily="34" charset="0"/>
            </a:endParaRPr>
          </a:p>
          <a:p>
            <a:pPr>
              <a:lnSpc>
                <a:spcPts val="1000"/>
              </a:lnSpc>
              <a:spcAft>
                <a:spcPts val="0"/>
              </a:spcAft>
            </a:pPr>
            <a:r>
              <a:rPr lang="tr-TR" sz="900" dirty="0">
                <a:latin typeface="Times New Roman" panose="02020603050405020304" pitchFamily="18" charset="0"/>
                <a:ea typeface="Times New Roman" panose="02020603050405020304" pitchFamily="18" charset="0"/>
                <a:cs typeface="Arial" panose="020B0604020202020204" pitchFamily="34" charset="0"/>
              </a:rPr>
              <a:t> </a:t>
            </a:r>
            <a:endParaRPr lang="tr-TR" sz="900" dirty="0">
              <a:latin typeface="Calibri" panose="020F0502020204030204" pitchFamily="34" charset="0"/>
              <a:ea typeface="Calibri" panose="020F0502020204030204" pitchFamily="34" charset="0"/>
              <a:cs typeface="Arial" panose="020B0604020202020204" pitchFamily="34" charset="0"/>
            </a:endParaRPr>
          </a:p>
          <a:p>
            <a:pPr>
              <a:lnSpc>
                <a:spcPts val="1000"/>
              </a:lnSpc>
              <a:spcAft>
                <a:spcPts val="0"/>
              </a:spcAft>
            </a:pPr>
            <a:r>
              <a:rPr lang="tr-TR" sz="900" dirty="0">
                <a:latin typeface="Times New Roman" panose="02020603050405020304" pitchFamily="18" charset="0"/>
                <a:ea typeface="Times New Roman" panose="02020603050405020304" pitchFamily="18" charset="0"/>
                <a:cs typeface="Arial" panose="020B0604020202020204" pitchFamily="34" charset="0"/>
              </a:rPr>
              <a:t> </a:t>
            </a:r>
            <a:endParaRPr lang="tr-TR" sz="900" dirty="0">
              <a:latin typeface="Calibri" panose="020F0502020204030204" pitchFamily="34" charset="0"/>
              <a:ea typeface="Calibri" panose="020F0502020204030204" pitchFamily="34" charset="0"/>
              <a:cs typeface="Arial" panose="020B0604020202020204" pitchFamily="34" charset="0"/>
            </a:endParaRPr>
          </a:p>
          <a:p>
            <a:pPr>
              <a:lnSpc>
                <a:spcPts val="1525"/>
              </a:lnSpc>
              <a:spcAft>
                <a:spcPts val="0"/>
              </a:spcAft>
            </a:pPr>
            <a:r>
              <a:rPr lang="tr-TR" sz="900" dirty="0">
                <a:latin typeface="Times New Roman" panose="02020603050405020304" pitchFamily="18" charset="0"/>
                <a:ea typeface="Times New Roman" panose="02020603050405020304" pitchFamily="18" charset="0"/>
                <a:cs typeface="Arial" panose="020B0604020202020204" pitchFamily="34" charset="0"/>
              </a:rPr>
              <a:t> </a:t>
            </a:r>
            <a:endParaRPr lang="tr-TR" sz="900" dirty="0">
              <a:latin typeface="Calibri" panose="020F0502020204030204" pitchFamily="34" charset="0"/>
              <a:ea typeface="Calibri" panose="020F0502020204030204" pitchFamily="34" charset="0"/>
              <a:cs typeface="Arial" panose="020B0604020202020204" pitchFamily="34" charset="0"/>
            </a:endParaRPr>
          </a:p>
          <a:p>
            <a:pPr marL="25400">
              <a:spcAft>
                <a:spcPts val="0"/>
              </a:spcAft>
            </a:pPr>
            <a:r>
              <a:rPr lang="tr-TR" sz="1400" b="1" dirty="0">
                <a:latin typeface="Calibri" panose="020F0502020204030204" pitchFamily="34" charset="0"/>
                <a:ea typeface="Calibri" panose="020F0502020204030204" pitchFamily="34" charset="0"/>
                <a:cs typeface="Arial" panose="020B0604020202020204" pitchFamily="34" charset="0"/>
              </a:rPr>
              <a:t>Sürdürülebilir Yeşil Binalar ve Sürdürülebilir Yerleşmelerin Belgelendirilmesine Dair Yönetmelik (2014)</a:t>
            </a:r>
            <a:endParaRPr lang="tr-TR" sz="900" dirty="0">
              <a:latin typeface="Calibri" panose="020F0502020204030204" pitchFamily="34" charset="0"/>
              <a:ea typeface="Calibri" panose="020F0502020204030204" pitchFamily="34" charset="0"/>
              <a:cs typeface="Arial" panose="020B0604020202020204" pitchFamily="34" charset="0"/>
            </a:endParaRPr>
          </a:p>
          <a:p>
            <a:pPr>
              <a:lnSpc>
                <a:spcPts val="1305"/>
              </a:lnSpc>
              <a:spcAft>
                <a:spcPts val="0"/>
              </a:spcAft>
            </a:pPr>
            <a:r>
              <a:rPr lang="tr-TR" sz="900" dirty="0">
                <a:latin typeface="Times New Roman" panose="02020603050405020304" pitchFamily="18" charset="0"/>
                <a:ea typeface="Times New Roman" panose="02020603050405020304" pitchFamily="18" charset="0"/>
                <a:cs typeface="Arial" panose="020B0604020202020204" pitchFamily="34" charset="0"/>
              </a:rPr>
              <a:t> </a:t>
            </a:r>
            <a:endParaRPr lang="tr-TR" sz="900" dirty="0">
              <a:latin typeface="Calibri" panose="020F0502020204030204" pitchFamily="34" charset="0"/>
              <a:ea typeface="Calibri" panose="020F0502020204030204" pitchFamily="34" charset="0"/>
              <a:cs typeface="Arial" panose="020B0604020202020204" pitchFamily="34" charset="0"/>
            </a:endParaRPr>
          </a:p>
          <a:p>
            <a:pPr marL="12700">
              <a:spcAft>
                <a:spcPts val="0"/>
              </a:spcAft>
            </a:pPr>
            <a:r>
              <a:rPr lang="tr-TR" sz="1400" dirty="0">
                <a:latin typeface="Calibri" panose="020F0502020204030204" pitchFamily="34" charset="0"/>
                <a:ea typeface="Calibri" panose="020F0502020204030204" pitchFamily="34" charset="0"/>
                <a:cs typeface="Arial" panose="020B0604020202020204" pitchFamily="34" charset="0"/>
              </a:rPr>
              <a:t>Amacı; binanın doğal kaynakları ve enerjiyi verimli kullanarak çevresel etkilerini azaltmak için</a:t>
            </a:r>
            <a:endParaRPr lang="tr-TR" sz="900" dirty="0">
              <a:latin typeface="Calibri" panose="020F0502020204030204" pitchFamily="34" charset="0"/>
              <a:ea typeface="Calibri" panose="020F0502020204030204" pitchFamily="34" charset="0"/>
              <a:cs typeface="Arial" panose="020B0604020202020204" pitchFamily="34" charset="0"/>
            </a:endParaRPr>
          </a:p>
          <a:p>
            <a:pPr>
              <a:lnSpc>
                <a:spcPts val="440"/>
              </a:lnSpc>
              <a:spcAft>
                <a:spcPts val="0"/>
              </a:spcAft>
            </a:pPr>
            <a:r>
              <a:rPr lang="tr-TR" sz="900" dirty="0">
                <a:latin typeface="Times New Roman" panose="02020603050405020304" pitchFamily="18" charset="0"/>
                <a:ea typeface="Times New Roman" panose="02020603050405020304" pitchFamily="18" charset="0"/>
                <a:cs typeface="Arial" panose="020B0604020202020204" pitchFamily="34" charset="0"/>
              </a:rPr>
              <a:t> </a:t>
            </a:r>
            <a:endParaRPr lang="tr-TR" sz="900" dirty="0">
              <a:latin typeface="Calibri" panose="020F0502020204030204" pitchFamily="34" charset="0"/>
              <a:ea typeface="Calibri" panose="020F0502020204030204" pitchFamily="34" charset="0"/>
              <a:cs typeface="Arial" panose="020B0604020202020204" pitchFamily="34" charset="0"/>
            </a:endParaRPr>
          </a:p>
          <a:p>
            <a:pPr marL="12700" algn="just">
              <a:lnSpc>
                <a:spcPct val="97000"/>
              </a:lnSpc>
              <a:spcAft>
                <a:spcPts val="0"/>
              </a:spcAft>
            </a:pPr>
            <a:r>
              <a:rPr lang="tr-TR" sz="1400" dirty="0">
                <a:latin typeface="Calibri" panose="020F0502020204030204" pitchFamily="34" charset="0"/>
                <a:ea typeface="Calibri" panose="020F0502020204030204" pitchFamily="34" charset="0"/>
                <a:cs typeface="Arial" panose="020B0604020202020204" pitchFamily="34" charset="0"/>
              </a:rPr>
              <a:t>sürdürülebilir yeşil binalar ile sürdürülebilir yerleşmelerin değerlendirme ve belgelendirme sistemlerinin oluşturulması, belgelendirme süreçlerinde rol alacakların görev, nitelik ve sorumluluklarının belirlenmesine ilişkin usul ve esasları düzenlemektir.</a:t>
            </a:r>
            <a:endParaRPr lang="tr-TR" sz="900" dirty="0">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3282712126"/>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konomi">
  <a:themeElements>
    <a:clrScheme name="Gazete kağıdı">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zete kağıdı">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extLst>
    <a:ext uri="{05A4C25C-085E-4340-85A3-A5531E510DB2}">
      <thm15:themeFamily xmlns:thm15="http://schemas.microsoft.com/office/thememl/2012/main" name="ekonomi" id="{14396F44-94C0-4BF2-8333-266569A57D02}" vid="{03703BF9-DFA0-42C9-89F9-C03DE1C4A071}"/>
    </a:ext>
  </a:extLst>
</a:theme>
</file>

<file path=ppt/theme/theme2.xml><?xml version="1.0" encoding="utf-8"?>
<a:theme xmlns:a="http://schemas.openxmlformats.org/drawingml/2006/main" name="1_Rics">
  <a:themeElements>
    <a:clrScheme name="NewsPrint">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NewsPrint">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theme>
</file>

<file path=ppt/theme/theme3.xml><?xml version="1.0" encoding="utf-8"?>
<a:theme xmlns:a="http://schemas.openxmlformats.org/drawingml/2006/main" name="h.t.">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h.t." id="{413A7544-DC64-4FD9-B67F-E82A6B382656}" vid="{2993C0EF-C761-423D-BA24-A50FC7959470}"/>
    </a:ext>
  </a:extLst>
</a:theme>
</file>

<file path=ppt/theme/theme4.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ekonomi</Template>
  <TotalTime>26104</TotalTime>
  <Words>195</Words>
  <Application>Microsoft Office PowerPoint</Application>
  <PresentationFormat>Ekran Gösterisi (4:3)</PresentationFormat>
  <Paragraphs>101</Paragraphs>
  <Slides>8</Slides>
  <Notes>0</Notes>
  <HiddenSlides>0</HiddenSlides>
  <MMClips>0</MMClips>
  <ScaleCrop>false</ScaleCrop>
  <HeadingPairs>
    <vt:vector size="6" baseType="variant">
      <vt:variant>
        <vt:lpstr>Kullanılan Yazı Tipleri</vt:lpstr>
      </vt:variant>
      <vt:variant>
        <vt:i4>6</vt:i4>
      </vt:variant>
      <vt:variant>
        <vt:lpstr>Tema</vt:lpstr>
      </vt:variant>
      <vt:variant>
        <vt:i4>3</vt:i4>
      </vt:variant>
      <vt:variant>
        <vt:lpstr>Slayt Başlıkları</vt:lpstr>
      </vt:variant>
      <vt:variant>
        <vt:i4>8</vt:i4>
      </vt:variant>
    </vt:vector>
  </HeadingPairs>
  <TitlesOfParts>
    <vt:vector size="17" baseType="lpstr">
      <vt:lpstr>MS PGothic</vt:lpstr>
      <vt:lpstr>Arial</vt:lpstr>
      <vt:lpstr>Calibri</vt:lpstr>
      <vt:lpstr>Segoe UI Black</vt:lpstr>
      <vt:lpstr>Times New Roman</vt:lpstr>
      <vt:lpstr>Wingdings</vt:lpstr>
      <vt:lpstr>ekonomi</vt:lpstr>
      <vt:lpstr>1_Rics</vt:lpstr>
      <vt:lpstr>h.t.</vt:lpstr>
      <vt:lpstr>PowerPoint Sunusu</vt:lpstr>
      <vt:lpstr>PowerPoint Sunusu</vt:lpstr>
      <vt:lpstr>  </vt:lpstr>
      <vt:lpstr>  </vt:lpstr>
      <vt:lpstr>  </vt:lpstr>
      <vt:lpstr>  </vt:lpstr>
      <vt:lpstr>  </vt:lpstr>
      <vt:lpstr>  </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ANKARA ÜNİVERSİTESİ UYGULAMALI BİLİMLER FAKÜLTESİ GAYRİMENKUL GELİŞTİRME VE YÖNETİMİ BÖLÜMÜ</dc:title>
  <dc:creator>sibel</dc:creator>
  <cp:lastModifiedBy>tasinmaz</cp:lastModifiedBy>
  <cp:revision>979</cp:revision>
  <cp:lastPrinted>2016-10-24T07:53:35Z</cp:lastPrinted>
  <dcterms:created xsi:type="dcterms:W3CDTF">2016-09-18T09:35:24Z</dcterms:created>
  <dcterms:modified xsi:type="dcterms:W3CDTF">2020-02-28T11:31:20Z</dcterms:modified>
</cp:coreProperties>
</file>