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327" r:id="rId27"/>
    <p:sldId id="281" r:id="rId28"/>
    <p:sldId id="282" r:id="rId29"/>
    <p:sldId id="283" r:id="rId30"/>
    <p:sldId id="284" r:id="rId31"/>
    <p:sldId id="285" r:id="rId32"/>
    <p:sldId id="286" r:id="rId33"/>
    <p:sldId id="287" r:id="rId34"/>
    <p:sldId id="328" r:id="rId35"/>
    <p:sldId id="331" r:id="rId36"/>
    <p:sldId id="289" r:id="rId37"/>
    <p:sldId id="290" r:id="rId38"/>
    <p:sldId id="291" r:id="rId39"/>
    <p:sldId id="292" r:id="rId40"/>
    <p:sldId id="293" r:id="rId41"/>
    <p:sldId id="294" r:id="rId42"/>
    <p:sldId id="316" r:id="rId43"/>
    <p:sldId id="295" r:id="rId44"/>
    <p:sldId id="296" r:id="rId45"/>
    <p:sldId id="298" r:id="rId46"/>
    <p:sldId id="317" r:id="rId47"/>
    <p:sldId id="299" r:id="rId48"/>
    <p:sldId id="318" r:id="rId49"/>
    <p:sldId id="300" r:id="rId50"/>
    <p:sldId id="319" r:id="rId51"/>
    <p:sldId id="301" r:id="rId52"/>
    <p:sldId id="320" r:id="rId53"/>
    <p:sldId id="302" r:id="rId54"/>
    <p:sldId id="321" r:id="rId55"/>
    <p:sldId id="303" r:id="rId56"/>
    <p:sldId id="304" r:id="rId57"/>
    <p:sldId id="322" r:id="rId58"/>
    <p:sldId id="305" r:id="rId59"/>
    <p:sldId id="324" r:id="rId60"/>
    <p:sldId id="323" r:id="rId61"/>
    <p:sldId id="306" r:id="rId62"/>
    <p:sldId id="325" r:id="rId63"/>
    <p:sldId id="307" r:id="rId64"/>
    <p:sldId id="308" r:id="rId65"/>
    <p:sldId id="311" r:id="rId66"/>
    <p:sldId id="309" r:id="rId67"/>
    <p:sldId id="310" r:id="rId68"/>
    <p:sldId id="312" r:id="rId69"/>
    <p:sldId id="313" r:id="rId70"/>
    <p:sldId id="314" r:id="rId71"/>
    <p:sldId id="315" r:id="rId72"/>
    <p:sldId id="326" r:id="rId73"/>
    <p:sldId id="329" r:id="rId7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F13A1E-5C43-4DC2-93EF-8601E82EFBFE}" type="datetimeFigureOut">
              <a:rPr lang="tr-TR" smtClean="0"/>
              <a:pPr/>
              <a:t>14.02.2018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D73530-1C8A-4F5F-8AB5-69022F1AD727}" type="slidenum">
              <a:rPr lang="tr-TR" smtClean="0"/>
              <a:pPr/>
              <a:t>‹#›</a:t>
            </a:fld>
            <a:endParaRPr lang="tr-TR"/>
          </a:p>
        </p:txBody>
      </p:sp>
    </p:spTree>
    <p:extLst>
      <p:ext uri="{BB962C8B-B14F-4D97-AF65-F5344CB8AC3E}">
        <p14:creationId xmlns:p14="http://schemas.microsoft.com/office/powerpoint/2010/main" val="1775725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18D73530-1C8A-4F5F-8AB5-69022F1AD727}" type="slidenum">
              <a:rPr lang="tr-TR" smtClean="0"/>
              <a:pPr/>
              <a:t>44</a:t>
            </a:fld>
            <a:endParaRPr lang="tr-TR"/>
          </a:p>
        </p:txBody>
      </p:sp>
    </p:spTree>
    <p:extLst>
      <p:ext uri="{BB962C8B-B14F-4D97-AF65-F5344CB8AC3E}">
        <p14:creationId xmlns:p14="http://schemas.microsoft.com/office/powerpoint/2010/main" val="479004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14.02.2018</a:t>
            </a:fld>
            <a:endParaRPr lang="tr-TR" dirty="0"/>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dirty="0"/>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14.02.2018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14.02.2018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14.02.2018</a:t>
            </a:fld>
            <a:endParaRPr lang="tr-TR" dirty="0"/>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dirty="0"/>
          </a:p>
        </p:txBody>
      </p:sp>
      <p:sp>
        <p:nvSpPr>
          <p:cNvPr id="10" name="9 Altbilgi Yer Tutucusu"/>
          <p:cNvSpPr>
            <a:spLocks noGrp="1"/>
          </p:cNvSpPr>
          <p:nvPr>
            <p:ph type="ftr" sz="quarter" idx="16"/>
          </p:nvPr>
        </p:nvSpPr>
        <p:spPr/>
        <p:txBody>
          <a:bodyPr rtlCol="0"/>
          <a:lstStyle/>
          <a:p>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14.02.2018</a:t>
            </a:fld>
            <a:endParaRPr lang="tr-TR" dirty="0"/>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dirty="0"/>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14.02.2018</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14.02.2018</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14.02.2018</a:t>
            </a:fld>
            <a:endParaRPr lang="tr-TR" dirty="0"/>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dirty="0"/>
          </a:p>
        </p:txBody>
      </p:sp>
      <p:sp>
        <p:nvSpPr>
          <p:cNvPr id="8" name="7 Altbilgi Yer Tutucusu"/>
          <p:cNvSpPr>
            <a:spLocks noGrp="1"/>
          </p:cNvSpPr>
          <p:nvPr>
            <p:ph type="ftr" sz="quarter" idx="12"/>
          </p:nvPr>
        </p:nvSpPr>
        <p:spPr/>
        <p:txBody>
          <a:bodyPr rtlCol="0"/>
          <a:lstStyle/>
          <a:p>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14.02.2018</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14.02.2018</a:t>
            </a:fld>
            <a:endParaRPr lang="tr-TR" dirty="0"/>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dirty="0"/>
          </a:p>
        </p:txBody>
      </p:sp>
      <p:sp>
        <p:nvSpPr>
          <p:cNvPr id="23" name="22 Altbilgi Yer Tutucusu"/>
          <p:cNvSpPr>
            <a:spLocks noGrp="1"/>
          </p:cNvSpPr>
          <p:nvPr>
            <p:ph type="ftr" sz="quarter" idx="16"/>
          </p:nvPr>
        </p:nvSpPr>
        <p:spPr/>
        <p:txBody>
          <a:bodyPr rtlCol="0"/>
          <a:lstStyle/>
          <a:p>
            <a:endParaRPr lang="tr-T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dirty="0"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14.02.2018</a:t>
            </a:fld>
            <a:endParaRPr lang="tr-TR" dirty="0"/>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dirty="0"/>
          </a:p>
        </p:txBody>
      </p:sp>
      <p:sp>
        <p:nvSpPr>
          <p:cNvPr id="21" name="20 Altbilgi Yer Tutucusu"/>
          <p:cNvSpPr>
            <a:spLocks noGrp="1"/>
          </p:cNvSpPr>
          <p:nvPr>
            <p:ph type="ftr" sz="quarter" idx="12"/>
          </p:nvPr>
        </p:nvSpPr>
        <p:spPr/>
        <p:txBody>
          <a:bodyPr rtlCol="0"/>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14.02.2018</a:t>
            </a:fld>
            <a:endParaRPr lang="tr-TR" dirty="0"/>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dirty="0"/>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051720" y="1124744"/>
            <a:ext cx="6768752" cy="1894362"/>
          </a:xfrm>
        </p:spPr>
        <p:txBody>
          <a:bodyPr>
            <a:normAutofit/>
          </a:bodyPr>
          <a:lstStyle/>
          <a:p>
            <a:r>
              <a:rPr lang="tr-TR" sz="3600" dirty="0" smtClean="0">
                <a:latin typeface="Comic Sans MS" pitchFamily="66" charset="0"/>
              </a:rPr>
              <a:t>PROGRAM </a:t>
            </a:r>
            <a:r>
              <a:rPr lang="tr-TR" sz="3600" dirty="0" smtClean="0">
                <a:latin typeface="Comic Sans MS" pitchFamily="66" charset="0"/>
              </a:rPr>
              <a:t>DEĞERLENDİRME</a:t>
            </a:r>
            <a:endParaRPr lang="tr-TR" sz="3600" dirty="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fontScale="92500"/>
          </a:bodyPr>
          <a:lstStyle/>
          <a:p>
            <a:r>
              <a:rPr lang="tr-TR" dirty="0" smtClean="0"/>
              <a:t>Değerlendirme sürecinde eğitim programının etkililiği hakkında karar vermek amacıyla şu basamaklar uygulanır:</a:t>
            </a:r>
          </a:p>
          <a:p>
            <a:endParaRPr lang="tr-TR" dirty="0" smtClean="0"/>
          </a:p>
          <a:p>
            <a:pPr>
              <a:buNone/>
            </a:pPr>
            <a:r>
              <a:rPr lang="tr-TR" dirty="0" smtClean="0"/>
              <a:t> 1- Veri toplama</a:t>
            </a:r>
          </a:p>
          <a:p>
            <a:pPr>
              <a:buNone/>
            </a:pPr>
            <a:r>
              <a:rPr lang="tr-TR" dirty="0" smtClean="0"/>
              <a:t> 2- Toplanan verileri ölçütlerle karşılaştırıp yorumlama</a:t>
            </a:r>
          </a:p>
          <a:p>
            <a:pPr>
              <a:buNone/>
            </a:pPr>
            <a:r>
              <a:rPr lang="tr-TR" dirty="0" smtClean="0"/>
              <a:t> 3- Programın etkililiği hakkında karar verme</a:t>
            </a:r>
          </a:p>
          <a:p>
            <a:pPr>
              <a:buNone/>
            </a:pPr>
            <a:endParaRPr lang="tr-TR" dirty="0" smtClean="0"/>
          </a:p>
          <a:p>
            <a:r>
              <a:rPr lang="tr-TR" dirty="0" smtClean="0"/>
              <a:t>Programın değerlendirilmesine ilişkin verilen basamaklar uygulandıktan sonra programın tüm öğelerine tek tek bakmak gerekir. </a:t>
            </a:r>
          </a:p>
          <a:p>
            <a:pPr>
              <a:buNone/>
            </a:pPr>
            <a:r>
              <a:rPr lang="tr-TR"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Programın değerlendirilmesi sürecinde veriler toplanıp, toplanan veriler ölçütlerle karşılaştırılıp yorumlandıktan ve etkililik hakkında karar verildikten sonra programın tüm öğelerine bakma gereği ortaya çıkarsa farklı amaçlara dayalı farklı yaklaşımlar kullanılabilir. </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39552" y="1268760"/>
            <a:ext cx="7467600" cy="5205192"/>
          </a:xfrm>
        </p:spPr>
        <p:txBody>
          <a:bodyPr/>
          <a:lstStyle/>
          <a:p>
            <a:pPr>
              <a:buNone/>
            </a:pPr>
            <a:r>
              <a:rPr lang="tr-TR" dirty="0" smtClean="0"/>
              <a:t>.</a:t>
            </a:r>
            <a:endParaRPr lang="tr-TR" dirty="0"/>
          </a:p>
        </p:txBody>
      </p:sp>
      <p:sp>
        <p:nvSpPr>
          <p:cNvPr id="4" name="3 Yuvarlatılmış Dikdörtgen"/>
          <p:cNvSpPr/>
          <p:nvPr/>
        </p:nvSpPr>
        <p:spPr>
          <a:xfrm>
            <a:off x="2267744" y="1484784"/>
            <a:ext cx="4752528" cy="792088"/>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smtClean="0">
                <a:solidFill>
                  <a:schemeClr val="tx1"/>
                </a:solidFill>
              </a:rPr>
              <a:t>Kullanılan kıyaslama esasına göre değerlendirme </a:t>
            </a:r>
            <a:endParaRPr lang="tr-TR" sz="2400" dirty="0">
              <a:solidFill>
                <a:schemeClr val="tx1"/>
              </a:solidFill>
            </a:endParaRPr>
          </a:p>
        </p:txBody>
      </p:sp>
      <p:sp>
        <p:nvSpPr>
          <p:cNvPr id="5" name="4 Bükülü Ok"/>
          <p:cNvSpPr/>
          <p:nvPr/>
        </p:nvSpPr>
        <p:spPr>
          <a:xfrm rot="5400000">
            <a:off x="6264188" y="2024844"/>
            <a:ext cx="864096" cy="151216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6" name="5 Bükülü Ok"/>
          <p:cNvSpPr/>
          <p:nvPr/>
        </p:nvSpPr>
        <p:spPr>
          <a:xfrm rot="16200000" flipH="1">
            <a:off x="2199740" y="2029987"/>
            <a:ext cx="934061" cy="1578134"/>
          </a:xfrm>
          <a:prstGeom prst="bentArrow">
            <a:avLst>
              <a:gd name="adj1" fmla="val 25000"/>
              <a:gd name="adj2" fmla="val 24784"/>
              <a:gd name="adj3" fmla="val 25000"/>
              <a:gd name="adj4" fmla="val 372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7" name="6 Yuvarlatılmış Dikdörtgen"/>
          <p:cNvSpPr/>
          <p:nvPr/>
        </p:nvSpPr>
        <p:spPr>
          <a:xfrm>
            <a:off x="323528" y="3501008"/>
            <a:ext cx="3456384" cy="57606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Norma dayalı değerlendirme</a:t>
            </a:r>
            <a:endParaRPr lang="tr-TR" dirty="0">
              <a:solidFill>
                <a:schemeClr val="tx1"/>
              </a:solidFill>
            </a:endParaRPr>
          </a:p>
        </p:txBody>
      </p:sp>
      <p:sp>
        <p:nvSpPr>
          <p:cNvPr id="8" name="7 Yuvarlatılmış Dikdörtgen"/>
          <p:cNvSpPr/>
          <p:nvPr/>
        </p:nvSpPr>
        <p:spPr>
          <a:xfrm>
            <a:off x="5004048" y="3429000"/>
            <a:ext cx="3528392" cy="57606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Hedefe dayalı değerlendirme</a:t>
            </a:r>
            <a:endParaRPr lang="tr-TR" dirty="0">
              <a:solidFill>
                <a:schemeClr val="tx1"/>
              </a:solidFill>
            </a:endParaRPr>
          </a:p>
        </p:txBody>
      </p:sp>
      <p:sp>
        <p:nvSpPr>
          <p:cNvPr id="9" name="1 Başlık"/>
          <p:cNvSpPr>
            <a:spLocks noGrp="1"/>
          </p:cNvSpPr>
          <p:nvPr>
            <p:ph type="title"/>
          </p:nvPr>
        </p:nvSpPr>
        <p:spPr>
          <a:xfrm>
            <a:off x="395536" y="0"/>
            <a:ext cx="7467600" cy="1143000"/>
          </a:xfrm>
        </p:spPr>
        <p:txBody>
          <a:bodyPr/>
          <a:lstStyle/>
          <a:p>
            <a:r>
              <a:rPr lang="tr-TR" dirty="0" smtClean="0"/>
              <a:t>Değerlendirme türleri</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sz="2200" dirty="0" smtClean="0"/>
              <a:t>Norma dayalı değerlendirme, bireyleri birbirleriyle karşılaştırma seçme söz konusu olduğundan program değerlendirmelerinde hedefe dayalı değerlendirmeler daha tutarlı olmaktadır.</a:t>
            </a:r>
          </a:p>
          <a:p>
            <a:pPr>
              <a:buNone/>
            </a:pPr>
            <a:endParaRPr lang="tr-TR" sz="2200" dirty="0" smtClean="0"/>
          </a:p>
          <a:p>
            <a:r>
              <a:rPr lang="tr-TR" sz="2200" dirty="0" smtClean="0"/>
              <a:t>Program geliştirme çalışmalarında öğrencilerin birbirlerine göre durumlarını değil, </a:t>
            </a:r>
            <a:r>
              <a:rPr lang="tr-TR" sz="2200" u="sng" dirty="0" smtClean="0">
                <a:solidFill>
                  <a:srgbClr val="00B0F0"/>
                </a:solidFill>
              </a:rPr>
              <a:t>öğrencilerin uygun program yoluyla gerçekleştirilmesi hedeflenen istendik özellikleri kazanıp kazanmadıkları önemli</a:t>
            </a:r>
            <a:r>
              <a:rPr lang="tr-TR" sz="2200" dirty="0" smtClean="0"/>
              <a:t>dir.</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dirty="0" smtClean="0"/>
              <a:t>.</a:t>
            </a:r>
            <a:endParaRPr lang="tr-TR" dirty="0"/>
          </a:p>
        </p:txBody>
      </p:sp>
      <p:sp>
        <p:nvSpPr>
          <p:cNvPr id="4" name="3 Yuvarlatılmış Dikdörtgen"/>
          <p:cNvSpPr/>
          <p:nvPr/>
        </p:nvSpPr>
        <p:spPr>
          <a:xfrm>
            <a:off x="1979712" y="476672"/>
            <a:ext cx="4752528" cy="792088"/>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smtClean="0">
                <a:solidFill>
                  <a:schemeClr val="tx1"/>
                </a:solidFill>
              </a:rPr>
              <a:t>Amaca göre değerlendirme</a:t>
            </a:r>
            <a:endParaRPr lang="tr-TR" sz="2400" dirty="0">
              <a:solidFill>
                <a:schemeClr val="tx1"/>
              </a:solidFill>
            </a:endParaRPr>
          </a:p>
        </p:txBody>
      </p:sp>
      <p:sp>
        <p:nvSpPr>
          <p:cNvPr id="5" name="4 Bükülü Ok"/>
          <p:cNvSpPr/>
          <p:nvPr/>
        </p:nvSpPr>
        <p:spPr>
          <a:xfrm rot="5400000">
            <a:off x="6264188" y="1088740"/>
            <a:ext cx="864096" cy="151216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6" name="5 Bükülü Ok"/>
          <p:cNvSpPr/>
          <p:nvPr/>
        </p:nvSpPr>
        <p:spPr>
          <a:xfrm rot="16200000" flipH="1">
            <a:off x="1581669" y="1090739"/>
            <a:ext cx="934061" cy="1578134"/>
          </a:xfrm>
          <a:prstGeom prst="bentArrow">
            <a:avLst>
              <a:gd name="adj1" fmla="val 25000"/>
              <a:gd name="adj2" fmla="val 24784"/>
              <a:gd name="adj3" fmla="val 25000"/>
              <a:gd name="adj4" fmla="val 372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7" name="6 Yuvarlatılmış Dikdörtgen"/>
          <p:cNvSpPr/>
          <p:nvPr/>
        </p:nvSpPr>
        <p:spPr>
          <a:xfrm>
            <a:off x="5220072" y="2492896"/>
            <a:ext cx="3528392" cy="86409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Program sürecinde,</a:t>
            </a:r>
          </a:p>
          <a:p>
            <a:pPr algn="ctr"/>
            <a:r>
              <a:rPr lang="tr-TR" dirty="0" smtClean="0">
                <a:solidFill>
                  <a:schemeClr val="tx1"/>
                </a:solidFill>
              </a:rPr>
              <a:t>Biçimlendirici</a:t>
            </a:r>
            <a:endParaRPr lang="tr-TR" dirty="0">
              <a:solidFill>
                <a:schemeClr val="tx1"/>
              </a:solidFill>
            </a:endParaRPr>
          </a:p>
        </p:txBody>
      </p:sp>
      <p:sp>
        <p:nvSpPr>
          <p:cNvPr id="8" name="7 Yuvarlatılmış Dikdörtgen"/>
          <p:cNvSpPr/>
          <p:nvPr/>
        </p:nvSpPr>
        <p:spPr>
          <a:xfrm>
            <a:off x="179512" y="2492896"/>
            <a:ext cx="3528392" cy="86409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Programa girişte,</a:t>
            </a:r>
          </a:p>
          <a:p>
            <a:pPr algn="ctr"/>
            <a:r>
              <a:rPr lang="tr-TR" dirty="0" smtClean="0">
                <a:solidFill>
                  <a:schemeClr val="tx1"/>
                </a:solidFill>
              </a:rPr>
              <a:t>Tanılayıcı</a:t>
            </a:r>
            <a:endParaRPr lang="tr-TR" dirty="0">
              <a:solidFill>
                <a:schemeClr val="tx1"/>
              </a:solidFill>
            </a:endParaRPr>
          </a:p>
        </p:txBody>
      </p:sp>
      <p:sp>
        <p:nvSpPr>
          <p:cNvPr id="9" name="8 Yuvarlatılmış Dikdörtgen"/>
          <p:cNvSpPr/>
          <p:nvPr/>
        </p:nvSpPr>
        <p:spPr>
          <a:xfrm>
            <a:off x="2915816" y="4005064"/>
            <a:ext cx="3528392" cy="93610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Programın çıkışında,</a:t>
            </a:r>
          </a:p>
          <a:p>
            <a:pPr algn="ctr"/>
            <a:r>
              <a:rPr lang="tr-TR" dirty="0" smtClean="0">
                <a:solidFill>
                  <a:schemeClr val="tx1"/>
                </a:solidFill>
              </a:rPr>
              <a:t>Düzey belirleyici</a:t>
            </a:r>
            <a:endParaRPr lang="tr-TR" dirty="0">
              <a:solidFill>
                <a:schemeClr val="tx1"/>
              </a:solidFill>
            </a:endParaRPr>
          </a:p>
        </p:txBody>
      </p:sp>
      <p:sp>
        <p:nvSpPr>
          <p:cNvPr id="10" name="9 Aşağı Ok"/>
          <p:cNvSpPr/>
          <p:nvPr/>
        </p:nvSpPr>
        <p:spPr>
          <a:xfrm>
            <a:off x="4355976" y="1484784"/>
            <a:ext cx="576064" cy="20162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 Tanılayıcı Değerlendirme</a:t>
            </a:r>
            <a:endParaRPr lang="tr-TR" dirty="0"/>
          </a:p>
        </p:txBody>
      </p:sp>
      <p:sp>
        <p:nvSpPr>
          <p:cNvPr id="3" name="2 İçerik Yer Tutucusu"/>
          <p:cNvSpPr>
            <a:spLocks noGrp="1"/>
          </p:cNvSpPr>
          <p:nvPr>
            <p:ph sz="quarter" idx="1"/>
          </p:nvPr>
        </p:nvSpPr>
        <p:spPr/>
        <p:txBody>
          <a:bodyPr/>
          <a:lstStyle/>
          <a:p>
            <a:r>
              <a:rPr lang="tr-TR" dirty="0" smtClean="0"/>
              <a:t>Öğrencilerin programa başlamadan önce ön koşul niteliğindeki bilişsel, duyuşsal ve devinişsel özelliklerini tanılamak için yapılan değerlendirmedir. </a:t>
            </a:r>
          </a:p>
          <a:p>
            <a:r>
              <a:rPr lang="tr-TR" dirty="0" smtClean="0"/>
              <a:t>Öğrencilerin sahip olduğu bu özelliklerin neler olduğunun belirlenmesi ve öğrencilere kazandırılmak istenen kasıtlı istendik özelliklerin kazandırılmasına yönelik uygulamaların planlanması sürecine bilgi sağlamayı içermektedir.</a:t>
            </a:r>
          </a:p>
          <a:p>
            <a:pPr>
              <a:buNone/>
            </a:pPr>
            <a:endParaRPr lang="tr-TR"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Amaç, öğrenciyi tanıyarak onun özelliklerine en uygun dersi, branşı, mesleği vb. seçmesine, uygun programa yerleştirilmesine yardım etmek</a:t>
            </a:r>
          </a:p>
          <a:p>
            <a:r>
              <a:rPr lang="tr-TR" dirty="0" smtClean="0"/>
              <a:t>Zamanı; dönemin, okulun, programın, ünitenin başında yapılır.</a:t>
            </a:r>
          </a:p>
          <a:p>
            <a:r>
              <a:rPr lang="tr-TR" dirty="0" smtClean="0"/>
              <a:t>Tam öğrenme modelinin öğrenci nitelikleri boyutunda en fazla kullanılan bir değerlendirme modelidir. </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Biçimlendirici değerlendirme </a:t>
            </a:r>
            <a:endParaRPr lang="tr-TR" dirty="0"/>
          </a:p>
        </p:txBody>
      </p:sp>
      <p:sp>
        <p:nvSpPr>
          <p:cNvPr id="3" name="2 İçerik Yer Tutucusu"/>
          <p:cNvSpPr>
            <a:spLocks noGrp="1"/>
          </p:cNvSpPr>
          <p:nvPr>
            <p:ph sz="quarter" idx="1"/>
          </p:nvPr>
        </p:nvSpPr>
        <p:spPr/>
        <p:txBody>
          <a:bodyPr/>
          <a:lstStyle/>
          <a:p>
            <a:r>
              <a:rPr lang="tr-TR" dirty="0" smtClean="0"/>
              <a:t>Öğrencilerin program süreci esnasında </a:t>
            </a:r>
            <a:r>
              <a:rPr lang="tr-TR" dirty="0" smtClean="0">
                <a:solidFill>
                  <a:srgbClr val="FF0000"/>
                </a:solidFill>
              </a:rPr>
              <a:t>sürekli olarak değerlendirilmesi </a:t>
            </a:r>
            <a:r>
              <a:rPr lang="tr-TR" dirty="0" smtClean="0"/>
              <a:t>esasına dayanmaktadır. </a:t>
            </a:r>
          </a:p>
          <a:p>
            <a:r>
              <a:rPr lang="tr-TR" dirty="0" smtClean="0"/>
              <a:t>Öğrenciler süreç içerisinde değerlendirilerek, yaşamış oldukları öğrenme güçlüklerini ve öğrenmeyle ilgili sorunları ortaya çıkararak gerekli düzeltmeleri yapmak amaçlanmaktadır. </a:t>
            </a:r>
          </a:p>
          <a:p>
            <a:r>
              <a:rPr lang="tr-TR" dirty="0" smtClean="0"/>
              <a:t>Bu değerlendirme, </a:t>
            </a:r>
            <a:r>
              <a:rPr lang="tr-TR" dirty="0" smtClean="0">
                <a:solidFill>
                  <a:srgbClr val="FF0000"/>
                </a:solidFill>
              </a:rPr>
              <a:t>programa sürekli dönüt sağlamakta </a:t>
            </a:r>
            <a:r>
              <a:rPr lang="tr-TR" dirty="0" smtClean="0"/>
              <a:t>ve </a:t>
            </a:r>
            <a:r>
              <a:rPr lang="tr-TR" dirty="0" smtClean="0">
                <a:solidFill>
                  <a:srgbClr val="FF0000"/>
                </a:solidFill>
              </a:rPr>
              <a:t>iyileştirici önlemlerin alınması için de kontrol sistemi</a:t>
            </a:r>
            <a:r>
              <a:rPr lang="tr-TR" dirty="0" smtClean="0"/>
              <a:t> oluşturmaktadır. </a:t>
            </a:r>
          </a:p>
          <a:p>
            <a:pPr>
              <a:buNone/>
            </a:pP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Zamanı, her ünitenin sonu, ders ya da kursun esnasında yapılır.</a:t>
            </a:r>
          </a:p>
          <a:p>
            <a:r>
              <a:rPr lang="tr-TR" dirty="0" smtClean="0"/>
              <a:t>Tam öğrenme modelinin öğretim hizmeti niteliği boyutunda en fazla kullanılan değerlendirme modelidir. </a:t>
            </a:r>
          </a:p>
          <a:p>
            <a:r>
              <a:rPr lang="tr-TR" dirty="0" smtClean="0"/>
              <a:t>Tam öğrenme modelinde öğrencilerin giriş davranışları önemlidir. Ancak her şekilde öğrencileri hedefe ulaştırmak için biçimlendirmeye dayalı değerlendirme daha önemlidir. </a:t>
            </a:r>
          </a:p>
          <a:p>
            <a:r>
              <a:rPr lang="tr-TR" dirty="0" smtClean="0"/>
              <a:t>İzleme testleri, ünite ya da konu testleri yardımıyla yapılır. </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3- düzey belirleyici değerlendirme</a:t>
            </a:r>
            <a:endParaRPr lang="tr-TR" dirty="0"/>
          </a:p>
        </p:txBody>
      </p:sp>
      <p:sp>
        <p:nvSpPr>
          <p:cNvPr id="3" name="2 İçerik Yer Tutucusu"/>
          <p:cNvSpPr>
            <a:spLocks noGrp="1"/>
          </p:cNvSpPr>
          <p:nvPr>
            <p:ph sz="quarter" idx="1"/>
          </p:nvPr>
        </p:nvSpPr>
        <p:spPr/>
        <p:txBody>
          <a:bodyPr/>
          <a:lstStyle/>
          <a:p>
            <a:r>
              <a:rPr lang="tr-TR" dirty="0" smtClean="0"/>
              <a:t>Program </a:t>
            </a:r>
            <a:r>
              <a:rPr lang="tr-TR" u="sng" dirty="0" smtClean="0">
                <a:solidFill>
                  <a:srgbClr val="00B050"/>
                </a:solidFill>
              </a:rPr>
              <a:t>sonunda öğrencilerin kazanılmış davranış, özellik ve becerilerini ölçmeye yarayan değerlendirme türü</a:t>
            </a:r>
            <a:r>
              <a:rPr lang="tr-TR" dirty="0" smtClean="0"/>
              <a:t>dür.</a:t>
            </a:r>
          </a:p>
          <a:p>
            <a:r>
              <a:rPr lang="tr-TR" dirty="0" smtClean="0"/>
              <a:t>Bu değerlendirme ile eğitim programının öğrencilere istenen davranışları kazandırma açısından yeterli olup olmadığı hakkında bir yargıya ulaşılmasını sağlar. </a:t>
            </a:r>
          </a:p>
          <a:p>
            <a:r>
              <a:rPr lang="tr-TR" dirty="0" smtClean="0"/>
              <a:t>Daha çok başarı testleri ya da yeterlilik testleriyle yapılmaktadır. </a:t>
            </a:r>
          </a:p>
          <a:p>
            <a:pPr>
              <a:buNone/>
            </a:pP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Program değerlendirme, uygulanmış olan programın etkililiği hakkında karar verme sürecidir.</a:t>
            </a:r>
          </a:p>
          <a:p>
            <a:r>
              <a:rPr lang="tr-TR" b="1" dirty="0" err="1" smtClean="0"/>
              <a:t>Ertürk</a:t>
            </a:r>
            <a:r>
              <a:rPr lang="tr-TR" dirty="0" smtClean="0"/>
              <a:t>, değerlendirmeyi yetişek geliştirmenin son ve tamamlayıcı halkası olarak eğitim hedeflerinin gerçekleştirme derecesini tayin etme süreci olarak tanımlamaktadır. </a:t>
            </a:r>
            <a:endParaRPr lang="tr-TR" dirty="0"/>
          </a:p>
        </p:txBody>
      </p:sp>
    </p:spTree>
  </p:cSld>
  <p:clrMapOvr>
    <a:masterClrMapping/>
  </p:clrMapOvr>
  <p:transition>
    <p:cut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Programların çok yönlü ve yansız bir değerlendirme sürecinden geçmesiyle</a:t>
            </a:r>
          </a:p>
          <a:p>
            <a:pPr>
              <a:buNone/>
            </a:pPr>
            <a:r>
              <a:rPr lang="tr-TR" dirty="0" smtClean="0"/>
              <a:t>  - amaçların gerçekleştirilme düzeyi belirlenmekte,</a:t>
            </a:r>
          </a:p>
          <a:p>
            <a:pPr>
              <a:buNone/>
            </a:pPr>
            <a:r>
              <a:rPr lang="tr-TR" dirty="0" smtClean="0"/>
              <a:t>  - programın etkililiğine karar verilmekte </a:t>
            </a:r>
          </a:p>
          <a:p>
            <a:pPr>
              <a:buNone/>
            </a:pPr>
            <a:r>
              <a:rPr lang="tr-TR" dirty="0" smtClean="0"/>
              <a:t>  - zayıf ve eksik yönleri belirlenmekte, </a:t>
            </a:r>
          </a:p>
          <a:p>
            <a:pPr>
              <a:buNone/>
            </a:pPr>
            <a:r>
              <a:rPr lang="tr-TR" dirty="0" smtClean="0"/>
              <a:t>  - uygulamada karşılaşılması olası güçlüklerin giderilmesi sağlanmakta,</a:t>
            </a:r>
          </a:p>
          <a:p>
            <a:pPr>
              <a:buNone/>
            </a:pPr>
            <a:r>
              <a:rPr lang="tr-TR" dirty="0" smtClean="0"/>
              <a:t>  - geliştirilecek olan program için veriler elde edilmektedir.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836712"/>
            <a:ext cx="7467600" cy="5637240"/>
          </a:xfrm>
        </p:spPr>
        <p:txBody>
          <a:bodyPr/>
          <a:lstStyle/>
          <a:p>
            <a:pPr>
              <a:buNone/>
            </a:pPr>
            <a:r>
              <a:rPr lang="tr-TR" dirty="0" smtClean="0"/>
              <a:t>SORU: </a:t>
            </a:r>
            <a:r>
              <a:rPr lang="tr-TR" sz="2000" dirty="0" smtClean="0"/>
              <a:t>Program değerlendirme, eğitim programını ya da programın herhangi bir öğesini kabul etmek, değiştirmek ya da çıkarmak amacıyla çeşitli ölçme araçları kullanarak toplanan verileri programın etkililiğinin işaretçileri olan ölçütlerle karşılaştırma sürecidir. </a:t>
            </a:r>
          </a:p>
          <a:p>
            <a:pPr>
              <a:buNone/>
            </a:pPr>
            <a:endParaRPr lang="tr-TR" sz="2000" dirty="0" smtClean="0"/>
          </a:p>
          <a:p>
            <a:pPr>
              <a:buNone/>
            </a:pPr>
            <a:r>
              <a:rPr lang="tr-TR" sz="2000" b="1" dirty="0" smtClean="0"/>
              <a:t>    Bu açıklamaya göre program değerlendirmeyle ilgili aşağıdaki ifadelerden hangisi doğrudur?</a:t>
            </a:r>
            <a:endParaRPr lang="tr-TR" sz="2000" dirty="0" smtClean="0"/>
          </a:p>
          <a:p>
            <a:pPr marL="457200" indent="-457200">
              <a:buAutoNum type="alphaUcParenR"/>
            </a:pPr>
            <a:r>
              <a:rPr lang="tr-TR" sz="2000" dirty="0" smtClean="0"/>
              <a:t>Sınıfta öğretmen tarafından yapılan ölçme değerlendirmedir.</a:t>
            </a:r>
          </a:p>
          <a:p>
            <a:pPr marL="457200" indent="-457200">
              <a:buAutoNum type="alphaUcParenR"/>
            </a:pPr>
            <a:r>
              <a:rPr lang="tr-TR" sz="2000" dirty="0" smtClean="0"/>
              <a:t>Öznel kararların rapor edilmesi sürecidir.</a:t>
            </a:r>
          </a:p>
          <a:p>
            <a:pPr marL="457200" indent="-457200">
              <a:buAutoNum type="alphaUcParenR"/>
            </a:pPr>
            <a:r>
              <a:rPr lang="tr-TR" sz="2000" dirty="0" smtClean="0"/>
              <a:t>Programın etkililiği konusunda karar verme sürecidir.</a:t>
            </a:r>
          </a:p>
          <a:p>
            <a:pPr marL="457200" indent="-457200">
              <a:buAutoNum type="alphaUcParenR"/>
            </a:pPr>
            <a:r>
              <a:rPr lang="tr-TR" sz="2000" dirty="0" smtClean="0"/>
              <a:t>Eğitim programında yer alan bilgilerin yeniden düzenlenmesi sürecidir. </a:t>
            </a:r>
          </a:p>
          <a:p>
            <a:pPr marL="457200" indent="-457200">
              <a:buAutoNum type="alphaUcParenR"/>
            </a:pPr>
            <a:r>
              <a:rPr lang="tr-TR" sz="2000" dirty="0" smtClean="0"/>
              <a:t>Öğretmenlerin yaptığı değerlendirmelerin birleştirilerek rapor edilmesi sürecidir.</a:t>
            </a:r>
          </a:p>
          <a:p>
            <a:pPr marL="457200" indent="-457200">
              <a:buAutoNum type="alphaUcParenR"/>
            </a:pPr>
            <a:endParaRPr lang="tr-TR" dirty="0"/>
          </a:p>
        </p:txBody>
      </p:sp>
      <p:sp>
        <p:nvSpPr>
          <p:cNvPr id="4" name="3 Oval"/>
          <p:cNvSpPr/>
          <p:nvPr/>
        </p:nvSpPr>
        <p:spPr>
          <a:xfrm>
            <a:off x="7380312" y="0"/>
            <a:ext cx="1224136"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KPSS2008</a:t>
            </a:r>
            <a:endParaRPr lang="tr-TR" b="1" dirty="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332656"/>
            <a:ext cx="7467600" cy="6141296"/>
          </a:xfrm>
        </p:spPr>
        <p:txBody>
          <a:bodyPr>
            <a:normAutofit lnSpcReduction="10000"/>
          </a:bodyPr>
          <a:lstStyle/>
          <a:p>
            <a:endParaRPr lang="tr-TR" dirty="0" smtClean="0"/>
          </a:p>
          <a:p>
            <a:endParaRPr lang="tr-TR" dirty="0" smtClean="0"/>
          </a:p>
          <a:p>
            <a:r>
              <a:rPr lang="tr-TR" dirty="0" smtClean="0"/>
              <a:t>Dayandığı gözlem ve ölçmeler açısından program değerlendirme araştırma yöntemleri beş grupta toplanabilir.</a:t>
            </a:r>
          </a:p>
          <a:p>
            <a:pPr marL="457200" indent="-457200">
              <a:buAutoNum type="arabicPeriod"/>
            </a:pPr>
            <a:r>
              <a:rPr lang="tr-TR" dirty="0" smtClean="0"/>
              <a:t>İşlemlerin gözlenmesi ve betimlenmesi; </a:t>
            </a:r>
            <a:r>
              <a:rPr lang="tr-TR" u="sng" dirty="0" smtClean="0"/>
              <a:t>sürece yönelik değerlendirme </a:t>
            </a:r>
            <a:r>
              <a:rPr lang="tr-TR" dirty="0" smtClean="0"/>
              <a:t>sağlar.</a:t>
            </a:r>
          </a:p>
          <a:p>
            <a:pPr marL="457200" indent="-457200">
              <a:buAutoNum type="arabicPeriod"/>
            </a:pPr>
            <a:r>
              <a:rPr lang="tr-TR" dirty="0" smtClean="0"/>
              <a:t>Çıktıların ölçülmesi; </a:t>
            </a:r>
            <a:r>
              <a:rPr lang="tr-TR" u="sng" dirty="0" smtClean="0"/>
              <a:t>ürüne yönelik değerlendirme </a:t>
            </a:r>
            <a:r>
              <a:rPr lang="tr-TR" dirty="0" smtClean="0"/>
              <a:t>sağlar.</a:t>
            </a:r>
          </a:p>
          <a:p>
            <a:pPr marL="457200" indent="-457200">
              <a:buAutoNum type="arabicPeriod"/>
            </a:pPr>
            <a:r>
              <a:rPr lang="tr-TR" dirty="0" smtClean="0"/>
              <a:t>İşlemlerin ve çıktıların ölçülmesi; </a:t>
            </a:r>
            <a:r>
              <a:rPr lang="tr-TR" u="sng" dirty="0" smtClean="0"/>
              <a:t>hem sürece hem ürüne yönelik değerlendirme </a:t>
            </a:r>
            <a:r>
              <a:rPr lang="tr-TR" dirty="0" smtClean="0"/>
              <a:t>sağlar.</a:t>
            </a:r>
          </a:p>
          <a:p>
            <a:pPr marL="457200" indent="-457200">
              <a:buAutoNum type="arabicPeriod"/>
            </a:pPr>
            <a:r>
              <a:rPr lang="tr-TR" dirty="0" smtClean="0"/>
              <a:t>Girdilerin ve çıktıların ölçülmesi; </a:t>
            </a:r>
            <a:r>
              <a:rPr lang="tr-TR" u="sng" dirty="0" smtClean="0"/>
              <a:t>ürüne ve erişiye dayalı değerlendirme</a:t>
            </a:r>
            <a:r>
              <a:rPr lang="tr-TR" dirty="0" smtClean="0"/>
              <a:t> sağlar. </a:t>
            </a:r>
          </a:p>
          <a:p>
            <a:pPr marL="457200" indent="-457200">
              <a:buAutoNum type="arabicPeriod"/>
            </a:pPr>
            <a:r>
              <a:rPr lang="tr-TR" dirty="0" smtClean="0"/>
              <a:t>Girdilerin, işlemlerin ve çıktıların ölçülmesi; </a:t>
            </a:r>
            <a:r>
              <a:rPr lang="tr-TR" u="sng" dirty="0" smtClean="0"/>
              <a:t>hem ürüne, hem sürece hem de erişiye yönelik değerlendirme</a:t>
            </a:r>
            <a:r>
              <a:rPr lang="tr-TR" dirty="0" smtClean="0"/>
              <a:t> sağlar.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620688"/>
            <a:ext cx="7467600" cy="5853264"/>
          </a:xfrm>
        </p:spPr>
        <p:txBody>
          <a:bodyPr/>
          <a:lstStyle/>
          <a:p>
            <a:pPr>
              <a:buNone/>
            </a:pPr>
            <a:r>
              <a:rPr lang="tr-TR" dirty="0" smtClean="0"/>
              <a:t>SORU: </a:t>
            </a:r>
            <a:r>
              <a:rPr lang="tr-TR" sz="2000" dirty="0" smtClean="0"/>
              <a:t>Geliştirilen eğitim programının değerlendirilmesi, program geliştirme sürecinin temel unsurlarındandır.</a:t>
            </a:r>
          </a:p>
          <a:p>
            <a:pPr>
              <a:buNone/>
            </a:pPr>
            <a:endParaRPr lang="tr-TR" sz="2000" dirty="0" smtClean="0"/>
          </a:p>
          <a:p>
            <a:pPr>
              <a:buNone/>
            </a:pPr>
            <a:r>
              <a:rPr lang="tr-TR" sz="2000" b="1" dirty="0" smtClean="0"/>
              <a:t>    Aşağıdakilerin hangisinde, hem sürece hem de ürüne yönelik bir değerlendirme söz konusudur?</a:t>
            </a:r>
          </a:p>
          <a:p>
            <a:pPr marL="457200" indent="-457200">
              <a:buAutoNum type="alphaUcParenR"/>
            </a:pPr>
            <a:r>
              <a:rPr lang="tr-TR" sz="2000" dirty="0" smtClean="0"/>
              <a:t>İşlemlerin gözlenmesi ve betimlenmesi</a:t>
            </a:r>
          </a:p>
          <a:p>
            <a:pPr marL="457200" indent="-457200">
              <a:buAutoNum type="alphaUcParenR"/>
            </a:pPr>
            <a:r>
              <a:rPr lang="tr-TR" sz="2000" dirty="0" smtClean="0"/>
              <a:t>Çıktıların ölçülmesi</a:t>
            </a:r>
          </a:p>
          <a:p>
            <a:pPr marL="457200" indent="-457200">
              <a:buAutoNum type="alphaUcParenR"/>
            </a:pPr>
            <a:r>
              <a:rPr lang="tr-TR" sz="2000" dirty="0" smtClean="0"/>
              <a:t>Girdilerin ve çıktıların ölçülmesi</a:t>
            </a:r>
          </a:p>
          <a:p>
            <a:pPr marL="457200" indent="-457200">
              <a:buAutoNum type="alphaUcParenR"/>
            </a:pPr>
            <a:r>
              <a:rPr lang="tr-TR" sz="2000" dirty="0" smtClean="0"/>
              <a:t>İşlemlerin ve çıktıların ölçülmesi</a:t>
            </a:r>
          </a:p>
          <a:p>
            <a:pPr marL="457200" indent="-457200">
              <a:buAutoNum type="alphaUcParenR"/>
            </a:pPr>
            <a:r>
              <a:rPr lang="tr-TR" sz="2000" dirty="0" smtClean="0"/>
              <a:t>Girdilerin ve işlemlerin ölçülmesi</a:t>
            </a:r>
          </a:p>
          <a:p>
            <a:pPr>
              <a:buNone/>
            </a:pPr>
            <a:endParaRPr lang="tr-TR" sz="2000" b="1" dirty="0" smtClean="0"/>
          </a:p>
          <a:p>
            <a:pPr>
              <a:buNone/>
            </a:pPr>
            <a:endParaRPr lang="tr-TR" dirty="0"/>
          </a:p>
        </p:txBody>
      </p:sp>
      <p:sp>
        <p:nvSpPr>
          <p:cNvPr id="4" name="3 Oval"/>
          <p:cNvSpPr/>
          <p:nvPr/>
        </p:nvSpPr>
        <p:spPr>
          <a:xfrm>
            <a:off x="7380312" y="0"/>
            <a:ext cx="1224136"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KPSS2007</a:t>
            </a:r>
            <a:endParaRPr lang="tr-TR" b="1" dirty="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196752"/>
            <a:ext cx="7467600" cy="5277200"/>
          </a:xfrm>
        </p:spPr>
        <p:txBody>
          <a:bodyPr/>
          <a:lstStyle/>
          <a:p>
            <a:r>
              <a:rPr lang="tr-TR" dirty="0" smtClean="0"/>
              <a:t>Eğitimde program geliştirme ve değerlendirme iç içedir.</a:t>
            </a:r>
          </a:p>
          <a:p>
            <a:r>
              <a:rPr lang="tr-TR" dirty="0" smtClean="0"/>
              <a:t>Değerlendirme sonunda, elde edilen sonuçlarla hedeflerin işaret ettiği özellikler arasında karşılaştırma yapılır ve geliştirilecek olan eğitim programları için ipuçları elde edilir.</a:t>
            </a:r>
          </a:p>
          <a:p>
            <a:r>
              <a:rPr lang="tr-TR" dirty="0" smtClean="0"/>
              <a:t>Değerlendirme için ölçme önkoşuldur.Elde edilen sonuçların ölçütlere uygunluğu kontrol edilerek yargıya varılır.</a:t>
            </a:r>
          </a:p>
          <a:p>
            <a:pPr>
              <a:buNone/>
            </a:pPr>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548680"/>
            <a:ext cx="7467600" cy="5925272"/>
          </a:xfrm>
        </p:spPr>
        <p:txBody>
          <a:bodyPr/>
          <a:lstStyle/>
          <a:p>
            <a:pPr>
              <a:buNone/>
            </a:pPr>
            <a:r>
              <a:rPr lang="tr-TR" dirty="0" smtClean="0"/>
              <a:t>SORU:</a:t>
            </a:r>
            <a:r>
              <a:rPr lang="tr-TR" sz="2000" dirty="0" smtClean="0"/>
              <a:t> Program uygulanmakta iken geliştirilir. Önce tasarlanır, sonra denenir ve elde edilen dönütlere göre değerlendirme ve düzeltme aşamaları gerçekleştirilir.</a:t>
            </a:r>
          </a:p>
          <a:p>
            <a:pPr>
              <a:buNone/>
            </a:pPr>
            <a:endParaRPr lang="tr-TR" sz="2000" dirty="0" smtClean="0"/>
          </a:p>
          <a:p>
            <a:pPr>
              <a:buNone/>
            </a:pPr>
            <a:r>
              <a:rPr lang="tr-TR" sz="2000" b="1" dirty="0" smtClean="0"/>
              <a:t>     Buna göre, eğitim programlarının değerlendirme ve geliştirme süreciyle ilgili öncelikle hangisi söylenebilir?</a:t>
            </a:r>
          </a:p>
          <a:p>
            <a:pPr marL="457200" indent="-457200">
              <a:buAutoNum type="alphaUcParenR"/>
            </a:pPr>
            <a:r>
              <a:rPr lang="tr-TR" sz="2000" dirty="0" smtClean="0"/>
              <a:t>Denencel ve operasyonel olduğu</a:t>
            </a:r>
          </a:p>
          <a:p>
            <a:pPr marL="457200" indent="-457200">
              <a:buAutoNum type="alphaUcParenR"/>
            </a:pPr>
            <a:r>
              <a:rPr lang="tr-TR" sz="2000" dirty="0" smtClean="0"/>
              <a:t>Esnek ve işlevsel olduğu</a:t>
            </a:r>
          </a:p>
          <a:p>
            <a:pPr marL="457200" indent="-457200">
              <a:buAutoNum type="alphaUcParenR"/>
            </a:pPr>
            <a:r>
              <a:rPr lang="tr-TR" sz="2000" dirty="0" smtClean="0"/>
              <a:t>Nesnel ve bilimsel olduğu</a:t>
            </a:r>
          </a:p>
          <a:p>
            <a:pPr marL="457200" indent="-457200">
              <a:buAutoNum type="alphaUcParenR"/>
            </a:pPr>
            <a:r>
              <a:rPr lang="tr-TR" sz="2000" dirty="0" smtClean="0"/>
              <a:t>Çok yönlü ve çok amaçlı olduğu</a:t>
            </a:r>
          </a:p>
          <a:p>
            <a:pPr marL="457200" indent="-457200">
              <a:buAutoNum type="alphaUcParenR"/>
            </a:pPr>
            <a:r>
              <a:rPr lang="tr-TR" sz="2000" dirty="0" smtClean="0"/>
              <a:t>Belli ilke ve sayıltılara dayandığı</a:t>
            </a: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000" dirty="0" smtClean="0"/>
              <a:t>program geliştirme sürecinde değerlendirme amacıyla başvurulacak kaynaklar</a:t>
            </a:r>
            <a:endParaRPr lang="tr-TR" sz="2000" dirty="0"/>
          </a:p>
        </p:txBody>
      </p:sp>
      <p:sp>
        <p:nvSpPr>
          <p:cNvPr id="3" name="2 İçerik Yer Tutucusu"/>
          <p:cNvSpPr>
            <a:spLocks noGrp="1"/>
          </p:cNvSpPr>
          <p:nvPr>
            <p:ph sz="quarter" idx="1"/>
          </p:nvPr>
        </p:nvSpPr>
        <p:spPr/>
        <p:txBody>
          <a:bodyPr/>
          <a:lstStyle/>
          <a:p>
            <a:r>
              <a:rPr lang="tr-TR" dirty="0" smtClean="0"/>
              <a:t>Öğretmenler</a:t>
            </a:r>
          </a:p>
          <a:p>
            <a:r>
              <a:rPr lang="tr-TR" dirty="0" smtClean="0"/>
              <a:t>Öğrenciler</a:t>
            </a:r>
          </a:p>
          <a:p>
            <a:r>
              <a:rPr lang="tr-TR" dirty="0" smtClean="0"/>
              <a:t>Müfettişler</a:t>
            </a:r>
          </a:p>
          <a:p>
            <a:r>
              <a:rPr lang="tr-TR" dirty="0" smtClean="0"/>
              <a:t>Okul yöneticileri</a:t>
            </a:r>
          </a:p>
          <a:p>
            <a:r>
              <a:rPr lang="tr-TR" dirty="0" smtClean="0"/>
              <a:t>Aileler</a:t>
            </a:r>
          </a:p>
          <a:p>
            <a:r>
              <a:rPr lang="tr-TR" dirty="0" smtClean="0"/>
              <a:t>Eğitim Bilim Uzmanı</a:t>
            </a:r>
          </a:p>
          <a:p>
            <a:r>
              <a:rPr lang="tr-TR" dirty="0" smtClean="0"/>
              <a:t>Eğitim ile ilgili kuruluşlar sendikalar</a:t>
            </a:r>
          </a:p>
          <a:p>
            <a:r>
              <a:rPr lang="tr-TR" dirty="0" smtClean="0"/>
              <a:t>Sivil toplum örgütleri</a:t>
            </a:r>
          </a:p>
          <a:p>
            <a:pPr>
              <a:buNone/>
            </a:pPr>
            <a:endParaRPr lang="tr-TR"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Program değerlendirmesine ilişkin yaklaşımlar</a:t>
            </a:r>
            <a:endParaRPr lang="tr-TR" sz="2400" dirty="0"/>
          </a:p>
        </p:txBody>
      </p:sp>
      <p:sp>
        <p:nvSpPr>
          <p:cNvPr id="3" name="2 İçerik Yer Tutucusu"/>
          <p:cNvSpPr>
            <a:spLocks noGrp="1"/>
          </p:cNvSpPr>
          <p:nvPr>
            <p:ph sz="quarter" idx="1"/>
          </p:nvPr>
        </p:nvSpPr>
        <p:spPr/>
        <p:txBody>
          <a:bodyPr/>
          <a:lstStyle/>
          <a:p>
            <a:r>
              <a:rPr lang="tr-TR" dirty="0" err="1" smtClean="0"/>
              <a:t>Ertürk</a:t>
            </a:r>
            <a:r>
              <a:rPr lang="tr-TR" dirty="0" smtClean="0"/>
              <a:t> bu yaklaşımları altı grupta toplamıştır:</a:t>
            </a:r>
          </a:p>
          <a:p>
            <a:pPr marL="457200" indent="-457200">
              <a:buAutoNum type="arabicPeriod"/>
            </a:pPr>
            <a:r>
              <a:rPr lang="tr-TR" dirty="0" smtClean="0"/>
              <a:t>Ortama göre</a:t>
            </a:r>
          </a:p>
          <a:p>
            <a:pPr marL="457200" indent="-457200">
              <a:buAutoNum type="arabicPeriod"/>
            </a:pPr>
            <a:r>
              <a:rPr lang="tr-TR" dirty="0" smtClean="0"/>
              <a:t>Program tasarısına göre</a:t>
            </a:r>
          </a:p>
          <a:p>
            <a:pPr marL="457200" indent="-457200">
              <a:buAutoNum type="arabicPeriod"/>
            </a:pPr>
            <a:r>
              <a:rPr lang="tr-TR" dirty="0" smtClean="0"/>
              <a:t>Başarıya göre</a:t>
            </a:r>
          </a:p>
          <a:p>
            <a:pPr marL="457200" indent="-457200">
              <a:buAutoNum type="arabicPeriod"/>
            </a:pPr>
            <a:r>
              <a:rPr lang="tr-TR" dirty="0" smtClean="0"/>
              <a:t>Erişiye göre</a:t>
            </a:r>
          </a:p>
          <a:p>
            <a:pPr marL="457200" indent="-457200">
              <a:buAutoNum type="arabicPeriod"/>
            </a:pPr>
            <a:r>
              <a:rPr lang="tr-TR" dirty="0" smtClean="0"/>
              <a:t>Öğrenmeye göre</a:t>
            </a:r>
          </a:p>
          <a:p>
            <a:pPr marL="457200" indent="-457200">
              <a:buAutoNum type="arabicPeriod"/>
            </a:pPr>
            <a:r>
              <a:rPr lang="tr-TR" dirty="0" smtClean="0"/>
              <a:t>Ürüne göre değerlendirmedir.</a:t>
            </a:r>
          </a:p>
          <a:p>
            <a:pPr marL="457200" indent="-457200">
              <a:buAutoNum type="arabicPeriod"/>
            </a:pPr>
            <a:endParaRPr lang="tr-TR" dirty="0" smtClean="0"/>
          </a:p>
          <a:p>
            <a:pPr marL="457200" indent="-457200">
              <a:buAutoNum type="arabicPeriod"/>
            </a:pPr>
            <a:endParaRPr lang="tr-TR" dirty="0" smtClean="0"/>
          </a:p>
          <a:p>
            <a:pPr marL="457200" indent="-457200">
              <a:buAutoNum type="arabicPeriod"/>
            </a:pPr>
            <a:endParaRPr lang="tr-TR" dirty="0" smtClean="0"/>
          </a:p>
          <a:p>
            <a:pPr marL="457200" indent="-457200">
              <a:buAutoNum type="arabicPeriod"/>
            </a:pP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Ortama göre değerlendirme</a:t>
            </a:r>
            <a:endParaRPr lang="tr-TR" sz="2400" dirty="0"/>
          </a:p>
        </p:txBody>
      </p:sp>
      <p:sp>
        <p:nvSpPr>
          <p:cNvPr id="3" name="2 İçerik Yer Tutucusu"/>
          <p:cNvSpPr>
            <a:spLocks noGrp="1"/>
          </p:cNvSpPr>
          <p:nvPr>
            <p:ph sz="quarter" idx="1"/>
          </p:nvPr>
        </p:nvSpPr>
        <p:spPr/>
        <p:txBody>
          <a:bodyPr/>
          <a:lstStyle/>
          <a:p>
            <a:r>
              <a:rPr lang="tr-TR" dirty="0" smtClean="0"/>
              <a:t>Eğitim programının uygulandığı ortama bakılarak yapılan değerlendirme türüdür.</a:t>
            </a:r>
          </a:p>
          <a:p>
            <a:r>
              <a:rPr lang="tr-TR" dirty="0" smtClean="0"/>
              <a:t>Eğitim ortamının hedefleri kazandırmaya uygunluğu, </a:t>
            </a:r>
            <a:r>
              <a:rPr lang="tr-TR" u="sng" dirty="0" smtClean="0">
                <a:solidFill>
                  <a:srgbClr val="0070C0"/>
                </a:solidFill>
              </a:rPr>
              <a:t>sınıf, laboratuvar, öğretmen niteliği okul yönetimi ve kültürü, materyal </a:t>
            </a:r>
            <a:r>
              <a:rPr lang="tr-TR" dirty="0" smtClean="0"/>
              <a:t>değişkenlerinin hepsi değerlendirilir.</a:t>
            </a:r>
          </a:p>
          <a:p>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Program tasarısına göre değerlendirme</a:t>
            </a:r>
            <a:endParaRPr lang="tr-TR" sz="2400" dirty="0"/>
          </a:p>
        </p:txBody>
      </p:sp>
      <p:sp>
        <p:nvSpPr>
          <p:cNvPr id="3" name="2 İçerik Yer Tutucusu"/>
          <p:cNvSpPr>
            <a:spLocks noGrp="1"/>
          </p:cNvSpPr>
          <p:nvPr>
            <p:ph sz="quarter" idx="1"/>
          </p:nvPr>
        </p:nvSpPr>
        <p:spPr/>
        <p:txBody>
          <a:bodyPr/>
          <a:lstStyle/>
          <a:p>
            <a:r>
              <a:rPr lang="tr-TR" dirty="0" smtClean="0"/>
              <a:t>Eğitim programı taslağının </a:t>
            </a:r>
            <a:r>
              <a:rPr lang="tr-TR" u="sng" dirty="0" smtClean="0">
                <a:solidFill>
                  <a:srgbClr val="FF0000"/>
                </a:solidFill>
              </a:rPr>
              <a:t>program geliştirme ilkelerine göre uygun olarak </a:t>
            </a:r>
            <a:r>
              <a:rPr lang="tr-TR" dirty="0" smtClean="0"/>
              <a:t>hazırlanıp hazırlanmadığına bakılır. </a:t>
            </a:r>
          </a:p>
          <a:p>
            <a:r>
              <a:rPr lang="tr-TR" dirty="0" smtClean="0"/>
              <a:t>Eğitim programında hedefler belirlenmiş mi? İçerik hedeflere uygun mu? soruları sorulur ve olumlu cevap aranmaya çalışılır.</a:t>
            </a:r>
          </a:p>
          <a:p>
            <a:pPr>
              <a:buNone/>
            </a:pPr>
            <a:r>
              <a:rPr lang="tr-TR" dirty="0" smtClean="0"/>
              <a:t>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Program değerlendirme, genelde programa dayalı eğitim kaynaklarını kabul etme, değiştirme ya da ortadan kaldırma kararının verebileceği bilgileri içermektedir. </a:t>
            </a:r>
          </a:p>
          <a:p>
            <a:r>
              <a:rPr lang="tr-TR" dirty="0" smtClean="0"/>
              <a:t>Değerlendirme sonuçları, program geliştirme uzmanlarına programa devam, gözden geçirme ya da yeni bir aşamaya geçme konusunda bilgi vermektedir. </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Başarıya göre değerlendirme</a:t>
            </a:r>
            <a:endParaRPr lang="tr-TR" sz="2400" dirty="0"/>
          </a:p>
        </p:txBody>
      </p:sp>
      <p:sp>
        <p:nvSpPr>
          <p:cNvPr id="3" name="2 İçerik Yer Tutucusu"/>
          <p:cNvSpPr>
            <a:spLocks noGrp="1"/>
          </p:cNvSpPr>
          <p:nvPr>
            <p:ph sz="quarter" idx="1"/>
          </p:nvPr>
        </p:nvSpPr>
        <p:spPr/>
        <p:txBody>
          <a:bodyPr/>
          <a:lstStyle/>
          <a:p>
            <a:r>
              <a:rPr lang="tr-TR" dirty="0" smtClean="0"/>
              <a:t>Öğrencilerin </a:t>
            </a:r>
            <a:r>
              <a:rPr lang="tr-TR" u="sng" dirty="0" smtClean="0">
                <a:solidFill>
                  <a:schemeClr val="accent1">
                    <a:lumMod val="75000"/>
                  </a:schemeClr>
                </a:solidFill>
              </a:rPr>
              <a:t>eğitim programının hedeflerine ulaşma derecesine bakılarak</a:t>
            </a:r>
            <a:r>
              <a:rPr lang="tr-TR" dirty="0" smtClean="0"/>
              <a:t> karar verilir.</a:t>
            </a:r>
          </a:p>
          <a:p>
            <a:r>
              <a:rPr lang="tr-TR" dirty="0" smtClean="0"/>
              <a:t>Sürecin sonunda, öğrencilerin istendik davranışlara ne oranda ulaştığı belirlenir.</a:t>
            </a:r>
          </a:p>
          <a:p>
            <a:r>
              <a:rPr lang="tr-TR" dirty="0" smtClean="0"/>
              <a:t>Sadece sürecin sonunda, öğrencilerin hedeflere ulaşma derecesine bakılarak karar verilir.</a:t>
            </a:r>
          </a:p>
          <a:p>
            <a:r>
              <a:rPr lang="tr-TR" dirty="0" smtClean="0"/>
              <a:t>Öğretmen not defterindeki notlara bakar.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Erişiye göre değerlendirme</a:t>
            </a:r>
            <a:endParaRPr lang="tr-TR" sz="2400" dirty="0"/>
          </a:p>
        </p:txBody>
      </p:sp>
      <p:sp>
        <p:nvSpPr>
          <p:cNvPr id="3" name="2 İçerik Yer Tutucusu"/>
          <p:cNvSpPr>
            <a:spLocks noGrp="1"/>
          </p:cNvSpPr>
          <p:nvPr>
            <p:ph sz="quarter" idx="1"/>
          </p:nvPr>
        </p:nvSpPr>
        <p:spPr/>
        <p:txBody>
          <a:bodyPr/>
          <a:lstStyle/>
          <a:p>
            <a:r>
              <a:rPr lang="tr-TR" dirty="0" smtClean="0"/>
              <a:t>Erişi</a:t>
            </a:r>
            <a:r>
              <a:rPr lang="tr-TR" smtClean="0"/>
              <a:t>= Girdi-&gt;Çıktı</a:t>
            </a:r>
            <a:endParaRPr lang="tr-TR" dirty="0" smtClean="0"/>
          </a:p>
          <a:p>
            <a:r>
              <a:rPr lang="tr-TR" dirty="0" smtClean="0"/>
              <a:t>Öğrencinin </a:t>
            </a:r>
            <a:r>
              <a:rPr lang="tr-TR" u="sng" dirty="0" smtClean="0">
                <a:solidFill>
                  <a:srgbClr val="FF0000"/>
                </a:solidFill>
              </a:rPr>
              <a:t>programa girişiyle programdan çıkışı arasındaki farka bakılarak </a:t>
            </a:r>
            <a:r>
              <a:rPr lang="tr-TR" dirty="0" smtClean="0"/>
              <a:t>yapılan değerlendirmedir. </a:t>
            </a:r>
          </a:p>
          <a:p>
            <a:r>
              <a:rPr lang="tr-TR" dirty="0" smtClean="0"/>
              <a:t>Eğitim programlarının hedef/kazanımları ölçen bir ön test hazırlanır, program girişinde öğrencilerin sonuç başarısı ölçülür ve aradaki fark programın etkisi olarak değerlendirilir.</a:t>
            </a:r>
          </a:p>
          <a:p>
            <a:r>
              <a:rPr lang="tr-TR" dirty="0" smtClean="0"/>
              <a:t>Sık kullanılan program değerlendirme modelidir.</a:t>
            </a:r>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Öğrenmeye göre değerlendirme</a:t>
            </a:r>
            <a:endParaRPr lang="tr-TR" sz="2400" dirty="0"/>
          </a:p>
        </p:txBody>
      </p:sp>
      <p:sp>
        <p:nvSpPr>
          <p:cNvPr id="3" name="2 İçerik Yer Tutucusu"/>
          <p:cNvSpPr>
            <a:spLocks noGrp="1"/>
          </p:cNvSpPr>
          <p:nvPr>
            <p:ph sz="quarter" idx="1"/>
          </p:nvPr>
        </p:nvSpPr>
        <p:spPr/>
        <p:txBody>
          <a:bodyPr/>
          <a:lstStyle/>
          <a:p>
            <a:r>
              <a:rPr lang="tr-TR" dirty="0" smtClean="0"/>
              <a:t>Öğrencilerin </a:t>
            </a:r>
            <a:r>
              <a:rPr lang="tr-TR" u="sng" dirty="0" smtClean="0">
                <a:solidFill>
                  <a:srgbClr val="002060"/>
                </a:solidFill>
              </a:rPr>
              <a:t>süreç içerisinde kazandıkları davranışların tümüne bakılarak </a:t>
            </a:r>
            <a:r>
              <a:rPr lang="tr-TR" dirty="0" smtClean="0"/>
              <a:t>yapılan değerlendirmedir.</a:t>
            </a:r>
          </a:p>
          <a:p>
            <a:r>
              <a:rPr lang="tr-TR" dirty="0" smtClean="0"/>
              <a:t>Bir yandan öğrencilerin istendik davranışlara diğer yandan da süreç içerisinde kazanılan istenmeyen davranışlar değerlendirilir.</a:t>
            </a:r>
          </a:p>
          <a:p>
            <a:r>
              <a:rPr lang="tr-TR" dirty="0" smtClean="0"/>
              <a:t>İstendik ve istenmedik öğrenmeler tespit edilir. İstenmedik öğrenmelerin hangi program öğesinden kaynaklandığı belirlenir.</a:t>
            </a:r>
          </a:p>
          <a:p>
            <a:pPr>
              <a:buNone/>
            </a:pPr>
            <a:endParaRPr lang="tr-TR"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Ürüne yönelik değerlendirme</a:t>
            </a:r>
            <a:endParaRPr lang="tr-TR" sz="2400" dirty="0"/>
          </a:p>
        </p:txBody>
      </p:sp>
      <p:sp>
        <p:nvSpPr>
          <p:cNvPr id="3" name="2 İçerik Yer Tutucusu"/>
          <p:cNvSpPr>
            <a:spLocks noGrp="1"/>
          </p:cNvSpPr>
          <p:nvPr>
            <p:ph sz="quarter" idx="1"/>
          </p:nvPr>
        </p:nvSpPr>
        <p:spPr/>
        <p:txBody>
          <a:bodyPr>
            <a:normAutofit/>
          </a:bodyPr>
          <a:lstStyle/>
          <a:p>
            <a:r>
              <a:rPr lang="tr-TR" dirty="0" smtClean="0"/>
              <a:t>En kapsamlı değerlendirme yaklaşımıdır.</a:t>
            </a:r>
          </a:p>
          <a:p>
            <a:r>
              <a:rPr lang="tr-TR" dirty="0" smtClean="0"/>
              <a:t>Öğrencinin </a:t>
            </a:r>
            <a:r>
              <a:rPr lang="tr-TR" u="sng" dirty="0" smtClean="0">
                <a:solidFill>
                  <a:srgbClr val="00B050"/>
                </a:solidFill>
              </a:rPr>
              <a:t>öğrenme sürecinde ortaya koyduğu ürüne (proje, test, model, maket, ödev, performans) ve sahip olduğu hedef-davranış düzeyi</a:t>
            </a:r>
            <a:r>
              <a:rPr lang="tr-TR" dirty="0" smtClean="0"/>
              <a:t>ne göre yapılır.</a:t>
            </a:r>
          </a:p>
          <a:p>
            <a:endParaRPr lang="tr-T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dirty="0" smtClean="0"/>
              <a:t>SORU: Sadece sürecin sonunda öğrencilerin hedeflere ulaşma derecesine bakılarak  karar verilen değerlendirme türü aşağıdakilerden hangisidir?</a:t>
            </a:r>
          </a:p>
          <a:p>
            <a:pPr>
              <a:buNone/>
            </a:pPr>
            <a:r>
              <a:rPr lang="tr-TR" dirty="0" smtClean="0"/>
              <a:t>a) Ortama göre değerlendirme</a:t>
            </a:r>
          </a:p>
          <a:p>
            <a:pPr>
              <a:buNone/>
            </a:pPr>
            <a:r>
              <a:rPr lang="tr-TR" dirty="0" smtClean="0"/>
              <a:t>b) Öğrenmeye göre değerlendirme</a:t>
            </a:r>
          </a:p>
          <a:p>
            <a:pPr>
              <a:buNone/>
            </a:pPr>
            <a:r>
              <a:rPr lang="tr-TR" dirty="0" smtClean="0"/>
              <a:t>c) Başarıya göre değerlendirme</a:t>
            </a:r>
          </a:p>
          <a:p>
            <a:pPr>
              <a:buNone/>
            </a:pPr>
            <a:r>
              <a:rPr lang="tr-TR" dirty="0" smtClean="0"/>
              <a:t>d) Tasarıya göre değerlendirme</a:t>
            </a:r>
          </a:p>
          <a:p>
            <a:pPr>
              <a:buNone/>
            </a:pPr>
            <a:r>
              <a:rPr lang="tr-TR" dirty="0" smtClean="0"/>
              <a:t>e) Ürüne göre değerlendirme</a:t>
            </a:r>
            <a:endParaRPr lang="tr-T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0"/>
            <a:ext cx="8147248" cy="6473952"/>
          </a:xfrm>
        </p:spPr>
        <p:txBody>
          <a:bodyPr>
            <a:normAutofit lnSpcReduction="10000"/>
          </a:bodyPr>
          <a:lstStyle/>
          <a:p>
            <a:pPr>
              <a:buNone/>
            </a:pPr>
            <a:r>
              <a:rPr lang="tr-TR" sz="1800" dirty="0" smtClean="0"/>
              <a:t>SORU:</a:t>
            </a:r>
            <a:r>
              <a:rPr lang="tr-TR" sz="2000" dirty="0" smtClean="0"/>
              <a:t> Sema Hanım uygulayacağı programa başlamadan önce hedef davranışları ölçen bir </a:t>
            </a:r>
            <a:r>
              <a:rPr lang="tr-TR" sz="2000" dirty="0" err="1" smtClean="0"/>
              <a:t>öntest</a:t>
            </a:r>
            <a:r>
              <a:rPr lang="tr-TR" sz="2000" dirty="0" smtClean="0"/>
              <a:t> yapmış ve öğrencilerin programdan önceki durumlarını ölçmüştür. Programı tamamladıktan sonra benzer bir test uygulamıştır. İki testten aldığı farka bakarak programın etkiliğini değerlendirmiştir.</a:t>
            </a:r>
          </a:p>
          <a:p>
            <a:pPr>
              <a:buNone/>
            </a:pPr>
            <a:endParaRPr lang="tr-TR" sz="2000" dirty="0" smtClean="0"/>
          </a:p>
          <a:p>
            <a:pPr>
              <a:buNone/>
            </a:pPr>
            <a:r>
              <a:rPr lang="tr-TR" sz="2000" dirty="0" smtClean="0"/>
              <a:t>    Sema Hanım hangi program değerlendirme yaklaşımını kullanmıştır?</a:t>
            </a:r>
          </a:p>
          <a:p>
            <a:pPr marL="457200" indent="-457200">
              <a:buAutoNum type="alphaLcParenR"/>
            </a:pPr>
            <a:r>
              <a:rPr lang="tr-TR" sz="2000" dirty="0" smtClean="0"/>
              <a:t>Girdi ve  çıktıları ölçmüş, başarıya göre değerlendirme yapmıştır.</a:t>
            </a:r>
          </a:p>
          <a:p>
            <a:pPr marL="457200" indent="-457200">
              <a:buAutoNum type="alphaLcParenR"/>
            </a:pPr>
            <a:r>
              <a:rPr lang="tr-TR" sz="2000" dirty="0" smtClean="0"/>
              <a:t>Girdi ve çıktıları ölçmüş, sürece yönelik değerlendirme yapmıştır.</a:t>
            </a:r>
          </a:p>
          <a:p>
            <a:pPr marL="457200" indent="-457200">
              <a:buAutoNum type="alphaLcParenR"/>
            </a:pPr>
            <a:r>
              <a:rPr lang="tr-TR" sz="2000" dirty="0" smtClean="0"/>
              <a:t>Girdi, işlem ve çıktıları ölçmüş,  yetişek tasarısına göre değerlendirme yapmıştır.</a:t>
            </a:r>
          </a:p>
          <a:p>
            <a:pPr marL="457200" indent="-457200">
              <a:buAutoNum type="alphaLcParenR"/>
            </a:pPr>
            <a:r>
              <a:rPr lang="tr-TR" sz="2000" dirty="0" smtClean="0"/>
              <a:t>Girdi ve çıktıları ölçmüş, ürüne   bağlı değerlendirme yapmıştır.</a:t>
            </a:r>
          </a:p>
          <a:p>
            <a:pPr marL="457200" indent="-457200">
              <a:buAutoNum type="alphaLcParenR"/>
            </a:pPr>
            <a:r>
              <a:rPr lang="tr-TR" sz="2000" dirty="0" smtClean="0"/>
              <a:t>Girdi ve çıktıları ölçmüş,  </a:t>
            </a:r>
            <a:r>
              <a:rPr lang="tr-TR" sz="2000" dirty="0" err="1" smtClean="0"/>
              <a:t>erişiye</a:t>
            </a:r>
            <a:r>
              <a:rPr lang="tr-TR" sz="2000" dirty="0" smtClean="0"/>
              <a:t> bağlı değerlendirme yapmıştır. </a:t>
            </a:r>
          </a:p>
          <a:p>
            <a:pPr>
              <a:buNone/>
            </a:pPr>
            <a:endParaRPr lang="tr-TR" sz="2000" dirty="0" smtClean="0"/>
          </a:p>
          <a:p>
            <a:pPr>
              <a:buNone/>
            </a:pPr>
            <a:r>
              <a:rPr lang="tr-TR" sz="2000" dirty="0" smtClean="0"/>
              <a:t>    </a:t>
            </a:r>
          </a:p>
          <a:p>
            <a:pPr>
              <a:buNone/>
            </a:pPr>
            <a:endParaRPr lang="tr-TR" sz="1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132856"/>
            <a:ext cx="7467600" cy="1143000"/>
          </a:xfrm>
        </p:spPr>
        <p:txBody>
          <a:bodyPr/>
          <a:lstStyle/>
          <a:p>
            <a:r>
              <a:rPr lang="tr-TR" dirty="0" smtClean="0"/>
              <a:t>Program değerlendirme modelleri</a:t>
            </a:r>
            <a:endParaRPr lang="tr-T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Hedefe dayalı değerlendirme</a:t>
            </a:r>
            <a:endParaRPr lang="tr-TR" dirty="0"/>
          </a:p>
        </p:txBody>
      </p:sp>
      <p:sp>
        <p:nvSpPr>
          <p:cNvPr id="3" name="2 İçerik Yer Tutucusu"/>
          <p:cNvSpPr>
            <a:spLocks noGrp="1"/>
          </p:cNvSpPr>
          <p:nvPr>
            <p:ph sz="quarter" idx="1"/>
          </p:nvPr>
        </p:nvSpPr>
        <p:spPr/>
        <p:txBody>
          <a:bodyPr/>
          <a:lstStyle/>
          <a:p>
            <a:r>
              <a:rPr lang="tr-TR" dirty="0" smtClean="0"/>
              <a:t>En yaygın olarak kullanılan program değerlendirme modelidir.</a:t>
            </a:r>
          </a:p>
          <a:p>
            <a:r>
              <a:rPr lang="tr-TR" dirty="0" smtClean="0"/>
              <a:t>Öğrenciye kazandırılacak özelliklerin ulaşılma düzeyine göre programın etkililiği hakkında karar verilir.</a:t>
            </a:r>
          </a:p>
          <a:p>
            <a:r>
              <a:rPr lang="tr-TR" dirty="0" smtClean="0"/>
              <a:t>Yapılacak ilk iş hedef ve hedef davranışların belirlenmesidir. </a:t>
            </a:r>
          </a:p>
          <a:p>
            <a:r>
              <a:rPr lang="tr-TR" dirty="0" smtClean="0"/>
              <a:t>Bunlara dayalı kritik hedef davranışlar belirlenir ve bu hedef davranışlara göre değerlendirme yapılır.</a:t>
            </a:r>
          </a:p>
          <a:p>
            <a:r>
              <a:rPr lang="tr-TR" dirty="0" smtClean="0"/>
              <a:t>Hedeflerin gerçekleşme düzeyine göre programın etkililiği hakkında karar verilir.</a:t>
            </a:r>
            <a:endParaRPr lang="tr-T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Modelin temeli Tyler’ın yaptığı dayanmaktadır.</a:t>
            </a:r>
          </a:p>
          <a:p>
            <a:r>
              <a:rPr lang="tr-TR" dirty="0" smtClean="0"/>
              <a:t>Çoğunlukla test etme, not verme, sınıflandırma puanlama ve öğrenci başarısını ölçme gibi düzey belirleyici değerlendirme ölçümleri kullanılmaktadır. </a:t>
            </a:r>
          </a:p>
          <a:p>
            <a:r>
              <a:rPr lang="tr-TR" dirty="0" smtClean="0"/>
              <a:t>Önceden belirlenmiş hedefler doğrultusunda bireylerde meydana gelen davranış değişikliğini belirlemeyi amaçlayan bu değerlendirme modelinde </a:t>
            </a:r>
            <a:r>
              <a:rPr lang="tr-TR" b="1" u="sng" dirty="0" smtClean="0"/>
              <a:t>ürün</a:t>
            </a:r>
            <a:r>
              <a:rPr lang="tr-TR" dirty="0" smtClean="0"/>
              <a:t> önemlidir. </a:t>
            </a:r>
            <a:endParaRPr lang="tr-T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332656"/>
            <a:ext cx="7467600" cy="6141296"/>
          </a:xfrm>
        </p:spPr>
        <p:txBody>
          <a:bodyPr>
            <a:normAutofit fontScale="85000" lnSpcReduction="20000"/>
          </a:bodyPr>
          <a:lstStyle/>
          <a:p>
            <a:r>
              <a:rPr lang="tr-TR" dirty="0" smtClean="0"/>
              <a:t>Bu modele temel oluşturan Tyler’a göre değerlendirme yedi adımdan oluşmaktadır.</a:t>
            </a:r>
          </a:p>
          <a:p>
            <a:pPr>
              <a:buNone/>
            </a:pPr>
            <a:endParaRPr lang="tr-TR" dirty="0" smtClean="0"/>
          </a:p>
          <a:p>
            <a:pPr>
              <a:buFontTx/>
              <a:buChar char="-"/>
            </a:pPr>
            <a:r>
              <a:rPr lang="tr-TR" dirty="0" smtClean="0"/>
              <a:t>Programın hedeflerini belirleme</a:t>
            </a:r>
          </a:p>
          <a:p>
            <a:pPr>
              <a:buFontTx/>
              <a:buChar char="-"/>
            </a:pPr>
            <a:endParaRPr lang="tr-TR" dirty="0" smtClean="0"/>
          </a:p>
          <a:p>
            <a:pPr>
              <a:buFontTx/>
              <a:buChar char="-"/>
            </a:pPr>
            <a:r>
              <a:rPr lang="tr-TR" dirty="0" smtClean="0"/>
              <a:t>Hedeflerin sınıflandırılması</a:t>
            </a:r>
          </a:p>
          <a:p>
            <a:pPr>
              <a:buFontTx/>
              <a:buChar char="-"/>
            </a:pPr>
            <a:endParaRPr lang="tr-TR" dirty="0" smtClean="0"/>
          </a:p>
          <a:p>
            <a:pPr>
              <a:buFontTx/>
              <a:buChar char="-"/>
            </a:pPr>
            <a:r>
              <a:rPr lang="tr-TR" dirty="0" smtClean="0"/>
              <a:t>İşlevsel hedef davranışların tanımlanması</a:t>
            </a:r>
          </a:p>
          <a:p>
            <a:pPr>
              <a:buFontTx/>
              <a:buChar char="-"/>
            </a:pPr>
            <a:endParaRPr lang="tr-TR" dirty="0" smtClean="0"/>
          </a:p>
          <a:p>
            <a:pPr>
              <a:buFontTx/>
              <a:buChar char="-"/>
            </a:pPr>
            <a:r>
              <a:rPr lang="tr-TR" dirty="0" smtClean="0"/>
              <a:t>Bireylerin hedefler konusunda başarılarıyla ilgili durumlarının belirlenmesi </a:t>
            </a:r>
          </a:p>
          <a:p>
            <a:pPr>
              <a:buFontTx/>
              <a:buChar char="-"/>
            </a:pPr>
            <a:endParaRPr lang="tr-TR" dirty="0" smtClean="0"/>
          </a:p>
          <a:p>
            <a:pPr>
              <a:buFontTx/>
              <a:buChar char="-"/>
            </a:pPr>
            <a:r>
              <a:rPr lang="tr-TR" dirty="0" smtClean="0"/>
              <a:t>Ölçme araçlarının seçimi ve geliştirilmesi</a:t>
            </a:r>
          </a:p>
          <a:p>
            <a:pPr>
              <a:buFontTx/>
              <a:buChar char="-"/>
            </a:pPr>
            <a:endParaRPr lang="tr-TR" dirty="0" smtClean="0"/>
          </a:p>
          <a:p>
            <a:pPr>
              <a:buFontTx/>
              <a:buChar char="-"/>
            </a:pPr>
            <a:r>
              <a:rPr lang="tr-TR" dirty="0" smtClean="0"/>
              <a:t>Yeterlilikle ilgili verilerin toplanması</a:t>
            </a:r>
          </a:p>
          <a:p>
            <a:pPr>
              <a:buFontTx/>
              <a:buChar char="-"/>
            </a:pPr>
            <a:endParaRPr lang="tr-TR" dirty="0" smtClean="0"/>
          </a:p>
          <a:p>
            <a:pPr>
              <a:buFontTx/>
              <a:buChar char="-"/>
            </a:pPr>
            <a:r>
              <a:rPr lang="tr-TR" dirty="0" smtClean="0"/>
              <a:t>Yeterlilik verileriyle hedef davranışların karşılaştırılması</a:t>
            </a:r>
          </a:p>
          <a:p>
            <a:pPr>
              <a:buNone/>
            </a:pPr>
            <a:r>
              <a:rPr lang="tr-TR" dirty="0" smtClean="0"/>
              <a:t> </a:t>
            </a:r>
            <a:endParaRPr lang="tr-TR" dirty="0"/>
          </a:p>
        </p:txBody>
      </p:sp>
      <p:sp>
        <p:nvSpPr>
          <p:cNvPr id="4" name="3 Aşağı Ok"/>
          <p:cNvSpPr/>
          <p:nvPr/>
        </p:nvSpPr>
        <p:spPr>
          <a:xfrm>
            <a:off x="2267744" y="1484784"/>
            <a:ext cx="144016"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Aşağı Ok"/>
          <p:cNvSpPr/>
          <p:nvPr/>
        </p:nvSpPr>
        <p:spPr>
          <a:xfrm>
            <a:off x="2267744" y="2132856"/>
            <a:ext cx="144016"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Aşağı Ok"/>
          <p:cNvSpPr/>
          <p:nvPr/>
        </p:nvSpPr>
        <p:spPr>
          <a:xfrm>
            <a:off x="2267744" y="2780928"/>
            <a:ext cx="144016"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Aşağı Ok"/>
          <p:cNvSpPr/>
          <p:nvPr/>
        </p:nvSpPr>
        <p:spPr>
          <a:xfrm>
            <a:off x="2267744" y="3645024"/>
            <a:ext cx="144016"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Aşağı Ok"/>
          <p:cNvSpPr/>
          <p:nvPr/>
        </p:nvSpPr>
        <p:spPr>
          <a:xfrm>
            <a:off x="2267744" y="4293096"/>
            <a:ext cx="144016"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Aşağı Ok"/>
          <p:cNvSpPr/>
          <p:nvPr/>
        </p:nvSpPr>
        <p:spPr>
          <a:xfrm>
            <a:off x="2267744" y="4941168"/>
            <a:ext cx="144016"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Program değerlendirmede temel amaç, </a:t>
            </a:r>
            <a:r>
              <a:rPr lang="tr-TR" u="sng" dirty="0" smtClean="0">
                <a:solidFill>
                  <a:srgbClr val="FF0000"/>
                </a:solidFill>
              </a:rPr>
              <a:t>verilen eğitim-öğretim hizmetlerinin değerlendirilmesi</a:t>
            </a:r>
            <a:r>
              <a:rPr lang="tr-TR" dirty="0" smtClean="0"/>
              <a:t>dir. </a:t>
            </a:r>
          </a:p>
          <a:p>
            <a:r>
              <a:rPr lang="tr-TR" dirty="0" err="1" smtClean="0"/>
              <a:t>Bloom</a:t>
            </a:r>
            <a:r>
              <a:rPr lang="tr-TR" dirty="0" smtClean="0"/>
              <a:t>, değerlendirme olmadan öğretim durumu hakkında karar vermenin olanaksız olduğunu ortaya koymakta ve değerlendirmeyi, hedeflerle belirlenen değişmelerin olup olmadığını, olmuşsa gerçekleşme derecesini belirlenen kanıtların toplanıp yargılanması olarak belirlemektedir.</a:t>
            </a:r>
          </a:p>
          <a:p>
            <a:pPr>
              <a:buNone/>
            </a:pPr>
            <a:endParaRPr lang="tr-T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dirty="0" smtClean="0"/>
              <a:t>SORU: </a:t>
            </a:r>
            <a:r>
              <a:rPr lang="tr-TR" sz="2000" dirty="0" smtClean="0"/>
              <a:t>Seçeneklerde sunulanlardan hangisi hedeflere göre program değerlendirme sürecinde yer alan aşamalardan biri değildir?</a:t>
            </a:r>
          </a:p>
          <a:p>
            <a:pPr marL="457200" indent="-457200">
              <a:buAutoNum type="alphaUcParenR"/>
            </a:pPr>
            <a:r>
              <a:rPr lang="tr-TR" sz="2000" dirty="0" smtClean="0"/>
              <a:t>Öğretilecek davranışları göz önüne alarak, içeriği modüllere ayırma</a:t>
            </a:r>
          </a:p>
          <a:p>
            <a:pPr marL="457200" indent="-457200">
              <a:buAutoNum type="alphaUcParenR"/>
            </a:pPr>
            <a:r>
              <a:rPr lang="tr-TR" sz="2000" dirty="0" smtClean="0"/>
              <a:t>Programın amaç veya hedeflerini belirleme</a:t>
            </a:r>
          </a:p>
          <a:p>
            <a:pPr marL="457200" indent="-457200">
              <a:buAutoNum type="alphaUcParenR"/>
            </a:pPr>
            <a:r>
              <a:rPr lang="tr-TR" sz="2000" dirty="0" smtClean="0"/>
              <a:t>Hedefleri, bunlarda ele alınan özelliğe göre sınıflandırma</a:t>
            </a:r>
          </a:p>
          <a:p>
            <a:pPr marL="457200" indent="-457200">
              <a:buAutoNum type="alphaUcParenR"/>
            </a:pPr>
            <a:r>
              <a:rPr lang="tr-TR" sz="2000" dirty="0" smtClean="0"/>
              <a:t>Elde edilen verileri hedeflerde ifadesini bulan düzeylerle karşılaştırma</a:t>
            </a:r>
          </a:p>
          <a:p>
            <a:pPr marL="457200" indent="-457200">
              <a:buAutoNum type="alphaUcParenR"/>
            </a:pPr>
            <a:r>
              <a:rPr lang="tr-TR" sz="2000" dirty="0" smtClean="0"/>
              <a:t>Hedefleri, gözlenebilir nitelikteki belirtileriyle ifade etme </a:t>
            </a:r>
            <a:endParaRPr lang="tr-TR" sz="2000" dirty="0"/>
          </a:p>
        </p:txBody>
      </p:sp>
      <p:sp>
        <p:nvSpPr>
          <p:cNvPr id="4" name="3 Oval"/>
          <p:cNvSpPr/>
          <p:nvPr/>
        </p:nvSpPr>
        <p:spPr>
          <a:xfrm>
            <a:off x="7380312" y="0"/>
            <a:ext cx="1224136"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KPSS2003</a:t>
            </a:r>
            <a:endParaRPr lang="tr-TR" b="1" dirty="0">
              <a:solidFill>
                <a:schemeClr val="tx1"/>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Metfessel-Michael Değerlendirme modeli</a:t>
            </a:r>
            <a:endParaRPr lang="tr-TR" sz="2800" dirty="0"/>
          </a:p>
        </p:txBody>
      </p:sp>
      <p:sp>
        <p:nvSpPr>
          <p:cNvPr id="3" name="2 İçerik Yer Tutucusu"/>
          <p:cNvSpPr>
            <a:spLocks noGrp="1"/>
          </p:cNvSpPr>
          <p:nvPr>
            <p:ph sz="quarter" idx="1"/>
          </p:nvPr>
        </p:nvSpPr>
        <p:spPr/>
        <p:txBody>
          <a:bodyPr/>
          <a:lstStyle/>
          <a:p>
            <a:r>
              <a:rPr lang="tr-TR" dirty="0" smtClean="0"/>
              <a:t>Hedefler, öğrenme yaşantıları, süreç ve süreç sonunda kullanılan araç gereçler değerlendirilerek ileriye yönelik  uygulamalar konusunda öneriler geliştirmek amaçlıdır.</a:t>
            </a:r>
          </a:p>
          <a:p>
            <a:r>
              <a:rPr lang="tr-TR" dirty="0" smtClean="0"/>
              <a:t>Değerlendirme sürecine ilişkin yapmış oldukları çalışmaları sekiz adımda açıklamışlardır.</a:t>
            </a:r>
          </a:p>
          <a:p>
            <a:pPr marL="457200" indent="-457200">
              <a:buNone/>
            </a:pPr>
            <a:endParaRPr lang="tr-TR" dirty="0" smtClean="0"/>
          </a:p>
          <a:p>
            <a:pPr marL="457200" indent="-457200">
              <a:buAutoNum type="arabicParenR"/>
            </a:pPr>
            <a:endParaRPr lang="tr-TR"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dirty="0" smtClean="0"/>
              <a:t>1) Eğitim sürecinde yer alan </a:t>
            </a:r>
            <a:r>
              <a:rPr lang="tr-TR" u="sng" dirty="0" smtClean="0"/>
              <a:t>kişilerin doğrudan ya da dolaylı olarak değerlendirme sürecinde yer almasını sağlamalı</a:t>
            </a:r>
            <a:r>
              <a:rPr lang="tr-TR" dirty="0" smtClean="0"/>
              <a:t>dır.</a:t>
            </a:r>
          </a:p>
          <a:p>
            <a:pPr marL="457200" indent="-457200">
              <a:buNone/>
            </a:pPr>
            <a:r>
              <a:rPr lang="tr-TR" dirty="0" smtClean="0"/>
              <a:t>2) Genelden özele doğru aşamalı olarak sıralanan öğrencilere kazandırılmak istenen hedeflerin yani </a:t>
            </a:r>
            <a:r>
              <a:rPr lang="tr-TR" u="sng" dirty="0" smtClean="0"/>
              <a:t>değerler dizisinin yoğun olarak geliştirilmesi</a:t>
            </a:r>
            <a:r>
              <a:rPr lang="tr-TR" dirty="0" smtClean="0"/>
              <a:t> gereklidir.</a:t>
            </a:r>
          </a:p>
          <a:p>
            <a:pPr marL="457200" indent="-457200">
              <a:buNone/>
            </a:pPr>
            <a:r>
              <a:rPr lang="tr-TR" dirty="0" smtClean="0"/>
              <a:t>3) İkinci maddeye ilişkin olarak yapılan çalışmalar sonucunda </a:t>
            </a:r>
            <a:r>
              <a:rPr lang="tr-TR" u="sng" dirty="0" smtClean="0"/>
              <a:t>oluşan özel hedefler programda uygulanabilecek biçime dönüştürülmeli</a:t>
            </a:r>
            <a:r>
              <a:rPr lang="tr-TR" dirty="0" smtClean="0"/>
              <a:t>dir.</a:t>
            </a:r>
          </a:p>
          <a:p>
            <a:pPr>
              <a:buNone/>
            </a:pPr>
            <a:endParaRPr lang="tr-T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marL="457200" indent="-457200">
              <a:buNone/>
            </a:pPr>
            <a:r>
              <a:rPr lang="tr-TR" dirty="0" smtClean="0"/>
              <a:t>4) Belirlenen ve kazandırılmak istenen özellikler doğrultusunda programın etkililiğine ilişkin olarak </a:t>
            </a:r>
            <a:r>
              <a:rPr lang="tr-TR" u="sng" dirty="0" smtClean="0"/>
              <a:t>hedefe uygun ölçme araçları </a:t>
            </a:r>
            <a:r>
              <a:rPr lang="tr-TR" dirty="0" smtClean="0"/>
              <a:t>geliştirilmelidir.  </a:t>
            </a:r>
          </a:p>
          <a:p>
            <a:pPr>
              <a:buNone/>
            </a:pPr>
            <a:r>
              <a:rPr lang="tr-TR" dirty="0" smtClean="0"/>
              <a:t>5) Hazırlanan programın uygulandığı sürece öğrenciler üzerinde uygun ölçme araçları kullanılarak </a:t>
            </a:r>
            <a:r>
              <a:rPr lang="tr-TR" u="sng" dirty="0" smtClean="0"/>
              <a:t>düzenli gözlemler </a:t>
            </a:r>
            <a:r>
              <a:rPr lang="tr-TR" dirty="0" smtClean="0"/>
              <a:t>yapılmalıdır.</a:t>
            </a:r>
          </a:p>
          <a:p>
            <a:pPr>
              <a:buNone/>
            </a:pPr>
            <a:r>
              <a:rPr lang="tr-TR" dirty="0" smtClean="0"/>
              <a:t>6) Uygulama sürecinde öğrenciler üzerinde uygulanan testler sonucunda </a:t>
            </a:r>
            <a:r>
              <a:rPr lang="tr-TR" u="sng" dirty="0" smtClean="0"/>
              <a:t>toplanan bilgiler analiz edilmeli</a:t>
            </a:r>
            <a:r>
              <a:rPr lang="tr-TR" dirty="0" smtClean="0"/>
              <a:t>dir.</a:t>
            </a:r>
          </a:p>
          <a:p>
            <a:endParaRPr lang="tr-T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r>
            <a:br>
              <a:rPr lang="tr-TR" dirty="0" smtClean="0"/>
            </a:br>
            <a:endParaRPr lang="tr-TR" dirty="0"/>
          </a:p>
        </p:txBody>
      </p:sp>
      <p:sp>
        <p:nvSpPr>
          <p:cNvPr id="3" name="2 İçerik Yer Tutucusu"/>
          <p:cNvSpPr>
            <a:spLocks noGrp="1"/>
          </p:cNvSpPr>
          <p:nvPr>
            <p:ph sz="quarter" idx="1"/>
          </p:nvPr>
        </p:nvSpPr>
        <p:spPr/>
        <p:txBody>
          <a:bodyPr/>
          <a:lstStyle/>
          <a:p>
            <a:pPr>
              <a:buNone/>
            </a:pPr>
            <a:r>
              <a:rPr lang="tr-TR" dirty="0" smtClean="0"/>
              <a:t>7) Süreç sonunda </a:t>
            </a:r>
            <a:r>
              <a:rPr lang="tr-TR" u="sng" dirty="0" smtClean="0"/>
              <a:t>programı felsefi anlamda değerlendirebilmek amacıyla kullanılacak olan   standartlar ve değerler açıklanmalı</a:t>
            </a:r>
            <a:r>
              <a:rPr lang="tr-TR" dirty="0" smtClean="0"/>
              <a:t>dır.</a:t>
            </a:r>
          </a:p>
          <a:p>
            <a:pPr>
              <a:buNone/>
            </a:pPr>
            <a:r>
              <a:rPr lang="tr-TR" dirty="0" smtClean="0"/>
              <a:t>8) Sonuç olarak elde edilen verilere dayalı olarak toplanan bilgiler sonucunda ileriye yönelik uygulamalar konusunda öneriler geliştirilerek programın temellerinden olan genel ve özel hedefler, hedefler doğrultusunda düzenlenen yaşantılar , süreç ve süreç sonunda kullanılmış olan araç gereçlerin genel değerlendirilmesi yapılmalıdır.</a:t>
            </a:r>
          </a:p>
          <a:p>
            <a:pPr>
              <a:buNone/>
            </a:pPr>
            <a:endParaRPr lang="tr-T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Provus ’un farklar yaklaşımı ile değerlendirme modeli</a:t>
            </a:r>
            <a:endParaRPr lang="tr-TR" dirty="0"/>
          </a:p>
        </p:txBody>
      </p:sp>
      <p:sp>
        <p:nvSpPr>
          <p:cNvPr id="5" name="2 İçerik Yer Tutucusu"/>
          <p:cNvSpPr>
            <a:spLocks noGrp="1"/>
          </p:cNvSpPr>
          <p:nvPr>
            <p:ph sz="quarter" idx="1"/>
          </p:nvPr>
        </p:nvSpPr>
        <p:spPr/>
        <p:txBody>
          <a:bodyPr/>
          <a:lstStyle/>
          <a:p>
            <a:endParaRPr lang="tr-TR" dirty="0" smtClean="0"/>
          </a:p>
          <a:p>
            <a:r>
              <a:rPr lang="tr-TR" dirty="0" smtClean="0"/>
              <a:t>Fark kelimesinden de anlaşıldığı üzere </a:t>
            </a:r>
          </a:p>
          <a:p>
            <a:pPr>
              <a:buNone/>
            </a:pPr>
            <a:r>
              <a:rPr lang="tr-TR" dirty="0" smtClean="0"/>
              <a:t>    süreç sonunda program çıktılarının benzer program çıktılarıyla karşılaştırılmasıyla ve maliyet yarar analizleri ile değerlendirme yapılır.</a:t>
            </a:r>
          </a:p>
          <a:p>
            <a:r>
              <a:rPr lang="tr-TR" dirty="0" smtClean="0"/>
              <a:t>Bu modelde Provus sistem yönetimi kuramına dayalı olarak değerlendirmeyi beş evre ve dört bileşene ayırarak modelini oluşturmuştur.</a:t>
            </a:r>
          </a:p>
          <a:p>
            <a:endParaRPr lang="tr-T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600200"/>
            <a:ext cx="8363272" cy="4873752"/>
          </a:xfrm>
        </p:spPr>
        <p:txBody>
          <a:bodyPr/>
          <a:lstStyle/>
          <a:p>
            <a:pPr>
              <a:buNone/>
            </a:pPr>
            <a:r>
              <a:rPr lang="tr-TR" dirty="0" smtClean="0"/>
              <a:t>.</a:t>
            </a:r>
          </a:p>
          <a:p>
            <a:pPr>
              <a:buNone/>
            </a:pPr>
            <a:endParaRPr lang="tr-TR" dirty="0" smtClean="0"/>
          </a:p>
          <a:p>
            <a:pPr>
              <a:buNone/>
            </a:pPr>
            <a:r>
              <a:rPr lang="tr-TR" dirty="0" smtClean="0"/>
              <a:t>                                    </a:t>
            </a:r>
            <a:r>
              <a:rPr lang="tr-TR" sz="2000" dirty="0" smtClean="0"/>
              <a:t>Program standartlarını belirleme</a:t>
            </a:r>
          </a:p>
          <a:p>
            <a:pPr>
              <a:buNone/>
            </a:pPr>
            <a:r>
              <a:rPr lang="tr-TR" sz="2000" dirty="0" smtClean="0"/>
              <a:t>                                            Program performansını belirleme</a:t>
            </a:r>
          </a:p>
          <a:p>
            <a:pPr>
              <a:buNone/>
            </a:pPr>
            <a:r>
              <a:rPr lang="tr-TR" sz="2000" dirty="0" smtClean="0"/>
              <a:t>                                            Performans ile standartları karşılaştırma</a:t>
            </a:r>
          </a:p>
          <a:p>
            <a:pPr>
              <a:buNone/>
            </a:pPr>
            <a:r>
              <a:rPr lang="tr-TR" sz="2000" dirty="0" smtClean="0"/>
              <a:t>                                            karşılaştırma sonucunda performans ile  standartlar arasında farklılıklar olup olmadığını belirleme</a:t>
            </a:r>
          </a:p>
          <a:p>
            <a:pPr>
              <a:buNone/>
            </a:pPr>
            <a:r>
              <a:rPr lang="tr-TR" sz="2000" dirty="0" smtClean="0"/>
              <a:t>                                             </a:t>
            </a:r>
          </a:p>
          <a:p>
            <a:pPr>
              <a:buNone/>
            </a:pPr>
            <a:r>
              <a:rPr lang="tr-TR" sz="2000" dirty="0" smtClean="0"/>
              <a:t>                                         </a:t>
            </a:r>
          </a:p>
          <a:p>
            <a:pPr>
              <a:buNone/>
            </a:pPr>
            <a:r>
              <a:rPr lang="tr-TR" sz="2000" dirty="0" smtClean="0"/>
              <a:t>                                         </a:t>
            </a:r>
            <a:endParaRPr lang="tr-TR" dirty="0" smtClean="0"/>
          </a:p>
          <a:p>
            <a:pPr>
              <a:buNone/>
            </a:pPr>
            <a:endParaRPr lang="tr-TR" dirty="0" smtClean="0"/>
          </a:p>
          <a:p>
            <a:pPr>
              <a:buNone/>
            </a:pPr>
            <a:r>
              <a:rPr lang="tr-TR" dirty="0" smtClean="0"/>
              <a:t>                                    </a:t>
            </a:r>
            <a:endParaRPr lang="tr-TR" dirty="0"/>
          </a:p>
        </p:txBody>
      </p:sp>
      <p:sp>
        <p:nvSpPr>
          <p:cNvPr id="5" name="4 Dikdörtgen"/>
          <p:cNvSpPr/>
          <p:nvPr/>
        </p:nvSpPr>
        <p:spPr>
          <a:xfrm>
            <a:off x="467544" y="3140968"/>
            <a:ext cx="223224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smtClean="0">
                <a:solidFill>
                  <a:schemeClr val="tx1"/>
                </a:solidFill>
              </a:rPr>
              <a:t>Dört bileşen</a:t>
            </a:r>
            <a:endParaRPr lang="tr-TR" sz="2000" dirty="0">
              <a:solidFill>
                <a:schemeClr val="tx1"/>
              </a:solidFill>
            </a:endParaRPr>
          </a:p>
        </p:txBody>
      </p:sp>
      <p:sp>
        <p:nvSpPr>
          <p:cNvPr id="7" name="6 Sağ Ok"/>
          <p:cNvSpPr/>
          <p:nvPr/>
        </p:nvSpPr>
        <p:spPr>
          <a:xfrm>
            <a:off x="2987824" y="2636912"/>
            <a:ext cx="504056" cy="216024"/>
          </a:xfrm>
          <a:prstGeom prst="rightArrow">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Sağ Ok"/>
          <p:cNvSpPr/>
          <p:nvPr/>
        </p:nvSpPr>
        <p:spPr>
          <a:xfrm>
            <a:off x="2987824" y="3068960"/>
            <a:ext cx="504056" cy="216024"/>
          </a:xfrm>
          <a:prstGeom prst="rightArrow">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Sağ Ok"/>
          <p:cNvSpPr/>
          <p:nvPr/>
        </p:nvSpPr>
        <p:spPr>
          <a:xfrm>
            <a:off x="2987824" y="3429000"/>
            <a:ext cx="504056" cy="216024"/>
          </a:xfrm>
          <a:prstGeom prst="rightArrow">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Sağ Ok"/>
          <p:cNvSpPr/>
          <p:nvPr/>
        </p:nvSpPr>
        <p:spPr>
          <a:xfrm>
            <a:off x="2987824" y="3789040"/>
            <a:ext cx="504056" cy="216024"/>
          </a:xfrm>
          <a:prstGeom prst="rightArrow">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Bu dört bileşen sonucunda performans ve standartlar arasında ortaya çıkan farklılıklara ilişkin olarak alınması gereken birtakım kararlar vardır.</a:t>
            </a:r>
          </a:p>
          <a:p>
            <a:endParaRPr lang="tr-TR" dirty="0" smtClean="0"/>
          </a:p>
          <a:p>
            <a:pPr>
              <a:buNone/>
            </a:pPr>
            <a:endParaRPr lang="tr-T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Bu durumda karar verecekler için karar seçenekleri şunlardır:</a:t>
            </a:r>
          </a:p>
          <a:p>
            <a:pPr>
              <a:buNone/>
            </a:pPr>
            <a:r>
              <a:rPr lang="tr-TR" dirty="0" smtClean="0"/>
              <a:t> - Bir sonraki evreye geçmek </a:t>
            </a:r>
          </a:p>
          <a:p>
            <a:pPr>
              <a:buNone/>
            </a:pPr>
            <a:r>
              <a:rPr lang="tr-TR" dirty="0" smtClean="0"/>
              <a:t> - Önceki evreyi tekrar gözden geçirerek kullanılacak hale getirmek</a:t>
            </a:r>
          </a:p>
          <a:p>
            <a:pPr>
              <a:buNone/>
            </a:pPr>
            <a:r>
              <a:rPr lang="tr-TR" dirty="0" smtClean="0"/>
              <a:t> - Önceki maddelerde yapılan değişiklikler doğrultusunda programı yeniden başlatmak</a:t>
            </a:r>
          </a:p>
          <a:p>
            <a:pPr>
              <a:buNone/>
            </a:pPr>
            <a:r>
              <a:rPr lang="tr-TR" dirty="0" smtClean="0"/>
              <a:t>- Performans ve standartları yeniden oluşturmak ya da programı sonlandırmak</a:t>
            </a:r>
            <a:endParaRPr lang="tr-T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buNone/>
            </a:pPr>
            <a:r>
              <a:rPr lang="tr-TR" dirty="0" smtClean="0"/>
              <a:t> </a:t>
            </a:r>
          </a:p>
          <a:p>
            <a:r>
              <a:rPr lang="tr-TR" dirty="0" smtClean="0"/>
              <a:t>Provus’un modelinde yer alan beş evre programın yeterliliği ve belirlenen program standartlarıyla karşılaştırılır.</a:t>
            </a:r>
          </a:p>
          <a:p>
            <a:pPr>
              <a:buNone/>
            </a:pPr>
            <a:r>
              <a:rPr lang="tr-TR" dirty="0" smtClean="0"/>
              <a:t>                            Tasarım</a:t>
            </a:r>
          </a:p>
          <a:p>
            <a:pPr>
              <a:buNone/>
            </a:pPr>
            <a:r>
              <a:rPr lang="tr-TR" dirty="0" smtClean="0"/>
              <a:t>                            Oluşturma </a:t>
            </a:r>
          </a:p>
          <a:p>
            <a:pPr>
              <a:buNone/>
            </a:pPr>
            <a:r>
              <a:rPr lang="tr-TR" dirty="0" smtClean="0"/>
              <a:t>                            Süreçler</a:t>
            </a:r>
          </a:p>
          <a:p>
            <a:pPr>
              <a:buNone/>
            </a:pPr>
            <a:r>
              <a:rPr lang="tr-TR" dirty="0" smtClean="0"/>
              <a:t>                            Ürün-Sonuç</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Programın uygulanması sonucunda, yetersiz kalan ya da ters işleyen öğelerin olup olmadığı; varsa aksaklıkların programın hangi öğelerinden kaynaklandığını belirlemek ve gerekli düzeltmeleri yapmak amacıyla programın değerlendirilmesi gerekmektedir. </a:t>
            </a:r>
            <a:endParaRPr lang="tr-T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b="1" dirty="0" smtClean="0">
                <a:solidFill>
                  <a:srgbClr val="0070C0"/>
                </a:solidFill>
              </a:rPr>
              <a:t>Tasarım:</a:t>
            </a:r>
            <a:r>
              <a:rPr lang="tr-TR" dirty="0" smtClean="0"/>
              <a:t> Önceden hazırlanmış olan ölçütler ya da standartlar yönünden program tasarımının  </a:t>
            </a:r>
          </a:p>
          <a:p>
            <a:pPr>
              <a:buNone/>
            </a:pPr>
            <a:r>
              <a:rPr lang="tr-TR" dirty="0" smtClean="0"/>
              <a:t>    karşılaştırılmasını içerir.</a:t>
            </a:r>
          </a:p>
          <a:p>
            <a:pPr>
              <a:buNone/>
            </a:pPr>
            <a:endParaRPr lang="tr-TR" dirty="0" smtClean="0"/>
          </a:p>
          <a:p>
            <a:r>
              <a:rPr lang="tr-TR" b="1" dirty="0" smtClean="0">
                <a:solidFill>
                  <a:srgbClr val="0070C0"/>
                </a:solidFill>
              </a:rPr>
              <a:t>Oluşturma:</a:t>
            </a:r>
            <a:r>
              <a:rPr lang="tr-TR" dirty="0" smtClean="0"/>
              <a:t>Olanaklar, yöntemler,öğrenci davranışları yani öğrenciyi ve öğrenmeyi etkileme gücüne sahip olan tüm şartların uygun birleşeni, program öğeleri burada değerlendirilir.  </a:t>
            </a:r>
          </a:p>
          <a:p>
            <a:pPr>
              <a:buNone/>
            </a:pPr>
            <a:r>
              <a:rPr lang="tr-TR" dirty="0" smtClean="0"/>
              <a:t>   Programın oluşumu ile ölçütlerin oluşumu arasındaki fark yine rapor edilir.</a:t>
            </a:r>
          </a:p>
          <a:p>
            <a:endParaRPr lang="tr-T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r>
              <a:rPr lang="tr-TR" b="1" dirty="0" smtClean="0">
                <a:solidFill>
                  <a:srgbClr val="0070C0"/>
                </a:solidFill>
              </a:rPr>
              <a:t>Süreçler:</a:t>
            </a:r>
            <a:r>
              <a:rPr lang="tr-TR" dirty="0" smtClean="0"/>
              <a:t> Süreç içinde yer alan öğrenci ve personelin gerçekleşmiş olduğu etkinlikler, öğrenci personel ilişkileri bakımından değerlendirme yapılır. Etkinlik, işlev ve ilişkiler bakımından tespit edilen bir uyumsuzluk varsa rapor edilir.</a:t>
            </a:r>
          </a:p>
          <a:p>
            <a:r>
              <a:rPr lang="tr-TR" b="1" dirty="0" smtClean="0">
                <a:solidFill>
                  <a:srgbClr val="0070C0"/>
                </a:solidFill>
              </a:rPr>
              <a:t>Ürün- Sonuç: </a:t>
            </a:r>
            <a:r>
              <a:rPr lang="tr-TR" dirty="0" smtClean="0"/>
              <a:t>Orijinal hedefler göz önünde bulundurularak programın genel değerlendirilmesi yapılır. Ürün değerlendirmeye okul-toplum ilişkisi açısından bakılır.</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Süreç sonunda program çıktıları benzer program çıktılarıyla karşılaştırılarak maliyet-yarar analizleri yapılarak, geliştirilen ve uygulanan yeni eğitim programının sonuçları, maliyeti karşılayıp karşılamadığı araştırılır.</a:t>
            </a:r>
          </a:p>
          <a:p>
            <a:r>
              <a:rPr lang="tr-TR" dirty="0" smtClean="0"/>
              <a:t>Değerlendirme süreci sadece parasal açıdan değerlendirmeyi değil, ekonomik, politik ve toplumsal değerler açısından da değerlendirme süreçlerini kapsar.  </a:t>
            </a:r>
          </a:p>
          <a:p>
            <a:endParaRPr lang="tr-T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Stake’in Uygunluk-Olasılık Modeli </a:t>
            </a:r>
            <a:br>
              <a:rPr lang="tr-TR" dirty="0" smtClean="0"/>
            </a:br>
            <a:endParaRPr lang="tr-TR" dirty="0"/>
          </a:p>
        </p:txBody>
      </p:sp>
      <p:sp>
        <p:nvSpPr>
          <p:cNvPr id="3" name="2 İçerik Yer Tutucusu"/>
          <p:cNvSpPr>
            <a:spLocks noGrp="1"/>
          </p:cNvSpPr>
          <p:nvPr>
            <p:ph sz="quarter" idx="1"/>
          </p:nvPr>
        </p:nvSpPr>
        <p:spPr/>
        <p:txBody>
          <a:bodyPr>
            <a:normAutofit/>
          </a:bodyPr>
          <a:lstStyle/>
          <a:p>
            <a:r>
              <a:rPr lang="tr-TR" dirty="0" smtClean="0"/>
              <a:t>Programın değerlendirmesine ilişkin yapılan çalışmalarda Stake’in düzenli ve düzensiz değerlendirmeyi birbirinden ayırır.</a:t>
            </a:r>
          </a:p>
          <a:p>
            <a:r>
              <a:rPr lang="tr-TR" dirty="0" smtClean="0"/>
              <a:t>Stake ’in değerlendirme modeline göre eğitimciler değerlendirme yaparken sezgisel normları ve göreli yargıyı dışta tutarak düzenli değerlendirmenin temel ilkelerini oluşturmalıdırlar.</a:t>
            </a:r>
          </a:p>
          <a:p>
            <a:r>
              <a:rPr lang="tr-TR" dirty="0" smtClean="0"/>
              <a:t>Düzenli olarak yapılan değerlendirme süreçleri eğitimcileri objektif sonuçlara götürür.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Stake, değerlendirme sürecinin sonunda yargıya varmanın çok zor olduğunu ancak değerlendirme uzmanının görevinin yargıya varmak olduğunu açıklar ve değerlendirmeye dayalı bilgilerin üç boyutta düzenlenebileceğini söyler.   </a:t>
            </a:r>
          </a:p>
          <a:p>
            <a:endParaRPr lang="tr-T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b="1" u="sng" dirty="0" smtClean="0">
                <a:solidFill>
                  <a:srgbClr val="7030A0"/>
                </a:solidFill>
              </a:rPr>
              <a:t>Girdi:</a:t>
            </a:r>
            <a:r>
              <a:rPr lang="tr-TR" dirty="0" smtClean="0"/>
              <a:t> Öğrenme- öğretme süreci öncesi var olanlar çıktıyı etkiler.</a:t>
            </a:r>
          </a:p>
          <a:p>
            <a:r>
              <a:rPr lang="tr-TR" b="1" u="sng" dirty="0" smtClean="0">
                <a:solidFill>
                  <a:srgbClr val="7030A0"/>
                </a:solidFill>
              </a:rPr>
              <a:t>Süreç:</a:t>
            </a:r>
            <a:r>
              <a:rPr lang="tr-TR" dirty="0" smtClean="0"/>
              <a:t> Öğrenme-öğretme sürecinde yer alan kişiler arasında etkileşim, sınıf ortamı, zaman ayarları ve boş zaman düzenlemeleri değerlendirme sürecinde dikkate alınır.</a:t>
            </a:r>
          </a:p>
          <a:p>
            <a:r>
              <a:rPr lang="tr-TR" b="1" u="sng" dirty="0" smtClean="0">
                <a:solidFill>
                  <a:srgbClr val="7030A0"/>
                </a:solidFill>
              </a:rPr>
              <a:t>Çıktı:</a:t>
            </a:r>
            <a:r>
              <a:rPr lang="tr-TR" dirty="0" smtClean="0"/>
              <a:t>Uygulanan süreçler sonunda öğrencilerin akademik başarı tutum ve beceri düzeylerinde meydana gelen değişikliklerin değerlendirilmesi söz konusudur.    </a:t>
            </a:r>
            <a:endParaRPr lang="tr-T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Stufflebeam’in  bağlam, girdi, süreç ve ürün modeli</a:t>
            </a:r>
            <a:endParaRPr lang="tr-TR" dirty="0"/>
          </a:p>
        </p:txBody>
      </p:sp>
      <p:sp>
        <p:nvSpPr>
          <p:cNvPr id="3" name="2 İçerik Yer Tutucusu"/>
          <p:cNvSpPr>
            <a:spLocks noGrp="1"/>
          </p:cNvSpPr>
          <p:nvPr>
            <p:ph sz="quarter" idx="1"/>
          </p:nvPr>
        </p:nvSpPr>
        <p:spPr>
          <a:xfrm>
            <a:off x="467544" y="1772816"/>
            <a:ext cx="7467600" cy="5328592"/>
          </a:xfrm>
        </p:spPr>
        <p:txBody>
          <a:bodyPr/>
          <a:lstStyle/>
          <a:p>
            <a:r>
              <a:rPr lang="tr-TR" dirty="0" smtClean="0"/>
              <a:t>Stufflebeam’in geliştirmiş olduğu bu model oldukça geniş kapsamlı ve çok yönlüdür.</a:t>
            </a:r>
          </a:p>
          <a:p>
            <a:r>
              <a:rPr lang="tr-TR" dirty="0" smtClean="0"/>
              <a:t>Stufflebeam’a göre yapılacak olan değerlendirmede amaç program hakkında karar verme yetkisine sahip olan kişilere bilgi vermektedir.</a:t>
            </a:r>
          </a:p>
          <a:p>
            <a:endParaRPr lang="tr-TR" dirty="0" smtClean="0"/>
          </a:p>
          <a:p>
            <a:endParaRPr lang="tr-TR" dirty="0" smtClean="0"/>
          </a:p>
          <a:p>
            <a:endParaRPr lang="tr-TR" dirty="0" smtClean="0"/>
          </a:p>
          <a:p>
            <a:endParaRPr lang="tr-TR"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Program hakkında karar verme yetkisine sahip olan kişilerin program geliştirme sürecinde dört alana ilişkin olarak karar vermeleri beklenir:</a:t>
            </a:r>
          </a:p>
          <a:p>
            <a:pPr>
              <a:buNone/>
            </a:pPr>
            <a:endParaRPr lang="tr-TR" dirty="0" smtClean="0"/>
          </a:p>
          <a:p>
            <a:pPr>
              <a:buNone/>
            </a:pPr>
            <a:r>
              <a:rPr lang="tr-TR" dirty="0" smtClean="0"/>
              <a:t>      Planlama ile ilgili kararlar</a:t>
            </a:r>
          </a:p>
          <a:p>
            <a:pPr>
              <a:buNone/>
            </a:pPr>
            <a:r>
              <a:rPr lang="tr-TR" dirty="0" smtClean="0"/>
              <a:t>      Yapılaştırma ile ilgili kararlar</a:t>
            </a:r>
          </a:p>
          <a:p>
            <a:pPr>
              <a:buNone/>
            </a:pPr>
            <a:r>
              <a:rPr lang="tr-TR" dirty="0" smtClean="0"/>
              <a:t>      Uygulama ile ilgili kararlar</a:t>
            </a:r>
          </a:p>
          <a:p>
            <a:pPr>
              <a:buNone/>
            </a:pPr>
            <a:r>
              <a:rPr lang="tr-TR" dirty="0" smtClean="0"/>
              <a:t>      Yeniden düzenleme ile ilgili kararlar</a:t>
            </a:r>
            <a:endParaRPr lang="tr-TR"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r>
              <a:rPr lang="tr-TR" dirty="0" smtClean="0"/>
              <a:t>Alınacak olan bu kararlarla ilgili olarak da kararlara dayanacak olacak bilgilerin toplanması için program değerlendirmenin dört farklı aşamada gerçekleştirilmesi söz konusudur.</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Bu aşamalar;</a:t>
            </a:r>
          </a:p>
          <a:p>
            <a:pPr>
              <a:buNone/>
            </a:pPr>
            <a:r>
              <a:rPr lang="tr-TR" dirty="0" smtClean="0"/>
              <a:t>                         Bağlamın değerlendirilmesi</a:t>
            </a:r>
          </a:p>
          <a:p>
            <a:pPr>
              <a:buNone/>
            </a:pPr>
            <a:r>
              <a:rPr lang="tr-TR" dirty="0" smtClean="0"/>
              <a:t>                         Girdinin değerlendirilmesi</a:t>
            </a:r>
          </a:p>
          <a:p>
            <a:pPr>
              <a:buNone/>
            </a:pPr>
            <a:r>
              <a:rPr lang="tr-TR" dirty="0" smtClean="0"/>
              <a:t>                          Sürecin değerlendirilmesi</a:t>
            </a:r>
          </a:p>
          <a:p>
            <a:pPr>
              <a:buNone/>
            </a:pPr>
            <a:r>
              <a:rPr lang="tr-TR" dirty="0" smtClean="0"/>
              <a:t>                          Ürünün değerlendirilmesi </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Değerlendirme sonucunda elde edilen dönütlerden program geliştirme çalışmalarında yararlanılır ve böylelikle program geliştirme çalışmalarına </a:t>
            </a:r>
            <a:r>
              <a:rPr lang="tr-TR" b="1" dirty="0" smtClean="0">
                <a:solidFill>
                  <a:srgbClr val="FF0000"/>
                </a:solidFill>
              </a:rPr>
              <a:t>süreklilik</a:t>
            </a:r>
            <a:r>
              <a:rPr lang="tr-TR" dirty="0" smtClean="0"/>
              <a:t> kazandırılır.</a:t>
            </a:r>
          </a:p>
          <a:p>
            <a:r>
              <a:rPr lang="tr-TR" dirty="0" smtClean="0"/>
              <a:t>Eğitim programının bütün unsurları değerlendirmeye dahil edilmelidir. </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67544" y="692696"/>
            <a:ext cx="7467600" cy="4873752"/>
          </a:xfrm>
        </p:spPr>
        <p:txBody>
          <a:bodyPr>
            <a:normAutofit lnSpcReduction="10000"/>
          </a:bodyPr>
          <a:lstStyle/>
          <a:p>
            <a:pPr>
              <a:buNone/>
            </a:pPr>
            <a:endParaRPr lang="tr-TR" dirty="0" smtClean="0"/>
          </a:p>
          <a:p>
            <a:r>
              <a:rPr lang="tr-TR" b="1" dirty="0" smtClean="0">
                <a:solidFill>
                  <a:schemeClr val="accent5">
                    <a:lumMod val="50000"/>
                  </a:schemeClr>
                </a:solidFill>
              </a:rPr>
              <a:t>Bağlamın değerlendirilmesi:</a:t>
            </a:r>
          </a:p>
          <a:p>
            <a:pPr>
              <a:buNone/>
            </a:pPr>
            <a:r>
              <a:rPr lang="tr-TR" b="1" dirty="0" smtClean="0">
                <a:solidFill>
                  <a:schemeClr val="accent5">
                    <a:lumMod val="50000"/>
                  </a:schemeClr>
                </a:solidFill>
              </a:rPr>
              <a:t>   </a:t>
            </a:r>
            <a:r>
              <a:rPr lang="tr-TR" dirty="0" smtClean="0"/>
              <a:t>Programı ilgilendiren, etkileyen tüm mevcut durumun analiz edilmesi gerekmektedir.</a:t>
            </a:r>
          </a:p>
          <a:p>
            <a:pPr>
              <a:buNone/>
            </a:pPr>
            <a:r>
              <a:rPr lang="tr-TR" dirty="0" smtClean="0"/>
              <a:t>   Yapılacak olan bu analiz değerlendirme sürecinde hedeflerin belirlenmesine temel olan bilgilerin toplanarak hedeflerin belirlenmesine yardımcı olur. </a:t>
            </a:r>
          </a:p>
          <a:p>
            <a:pPr>
              <a:buNone/>
            </a:pPr>
            <a:r>
              <a:rPr lang="tr-TR" dirty="0" smtClean="0"/>
              <a:t>    Değerlendirme sürecinde yapılacak olan analizlerle özellikle kaçırılmış fırsatlar, karşılanamayan ihtiyaçlar ve bu ihtiyaçların niçin karşılanamadığının nedenleri üzerinde durulur.  </a:t>
            </a:r>
          </a:p>
          <a:p>
            <a:endParaRPr lang="tr-TR"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r>
              <a:rPr lang="tr-TR" b="1" dirty="0" smtClean="0">
                <a:solidFill>
                  <a:schemeClr val="accent5">
                    <a:lumMod val="50000"/>
                  </a:schemeClr>
                </a:solidFill>
              </a:rPr>
              <a:t>Girdinin Değerlendirilmesi:</a:t>
            </a:r>
          </a:p>
          <a:p>
            <a:pPr>
              <a:buNone/>
            </a:pPr>
            <a:r>
              <a:rPr lang="tr-TR" dirty="0" smtClean="0"/>
              <a:t>    Bu değerlendirme programının hedeflerine ulaşılabilmesi için gerekli olan şartlar ve bu şartların nasıl kullanılacağına ilişkin bilgilerin tespit edilerek değerlendirilmesinin yanı sıra program ve ögelerinin mikro düzeyde analiz edilmesini içerir.</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b="1" dirty="0" smtClean="0">
                <a:solidFill>
                  <a:schemeClr val="accent5">
                    <a:lumMod val="50000"/>
                  </a:schemeClr>
                </a:solidFill>
              </a:rPr>
              <a:t>Sürecinin Değerlendirilmesi:</a:t>
            </a:r>
          </a:p>
          <a:p>
            <a:pPr>
              <a:buNone/>
            </a:pPr>
            <a:r>
              <a:rPr lang="tr-TR" dirty="0" smtClean="0"/>
              <a:t>   Bu alanla ile ilgili olarak yapılacak olan değerlendirme programının uygulanması ile ilgili kararların alınması için gereklidir.</a:t>
            </a:r>
          </a:p>
          <a:p>
            <a:pPr>
              <a:buNone/>
            </a:pPr>
            <a:r>
              <a:rPr lang="tr-TR" dirty="0" smtClean="0"/>
              <a:t>   Değerlendirme sürecinde süreç sonunda program uygulanırken gerçekleştirilen, planlanan ile gerçek etkinlikler arasındaki uyuma bakılır.    </a:t>
            </a:r>
          </a:p>
          <a:p>
            <a:endParaRPr lang="tr-TR"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b="1" dirty="0" smtClean="0">
                <a:solidFill>
                  <a:schemeClr val="accent5">
                    <a:lumMod val="50000"/>
                  </a:schemeClr>
                </a:solidFill>
              </a:rPr>
              <a:t>Ürünün Değerlendirilmesi: </a:t>
            </a:r>
          </a:p>
          <a:p>
            <a:pPr>
              <a:buNone/>
            </a:pPr>
            <a:r>
              <a:rPr lang="tr-TR" b="1" dirty="0" smtClean="0">
                <a:solidFill>
                  <a:schemeClr val="accent5">
                    <a:lumMod val="50000"/>
                  </a:schemeClr>
                </a:solidFill>
              </a:rPr>
              <a:t>   </a:t>
            </a:r>
            <a:r>
              <a:rPr lang="tr-TR" dirty="0" smtClean="0"/>
              <a:t>Uygulanan programın devam edip etmeyeceğine ilişkin olarak programda yapılacak olan değişiklikleri tespit etmek ve bu kararı vermek amacıyla yapılacak olan değerlendirmedir.</a:t>
            </a:r>
          </a:p>
          <a:p>
            <a:pPr>
              <a:buNone/>
            </a:pPr>
            <a:r>
              <a:rPr lang="tr-TR" dirty="0" smtClean="0"/>
              <a:t>    Değerlendirme sürecinde süreç sonunda ortaya çıkan ürün hakkında bilgi toplanarak beklenen ürün ile gerçek ürünün karşılaştırılması söz konusudur.</a:t>
            </a:r>
          </a:p>
          <a:p>
            <a:pPr>
              <a:buNone/>
            </a:pPr>
            <a:endParaRPr lang="tr-TR" dirty="0" smtClean="0"/>
          </a:p>
          <a:p>
            <a:endParaRPr lang="tr-TR"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Eisner’in</a:t>
            </a:r>
            <a:r>
              <a:rPr lang="tr-TR" dirty="0" smtClean="0"/>
              <a:t> Eğitsel Eleştiri Değerlendirme Modeli</a:t>
            </a:r>
            <a:endParaRPr lang="tr-TR" dirty="0"/>
          </a:p>
        </p:txBody>
      </p:sp>
      <p:sp>
        <p:nvSpPr>
          <p:cNvPr id="3" name="2 İçerik Yer Tutucusu"/>
          <p:cNvSpPr>
            <a:spLocks noGrp="1"/>
          </p:cNvSpPr>
          <p:nvPr>
            <p:ph sz="quarter" idx="1"/>
          </p:nvPr>
        </p:nvSpPr>
        <p:spPr/>
        <p:txBody>
          <a:bodyPr/>
          <a:lstStyle/>
          <a:p>
            <a:r>
              <a:rPr lang="tr-TR" u="sng" dirty="0" smtClean="0">
                <a:solidFill>
                  <a:srgbClr val="0070C0"/>
                </a:solidFill>
              </a:rPr>
              <a:t>Uzman olan kişilerce</a:t>
            </a:r>
            <a:r>
              <a:rPr lang="tr-TR" dirty="0" smtClean="0"/>
              <a:t>, </a:t>
            </a:r>
            <a:r>
              <a:rPr lang="tr-TR" dirty="0" smtClean="0">
                <a:solidFill>
                  <a:srgbClr val="00B050"/>
                </a:solidFill>
              </a:rPr>
              <a:t>eleştirel bir bakış açısıyla </a:t>
            </a:r>
            <a:r>
              <a:rPr lang="tr-TR" dirty="0" smtClean="0"/>
              <a:t>yapılan değerlendirme, betimleme, yorumlama ve değerlendirme boyutlarıyla gerçekleştirilir. </a:t>
            </a:r>
          </a:p>
          <a:p>
            <a:pPr>
              <a:buNone/>
            </a:pPr>
            <a:r>
              <a:rPr lang="tr-TR" b="1" u="sng" dirty="0" smtClean="0">
                <a:solidFill>
                  <a:srgbClr val="FF0000"/>
                </a:solidFill>
              </a:rPr>
              <a:t>Betimleme:</a:t>
            </a:r>
            <a:r>
              <a:rPr lang="tr-TR" dirty="0" smtClean="0"/>
              <a:t> Eğitimin niteliğiyle ilgili özellikler</a:t>
            </a:r>
          </a:p>
          <a:p>
            <a:pPr>
              <a:buNone/>
            </a:pPr>
            <a:r>
              <a:rPr lang="tr-TR" b="1" u="sng" dirty="0" smtClean="0">
                <a:solidFill>
                  <a:srgbClr val="FF0000"/>
                </a:solidFill>
              </a:rPr>
              <a:t>Yorumlama:</a:t>
            </a:r>
            <a:r>
              <a:rPr lang="tr-TR" dirty="0" smtClean="0"/>
              <a:t> Programın uygulanması sonucu ortaya çıkan olayların olası bazı sonuçlarının kestirilmesi</a:t>
            </a:r>
          </a:p>
          <a:p>
            <a:pPr>
              <a:buNone/>
            </a:pPr>
            <a:r>
              <a:rPr lang="tr-TR" b="1" u="sng" dirty="0" smtClean="0">
                <a:solidFill>
                  <a:srgbClr val="FF0000"/>
                </a:solidFill>
              </a:rPr>
              <a:t>Değerlendirme:</a:t>
            </a:r>
            <a:r>
              <a:rPr lang="tr-TR" dirty="0" smtClean="0"/>
              <a:t> Betimleme ve yorumlama sonuçlarına bakılarak program hakkında karar vermedir.</a:t>
            </a:r>
            <a:endParaRPr lang="tr-TR"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Eğitim programının değerlendirilmesine ilişkin olarak Eisner, bu konuda geniş bilgisi olan ve eleştiri yeteneğine sahip olan kişiler tarafından yapılabileceğini ve değerlendirme sürecinde elde edilen veriler ile sonuçlardan daha fazlasını üretmesini gerektiren eğitsel eleştiri ya da uzmanlık adı verilen süreçleri içerdiğini öne sürmüştür.</a:t>
            </a:r>
          </a:p>
          <a:p>
            <a:endParaRPr lang="tr-TR"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Değerlendirme sürecinde eğitimsel eleştiriyi kullanacak olan değerlendirmecilerin sorması gereken sorular olduğunu belirtir. Örn:</a:t>
            </a:r>
          </a:p>
          <a:p>
            <a:pPr>
              <a:buNone/>
            </a:pPr>
            <a:r>
              <a:rPr lang="tr-TR" dirty="0" smtClean="0"/>
              <a:t> - Belli bir programın uygulanması sonucunda öğrenim yılı boyunca neler oldu?</a:t>
            </a:r>
          </a:p>
          <a:p>
            <a:pPr>
              <a:buNone/>
            </a:pPr>
            <a:r>
              <a:rPr lang="tr-TR" dirty="0" smtClean="0"/>
              <a:t> - Anahtar olaylar nelerdi?</a:t>
            </a:r>
          </a:p>
          <a:p>
            <a:pPr>
              <a:buNone/>
            </a:pPr>
            <a:r>
              <a:rPr lang="tr-TR" dirty="0" smtClean="0"/>
              <a:t> - Öğretmen ve öğrenciler bu olaylara nasıl katıldı, tepkileri nasıldı?</a:t>
            </a:r>
          </a:p>
          <a:p>
            <a:pPr>
              <a:buNone/>
            </a:pPr>
            <a:r>
              <a:rPr lang="tr-TR" dirty="0" smtClean="0"/>
              <a:t> - Öğrenciler yeni bir programı denerken ne öğrendiler?</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1600200"/>
            <a:ext cx="8496944" cy="4873752"/>
          </a:xfrm>
        </p:spPr>
        <p:txBody>
          <a:bodyPr/>
          <a:lstStyle/>
          <a:p>
            <a:r>
              <a:rPr lang="tr-TR" dirty="0" smtClean="0"/>
              <a:t>Değerlendirme sonucunda ortaya çıkan sonuçlardan çok </a:t>
            </a:r>
            <a:r>
              <a:rPr lang="tr-TR" b="1" u="sng" dirty="0" smtClean="0"/>
              <a:t>süreç</a:t>
            </a:r>
            <a:r>
              <a:rPr lang="tr-TR" dirty="0" smtClean="0"/>
              <a:t> ve </a:t>
            </a:r>
            <a:r>
              <a:rPr lang="tr-TR" b="1" u="sng" dirty="0" smtClean="0"/>
              <a:t>süreç içinde gerçekleştirilen etkinlikler</a:t>
            </a:r>
            <a:r>
              <a:rPr lang="tr-TR" dirty="0" smtClean="0"/>
              <a:t> üzerinde durmuştur.</a:t>
            </a:r>
          </a:p>
          <a:p>
            <a:pPr>
              <a:buNone/>
            </a:pPr>
            <a:r>
              <a:rPr lang="tr-TR" dirty="0" smtClean="0"/>
              <a:t>                                     </a:t>
            </a:r>
          </a:p>
          <a:p>
            <a:pPr>
              <a:buNone/>
            </a:pPr>
            <a:r>
              <a:rPr lang="tr-TR" sz="2000" dirty="0" smtClean="0"/>
              <a:t>                                                Programın öyküsünü anlatır.</a:t>
            </a:r>
          </a:p>
          <a:p>
            <a:pPr>
              <a:buNone/>
            </a:pPr>
            <a:r>
              <a:rPr lang="tr-TR" sz="2000" dirty="0" smtClean="0"/>
              <a:t>                                                Özelliğini anlatır.</a:t>
            </a:r>
          </a:p>
          <a:p>
            <a:r>
              <a:rPr lang="tr-TR" sz="2000" dirty="0" smtClean="0"/>
              <a:t>                                            Müşterilerini ve personelini tanımlar.</a:t>
            </a:r>
          </a:p>
          <a:p>
            <a:pPr>
              <a:buNone/>
            </a:pPr>
            <a:r>
              <a:rPr lang="tr-TR" sz="2000" dirty="0" smtClean="0"/>
              <a:t>                                                Önemli konularını ve sorunlarını belirtir.</a:t>
            </a:r>
          </a:p>
          <a:p>
            <a:pPr>
              <a:buNone/>
            </a:pPr>
            <a:r>
              <a:rPr lang="tr-TR" sz="2000" dirty="0" smtClean="0"/>
              <a:t>                                                Başarılarını rapor eder.</a:t>
            </a:r>
            <a:endParaRPr lang="tr-TR" dirty="0"/>
          </a:p>
        </p:txBody>
      </p:sp>
      <p:sp>
        <p:nvSpPr>
          <p:cNvPr id="4" name="1 Başlık"/>
          <p:cNvSpPr>
            <a:spLocks noGrp="1"/>
          </p:cNvSpPr>
          <p:nvPr>
            <p:ph type="title"/>
          </p:nvPr>
        </p:nvSpPr>
        <p:spPr>
          <a:xfrm>
            <a:off x="457200" y="274638"/>
            <a:ext cx="7467600" cy="1143000"/>
          </a:xfrm>
        </p:spPr>
        <p:txBody>
          <a:bodyPr>
            <a:normAutofit/>
          </a:bodyPr>
          <a:lstStyle/>
          <a:p>
            <a:r>
              <a:rPr lang="tr-TR" sz="2400" dirty="0" err="1" smtClean="0"/>
              <a:t>Stake’ın</a:t>
            </a:r>
            <a:r>
              <a:rPr lang="tr-TR" sz="2400" dirty="0" smtClean="0"/>
              <a:t> ihtiyaca cevap verici program değerlendirme modeli</a:t>
            </a:r>
            <a:endParaRPr lang="tr-TR" sz="2400" dirty="0"/>
          </a:p>
        </p:txBody>
      </p:sp>
      <p:sp>
        <p:nvSpPr>
          <p:cNvPr id="5" name="4 Dikdörtgen"/>
          <p:cNvSpPr/>
          <p:nvPr/>
        </p:nvSpPr>
        <p:spPr>
          <a:xfrm>
            <a:off x="323528" y="3645024"/>
            <a:ext cx="2592288"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smtClean="0">
                <a:solidFill>
                  <a:schemeClr val="tx1"/>
                </a:solidFill>
              </a:rPr>
              <a:t>Değerlendirme uzmanı</a:t>
            </a:r>
            <a:endParaRPr lang="tr-TR" sz="2000" dirty="0">
              <a:solidFill>
                <a:schemeClr val="tx1"/>
              </a:solidFill>
            </a:endParaRPr>
          </a:p>
        </p:txBody>
      </p:sp>
      <p:sp>
        <p:nvSpPr>
          <p:cNvPr id="6" name="5 Sağ Ok"/>
          <p:cNvSpPr/>
          <p:nvPr/>
        </p:nvSpPr>
        <p:spPr>
          <a:xfrm>
            <a:off x="3131840" y="3284984"/>
            <a:ext cx="504056" cy="216024"/>
          </a:xfrm>
          <a:prstGeom prst="rightArrow">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Sağ Ok"/>
          <p:cNvSpPr/>
          <p:nvPr/>
        </p:nvSpPr>
        <p:spPr>
          <a:xfrm>
            <a:off x="3131840" y="3717032"/>
            <a:ext cx="504056" cy="216024"/>
          </a:xfrm>
          <a:prstGeom prst="rightArrow">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Sağ Ok"/>
          <p:cNvSpPr/>
          <p:nvPr/>
        </p:nvSpPr>
        <p:spPr>
          <a:xfrm>
            <a:off x="3131840" y="4437112"/>
            <a:ext cx="504056" cy="216024"/>
          </a:xfrm>
          <a:prstGeom prst="rightArrow">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Sağ Ok"/>
          <p:cNvSpPr/>
          <p:nvPr/>
        </p:nvSpPr>
        <p:spPr>
          <a:xfrm>
            <a:off x="3131840" y="4077072"/>
            <a:ext cx="504056" cy="216024"/>
          </a:xfrm>
          <a:prstGeom prst="rightArrow">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Sağ Ok"/>
          <p:cNvSpPr/>
          <p:nvPr/>
        </p:nvSpPr>
        <p:spPr>
          <a:xfrm>
            <a:off x="3131840" y="4797152"/>
            <a:ext cx="504056" cy="216024"/>
          </a:xfrm>
          <a:prstGeom prst="rightArrow">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Değerlendirmeyi yapacak kişi programın etkinliği ve içeriğiyle ilgili bir plan geliştirmesi gerekir.</a:t>
            </a:r>
          </a:p>
          <a:p>
            <a:r>
              <a:rPr lang="tr-TR" dirty="0" smtClean="0"/>
              <a:t>Planda gözlem yapacak, öykü ve betimlemelerini hazırlayarak ürün sunumu gerçekleştirecek kişilere ihtiyaç vardır.</a:t>
            </a:r>
            <a:endParaRPr lang="tr-TR"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Kimi uzmanlar programın değerlendirilmesi ile öğrenci başarısının değerlendirilmesini birbirinden ayırır.</a:t>
            </a:r>
          </a:p>
          <a:p>
            <a:endParaRPr lang="tr-TR" dirty="0"/>
          </a:p>
        </p:txBody>
      </p:sp>
      <p:sp>
        <p:nvSpPr>
          <p:cNvPr id="4" name="3 Dikdörtgen"/>
          <p:cNvSpPr/>
          <p:nvPr/>
        </p:nvSpPr>
        <p:spPr>
          <a:xfrm>
            <a:off x="611560" y="2924944"/>
            <a:ext cx="3600400"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smtClean="0">
                <a:solidFill>
                  <a:schemeClr val="tx1"/>
                </a:solidFill>
              </a:rPr>
              <a:t>Programı değerlendirenler</a:t>
            </a:r>
            <a:endParaRPr lang="tr-TR" sz="2000" dirty="0">
              <a:solidFill>
                <a:schemeClr val="tx1"/>
              </a:solidFill>
            </a:endParaRPr>
          </a:p>
        </p:txBody>
      </p:sp>
      <p:sp>
        <p:nvSpPr>
          <p:cNvPr id="5" name="4 Dikdörtgen"/>
          <p:cNvSpPr/>
          <p:nvPr/>
        </p:nvSpPr>
        <p:spPr>
          <a:xfrm>
            <a:off x="4644008" y="2924944"/>
            <a:ext cx="374441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smtClean="0">
                <a:solidFill>
                  <a:schemeClr val="tx1"/>
                </a:solidFill>
              </a:rPr>
              <a:t>Öğrenci başarısını değerlendirenler</a:t>
            </a:r>
            <a:endParaRPr lang="tr-TR" sz="2000" dirty="0">
              <a:solidFill>
                <a:schemeClr val="tx1"/>
              </a:solidFill>
            </a:endParaRPr>
          </a:p>
        </p:txBody>
      </p:sp>
      <p:sp>
        <p:nvSpPr>
          <p:cNvPr id="6" name="5 Dikdörtgen"/>
          <p:cNvSpPr/>
          <p:nvPr/>
        </p:nvSpPr>
        <p:spPr>
          <a:xfrm>
            <a:off x="611560" y="3573016"/>
            <a:ext cx="3600400" cy="288032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smtClean="0">
                <a:solidFill>
                  <a:schemeClr val="tx1"/>
                </a:solidFill>
              </a:rPr>
              <a:t>Programın çıktılarına ve bu çıktıların program uygulamasının bir sonucu olup olmadığına karar verirler. </a:t>
            </a:r>
            <a:endParaRPr lang="tr-TR" dirty="0">
              <a:solidFill>
                <a:schemeClr val="tx1"/>
              </a:solidFill>
            </a:endParaRPr>
          </a:p>
        </p:txBody>
      </p:sp>
      <p:sp>
        <p:nvSpPr>
          <p:cNvPr id="7" name="6 Dikdörtgen"/>
          <p:cNvSpPr/>
          <p:nvPr/>
        </p:nvSpPr>
        <p:spPr>
          <a:xfrm>
            <a:off x="4716016" y="3573016"/>
            <a:ext cx="3600400" cy="288032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smtClean="0">
                <a:solidFill>
                  <a:schemeClr val="tx1"/>
                </a:solidFill>
              </a:rPr>
              <a:t>Öğretim programını tamamlayamayan öğrencinin mezun olmaya yeterli olup olmadığına karar vermek amacıyla öğrenci performansıyla ilgili verileri toplamayı içermektedir. </a:t>
            </a:r>
            <a:endParaRPr lang="tr-TR"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Amaçlar, süreç, içerik ve etkinlikler, kullanılan yöntemler, kullanılan araçlar ve ulaşılan sonuçlar hem</a:t>
            </a:r>
            <a:r>
              <a:rPr lang="tr-TR" u="sng" dirty="0" smtClean="0">
                <a:solidFill>
                  <a:srgbClr val="FF0000"/>
                </a:solidFill>
              </a:rPr>
              <a:t> ayrı ayrı </a:t>
            </a:r>
            <a:r>
              <a:rPr lang="tr-TR" dirty="0" smtClean="0"/>
              <a:t>hem de </a:t>
            </a:r>
            <a:r>
              <a:rPr lang="tr-TR" u="sng" dirty="0" smtClean="0">
                <a:solidFill>
                  <a:srgbClr val="00B050"/>
                </a:solidFill>
              </a:rPr>
              <a:t>birbiriyle olan ilişkileriyle birlikte bir bütün olarak </a:t>
            </a:r>
            <a:r>
              <a:rPr lang="tr-TR" dirty="0" smtClean="0"/>
              <a:t>değerlendirilmelidir. </a:t>
            </a:r>
          </a:p>
          <a:p>
            <a:r>
              <a:rPr lang="tr-TR" dirty="0" smtClean="0"/>
              <a:t>Değerlendirme, programın tasarlandığı andan tamamlandığı ana kadar devam etmelidir. </a:t>
            </a:r>
          </a:p>
          <a:p>
            <a:r>
              <a:rPr lang="tr-TR" dirty="0" smtClean="0"/>
              <a:t>Programla doğrudan ve dolaylı ilgili olan herkes değerlendirme sürecine katılmalıdır.</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pPr>
              <a:buNone/>
            </a:pPr>
            <a:r>
              <a:rPr lang="tr-TR" dirty="0" smtClean="0"/>
              <a:t>SORU: </a:t>
            </a:r>
            <a:r>
              <a:rPr lang="tr-TR" sz="2000" dirty="0" smtClean="0"/>
              <a:t>Bir eğitim-öğretim programı değerlendirilirken aşağıdaki ölçütlerden hangisi dikkate alınmalıdır?</a:t>
            </a:r>
          </a:p>
          <a:p>
            <a:pPr>
              <a:buNone/>
            </a:pPr>
            <a:endParaRPr lang="tr-TR" sz="2000" dirty="0" smtClean="0"/>
          </a:p>
          <a:p>
            <a:pPr marL="457200" indent="-457200">
              <a:buAutoNum type="alphaUcParenR"/>
            </a:pPr>
            <a:r>
              <a:rPr lang="tr-TR" sz="2000" dirty="0" smtClean="0"/>
              <a:t>Programın idealizm, gerçekçilik ve yararcılık eğitim felsefelerine dayandırılmış olması</a:t>
            </a:r>
          </a:p>
          <a:p>
            <a:pPr marL="457200" indent="-457200">
              <a:buAutoNum type="alphaUcParenR"/>
            </a:pPr>
            <a:r>
              <a:rPr lang="tr-TR" sz="2000" dirty="0" smtClean="0"/>
              <a:t>Programın uygulanmasında çoklu zeka, tam  öğrenme ve yapılandırıcı öğrenme kuramlarının işe koşulması</a:t>
            </a:r>
          </a:p>
          <a:p>
            <a:pPr marL="457200" indent="-457200">
              <a:buAutoNum type="alphaUcParenR"/>
            </a:pPr>
            <a:r>
              <a:rPr lang="tr-TR" sz="2000" dirty="0" smtClean="0"/>
              <a:t>Programın “rasyonel planlama”, “süreç yaklaşımı” ve “yenilikçi ya da durumsal” modellerden yararlanılarak hazırlanmış olması</a:t>
            </a:r>
          </a:p>
          <a:p>
            <a:pPr marL="457200" indent="-457200">
              <a:buAutoNum type="alphaUcParenR"/>
            </a:pPr>
            <a:r>
              <a:rPr lang="tr-TR" sz="2000" dirty="0" smtClean="0"/>
              <a:t>Programın hazırlanması için birey, toplum ve konu alanı açılarından ihtiyaç analizi yapılmış olması</a:t>
            </a:r>
          </a:p>
          <a:p>
            <a:pPr marL="457200" indent="-457200">
              <a:buAutoNum type="alphaUcParenR"/>
            </a:pPr>
            <a:r>
              <a:rPr lang="tr-TR" sz="2000" dirty="0" smtClean="0"/>
              <a:t>Öğretim programının, ait olduğu disiplin alanında uzmanlığını kanıtlamış kişiler tarafından hazırlanmış olması </a:t>
            </a:r>
            <a:endParaRPr lang="tr-TR" dirty="0"/>
          </a:p>
        </p:txBody>
      </p:sp>
      <p:sp>
        <p:nvSpPr>
          <p:cNvPr id="4" name="3 Oval"/>
          <p:cNvSpPr/>
          <p:nvPr/>
        </p:nvSpPr>
        <p:spPr>
          <a:xfrm>
            <a:off x="7308304" y="260648"/>
            <a:ext cx="1224136"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KPSS2009</a:t>
            </a:r>
            <a:endParaRPr lang="tr-TR" b="1" dirty="0">
              <a:solidFill>
                <a:schemeClr val="tx1"/>
              </a:solidFill>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dirty="0" smtClean="0"/>
              <a:t>SORU: </a:t>
            </a:r>
            <a:r>
              <a:rPr lang="tr-TR" sz="2000" dirty="0" smtClean="0"/>
              <a:t> Bilgilerin </a:t>
            </a:r>
            <a:r>
              <a:rPr lang="tr-TR" sz="2000" u="sng" dirty="0" smtClean="0"/>
              <a:t>“betimleme, yorumlama, değerlendirme” </a:t>
            </a:r>
            <a:r>
              <a:rPr lang="tr-TR" sz="2000" dirty="0" smtClean="0"/>
              <a:t>olmak üzere üç boyutta düzenlenebileceğini ileri süren program değerlendirme modeli, aşağıdakilerden hangisidir?</a:t>
            </a:r>
          </a:p>
          <a:p>
            <a:pPr>
              <a:buNone/>
            </a:pPr>
            <a:endParaRPr lang="tr-TR" sz="2000" dirty="0" smtClean="0"/>
          </a:p>
          <a:p>
            <a:pPr>
              <a:buNone/>
            </a:pPr>
            <a:endParaRPr lang="tr-TR" sz="2000" dirty="0" smtClean="0"/>
          </a:p>
          <a:p>
            <a:pPr marL="457200" indent="-457200">
              <a:buAutoNum type="alphaUcParenR"/>
            </a:pPr>
            <a:r>
              <a:rPr lang="tr-TR" sz="2000" dirty="0" smtClean="0"/>
              <a:t>Metfessel-Michael değerlendirme modeli</a:t>
            </a:r>
          </a:p>
          <a:p>
            <a:pPr marL="457200" indent="-457200">
              <a:buAutoNum type="alphaUcParenR"/>
            </a:pPr>
            <a:r>
              <a:rPr lang="tr-TR" sz="2000" dirty="0" smtClean="0"/>
              <a:t>Provus’un farklar yaklaşımı modeli</a:t>
            </a:r>
          </a:p>
          <a:p>
            <a:pPr marL="457200" indent="-457200">
              <a:buAutoNum type="alphaUcParenR"/>
            </a:pPr>
            <a:r>
              <a:rPr lang="tr-TR" sz="2000" dirty="0" err="1" smtClean="0"/>
              <a:t>Eisner’in</a:t>
            </a:r>
            <a:r>
              <a:rPr lang="tr-TR" sz="2000" dirty="0" smtClean="0"/>
              <a:t> eğitsel eleştiri değerlendirme modeli</a:t>
            </a:r>
          </a:p>
          <a:p>
            <a:pPr marL="457200" indent="-457200">
              <a:buAutoNum type="alphaUcParenR"/>
            </a:pPr>
            <a:r>
              <a:rPr lang="tr-TR" sz="2000" dirty="0" smtClean="0"/>
              <a:t>Stufflebeam’in değerlendirme modeli </a:t>
            </a:r>
          </a:p>
          <a:p>
            <a:pPr marL="457200" indent="-457200">
              <a:buAutoNum type="alphaUcParenR"/>
            </a:pPr>
            <a:r>
              <a:rPr lang="tr-TR" sz="2000" dirty="0" smtClean="0"/>
              <a:t>Stake’in uygunluk-olasılık modeli </a:t>
            </a:r>
            <a:endParaRPr lang="tr-TR"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67544" y="980728"/>
            <a:ext cx="7467600" cy="4873752"/>
          </a:xfrm>
        </p:spPr>
        <p:txBody>
          <a:bodyPr>
            <a:normAutofit lnSpcReduction="10000"/>
          </a:bodyPr>
          <a:lstStyle/>
          <a:p>
            <a:pPr>
              <a:buNone/>
            </a:pPr>
            <a:r>
              <a:rPr lang="tr-TR" dirty="0" smtClean="0"/>
              <a:t>SORU: </a:t>
            </a:r>
            <a:r>
              <a:rPr lang="tr-TR" sz="2000" dirty="0" smtClean="0"/>
              <a:t>Program değerlendirmenin karar süreci olduğunu düşünen bir akademisyen bu süreçte planlama,  yapılaştırma, uygulama ve yeniden düzenleme ile ilgili kararları alarak kapsamlı bir çalışma sonucunda ihtiyaçları, girdiyi, süreci ve ürünü değerlendirmiştir.</a:t>
            </a:r>
          </a:p>
          <a:p>
            <a:pPr>
              <a:buNone/>
            </a:pPr>
            <a:r>
              <a:rPr lang="tr-TR" sz="2000" b="1" dirty="0" smtClean="0"/>
              <a:t>    </a:t>
            </a:r>
          </a:p>
          <a:p>
            <a:pPr>
              <a:buNone/>
            </a:pPr>
            <a:r>
              <a:rPr lang="tr-TR" sz="2000" b="1" dirty="0" smtClean="0"/>
              <a:t>	Akademisyenin yararlandığı değerlendirme modelini aşağıdakilerden hangisi ortaya atmıştır? </a:t>
            </a:r>
          </a:p>
          <a:p>
            <a:pPr>
              <a:buNone/>
            </a:pPr>
            <a:endParaRPr lang="tr-TR" sz="2000" b="1" dirty="0" smtClean="0"/>
          </a:p>
          <a:p>
            <a:pPr marL="457200" indent="-457200">
              <a:buAutoNum type="alphaUcParenR"/>
            </a:pPr>
            <a:r>
              <a:rPr lang="tr-TR" sz="2000" b="1" dirty="0" smtClean="0"/>
              <a:t>Eisner </a:t>
            </a:r>
          </a:p>
          <a:p>
            <a:pPr marL="457200" indent="-457200">
              <a:buAutoNum type="alphaUcParenR"/>
            </a:pPr>
            <a:r>
              <a:rPr lang="tr-TR" sz="2000" b="1" dirty="0" smtClean="0"/>
              <a:t>Stufflebeam</a:t>
            </a:r>
          </a:p>
          <a:p>
            <a:pPr marL="457200" indent="-457200">
              <a:buAutoNum type="alphaUcParenR"/>
            </a:pPr>
            <a:r>
              <a:rPr lang="tr-TR" sz="2000" b="1" dirty="0" smtClean="0"/>
              <a:t>Tyler</a:t>
            </a:r>
          </a:p>
          <a:p>
            <a:pPr marL="457200" indent="-457200">
              <a:buAutoNum type="alphaUcParenR"/>
            </a:pPr>
            <a:r>
              <a:rPr lang="tr-TR" sz="2000" b="1" dirty="0" smtClean="0"/>
              <a:t>Provus</a:t>
            </a:r>
          </a:p>
          <a:p>
            <a:pPr marL="457200" indent="-457200">
              <a:buAutoNum type="alphaUcParenR"/>
            </a:pPr>
            <a:r>
              <a:rPr lang="tr-TR" sz="2000" b="1" dirty="0" smtClean="0"/>
              <a:t>Stake</a:t>
            </a:r>
          </a:p>
          <a:p>
            <a:pPr marL="457200" indent="-457200">
              <a:buNone/>
            </a:pPr>
            <a:endParaRPr lang="tr-TR" sz="2000" b="1"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0"/>
            <a:ext cx="8507288" cy="6473952"/>
          </a:xfrm>
        </p:spPr>
        <p:txBody>
          <a:bodyPr>
            <a:normAutofit fontScale="92500" lnSpcReduction="10000"/>
          </a:bodyPr>
          <a:lstStyle/>
          <a:p>
            <a:pPr>
              <a:buNone/>
            </a:pPr>
            <a:r>
              <a:rPr lang="tr-TR" dirty="0" smtClean="0"/>
              <a:t> I.Öğrenciye kazandırılacak özelliklerin ulaşılma düzeyine göre programın etkililiği hakkında karar verilir.</a:t>
            </a:r>
          </a:p>
          <a:p>
            <a:pPr>
              <a:buNone/>
            </a:pPr>
            <a:r>
              <a:rPr lang="tr-TR" dirty="0" smtClean="0"/>
              <a:t> II.Süreç sonunda program çıktılarının benzer program çıktılarıyla karşılaştırılmasıyla ve maliyet yarar analizleri ile değerlendirme yapılır.</a:t>
            </a:r>
          </a:p>
          <a:p>
            <a:pPr>
              <a:buNone/>
            </a:pPr>
            <a:r>
              <a:rPr lang="tr-TR" dirty="0" smtClean="0"/>
              <a:t>III. Girdi,süreç ve çıktı ile ilgili belirsiz durumların değerlendirilmesiyle objektif  yargıya varmayı amaçlar.</a:t>
            </a:r>
          </a:p>
          <a:p>
            <a:pPr>
              <a:buNone/>
            </a:pPr>
            <a:r>
              <a:rPr lang="tr-TR" dirty="0" smtClean="0"/>
              <a:t>IV. Uzman olan kişilerce, eleştirel bir bakış açısıyla yapılan değerlendirme, betimleme, yorumlama ve değerlendirme boyutlarıyla gerçekleştirilir.</a:t>
            </a:r>
          </a:p>
          <a:p>
            <a:pPr>
              <a:buNone/>
            </a:pPr>
            <a:r>
              <a:rPr lang="tr-TR" dirty="0" smtClean="0"/>
              <a:t>Yukarıda verilen ifadelere göre hangi değerlendirme yaklaşımından söz edilmemiştir?</a:t>
            </a:r>
          </a:p>
          <a:p>
            <a:pPr>
              <a:buNone/>
            </a:pPr>
            <a:endParaRPr lang="tr-TR" dirty="0" smtClean="0"/>
          </a:p>
          <a:p>
            <a:pPr>
              <a:buNone/>
            </a:pPr>
            <a:r>
              <a:rPr lang="tr-TR" dirty="0" smtClean="0"/>
              <a:t>a)</a:t>
            </a:r>
            <a:r>
              <a:rPr lang="tr-TR" dirty="0" err="1" smtClean="0"/>
              <a:t>Eisner’ın</a:t>
            </a:r>
            <a:r>
              <a:rPr lang="tr-TR" dirty="0" smtClean="0"/>
              <a:t> eğitsel eleştiri değerlendirme modeli</a:t>
            </a:r>
          </a:p>
          <a:p>
            <a:pPr>
              <a:buNone/>
            </a:pPr>
            <a:r>
              <a:rPr lang="tr-TR" dirty="0" smtClean="0"/>
              <a:t>b)Hedefe dayalı değerlendirme modeli</a:t>
            </a:r>
          </a:p>
          <a:p>
            <a:pPr>
              <a:buNone/>
            </a:pPr>
            <a:r>
              <a:rPr lang="tr-TR" dirty="0" smtClean="0"/>
              <a:t>c) </a:t>
            </a:r>
            <a:r>
              <a:rPr lang="tr-TR" dirty="0" err="1" smtClean="0"/>
              <a:t>Metfessel</a:t>
            </a:r>
            <a:r>
              <a:rPr lang="tr-TR" dirty="0" smtClean="0"/>
              <a:t>-</a:t>
            </a:r>
            <a:r>
              <a:rPr lang="tr-TR" dirty="0" err="1" smtClean="0"/>
              <a:t>Miheal</a:t>
            </a:r>
            <a:r>
              <a:rPr lang="tr-TR" dirty="0" smtClean="0"/>
              <a:t> değerlendirme modeli</a:t>
            </a:r>
          </a:p>
          <a:p>
            <a:pPr>
              <a:buNone/>
            </a:pPr>
            <a:r>
              <a:rPr lang="tr-TR" dirty="0" smtClean="0"/>
              <a:t>d) </a:t>
            </a:r>
            <a:r>
              <a:rPr lang="tr-TR" dirty="0" err="1" smtClean="0"/>
              <a:t>Provus’un</a:t>
            </a:r>
            <a:r>
              <a:rPr lang="tr-TR" dirty="0" smtClean="0"/>
              <a:t>  farklar yaklaşımıyla değerlendirme modeli</a:t>
            </a:r>
          </a:p>
          <a:p>
            <a:pPr>
              <a:buNone/>
            </a:pPr>
            <a:r>
              <a:rPr lang="tr-TR" dirty="0" smtClean="0"/>
              <a:t>e) </a:t>
            </a:r>
            <a:r>
              <a:rPr lang="tr-TR" dirty="0" err="1" smtClean="0"/>
              <a:t>Stake’ın</a:t>
            </a:r>
            <a:r>
              <a:rPr lang="tr-TR" dirty="0" smtClean="0"/>
              <a:t> uygunluk-olasılık modeli.</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67544" y="692696"/>
            <a:ext cx="7560840" cy="5616624"/>
          </a:xfrm>
        </p:spPr>
        <p:txBody>
          <a:bodyPr>
            <a:normAutofit lnSpcReduction="10000"/>
          </a:bodyPr>
          <a:lstStyle/>
          <a:p>
            <a:pPr>
              <a:buNone/>
            </a:pPr>
            <a:r>
              <a:rPr lang="tr-TR" smtClean="0"/>
              <a:t>   SORU: </a:t>
            </a:r>
            <a:r>
              <a:rPr lang="tr-TR" sz="2000" smtClean="0"/>
              <a:t>Bir </a:t>
            </a:r>
            <a:r>
              <a:rPr lang="tr-TR" sz="2000" dirty="0" smtClean="0"/>
              <a:t>programa süreklilik kazandırılmasının amacı programın etkili ve işlevsel olmasını sağlamaktır. </a:t>
            </a:r>
          </a:p>
          <a:p>
            <a:pPr>
              <a:buNone/>
            </a:pPr>
            <a:endParaRPr lang="tr-TR" sz="2000" dirty="0" smtClean="0"/>
          </a:p>
          <a:p>
            <a:pPr>
              <a:buNone/>
            </a:pPr>
            <a:r>
              <a:rPr lang="tr-TR" sz="2000" b="1" dirty="0" smtClean="0"/>
              <a:t>    Buna göre aşağıdakilerden hangisi programa süreklilik kazandırmada önemli değildir?</a:t>
            </a:r>
          </a:p>
          <a:p>
            <a:pPr>
              <a:buNone/>
            </a:pPr>
            <a:r>
              <a:rPr lang="tr-TR" sz="2000" b="1" dirty="0" smtClean="0"/>
              <a:t> </a:t>
            </a:r>
          </a:p>
          <a:p>
            <a:pPr>
              <a:buNone/>
            </a:pPr>
            <a:r>
              <a:rPr lang="tr-TR" sz="2000" b="1" dirty="0" smtClean="0"/>
              <a:t>    A)</a:t>
            </a:r>
            <a:r>
              <a:rPr lang="tr-TR" sz="2000" dirty="0" smtClean="0"/>
              <a:t> Programın bölgesel farklılık ve ihtiyaçları dikkate alması</a:t>
            </a:r>
          </a:p>
          <a:p>
            <a:pPr>
              <a:buNone/>
            </a:pPr>
            <a:r>
              <a:rPr lang="tr-TR" sz="2000" b="1" dirty="0" smtClean="0"/>
              <a:t>    B)</a:t>
            </a:r>
            <a:r>
              <a:rPr lang="tr-TR" sz="2000" dirty="0" smtClean="0"/>
              <a:t> Öğretmenlere programın uygulanmasıyla ilgili hizmet öncesi ve hizmet içi eğitim verilmesi</a:t>
            </a:r>
          </a:p>
          <a:p>
            <a:pPr>
              <a:buNone/>
            </a:pPr>
            <a:r>
              <a:rPr lang="tr-TR" sz="2000" b="1" dirty="0" smtClean="0"/>
              <a:t>    C) </a:t>
            </a:r>
            <a:r>
              <a:rPr lang="tr-TR" sz="2000" dirty="0" smtClean="0"/>
              <a:t>Programın öğretmen ve öğrencilerde bilim okuryazarlığını geliştirmesi</a:t>
            </a:r>
          </a:p>
          <a:p>
            <a:pPr>
              <a:buNone/>
            </a:pPr>
            <a:r>
              <a:rPr lang="tr-TR" sz="2000" dirty="0" smtClean="0"/>
              <a:t>     </a:t>
            </a:r>
            <a:r>
              <a:rPr lang="tr-TR" sz="2000" b="1" dirty="0" smtClean="0"/>
              <a:t>D) </a:t>
            </a:r>
            <a:r>
              <a:rPr lang="tr-TR" sz="2000" dirty="0" smtClean="0"/>
              <a:t>Programda dersler arası ilişkilendirmeyi yansıtan öğrenme alanları üzerinde durulması </a:t>
            </a:r>
          </a:p>
          <a:p>
            <a:pPr>
              <a:buNone/>
            </a:pPr>
            <a:r>
              <a:rPr lang="tr-TR" sz="2000" b="1" dirty="0" smtClean="0"/>
              <a:t>     E)</a:t>
            </a:r>
            <a:r>
              <a:rPr lang="tr-TR" sz="2000" dirty="0" smtClean="0"/>
              <a:t> Programda ölçme veya değerlendirme amacıyla sadece sınavların önerilmesi  </a:t>
            </a:r>
            <a:endParaRPr lang="tr-TR" sz="2000" b="1" dirty="0" smtClean="0"/>
          </a:p>
          <a:p>
            <a:pPr>
              <a:buNone/>
            </a:pPr>
            <a:endParaRPr lang="tr-TR" sz="2000" dirty="0" smtClean="0"/>
          </a:p>
          <a:p>
            <a:pPr>
              <a:buNone/>
            </a:pPr>
            <a:endParaRPr lang="tr-TR" dirty="0"/>
          </a:p>
        </p:txBody>
      </p:sp>
      <p:sp>
        <p:nvSpPr>
          <p:cNvPr id="4" name="3 Oval"/>
          <p:cNvSpPr/>
          <p:nvPr/>
        </p:nvSpPr>
        <p:spPr>
          <a:xfrm>
            <a:off x="7380312" y="0"/>
            <a:ext cx="1224136"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KPSS2010</a:t>
            </a:r>
            <a:endParaRPr lang="tr-TR" b="1"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620688"/>
            <a:ext cx="8363272" cy="5853264"/>
          </a:xfrm>
        </p:spPr>
        <p:txBody>
          <a:bodyPr/>
          <a:lstStyle/>
          <a:p>
            <a:pPr>
              <a:buNone/>
            </a:pPr>
            <a:endParaRPr lang="tr-TR" dirty="0" smtClean="0"/>
          </a:p>
          <a:p>
            <a:pPr>
              <a:buNone/>
            </a:pPr>
            <a:r>
              <a:rPr lang="tr-TR" dirty="0" smtClean="0"/>
              <a:t>SORU:</a:t>
            </a:r>
            <a:r>
              <a:rPr lang="tr-TR" sz="2000" dirty="0" smtClean="0"/>
              <a:t> Eğitimde program geliştirme sürecinde süreklilik önemlidir.</a:t>
            </a:r>
          </a:p>
          <a:p>
            <a:pPr>
              <a:buNone/>
            </a:pPr>
            <a:endParaRPr lang="tr-TR" sz="2000" dirty="0" smtClean="0"/>
          </a:p>
          <a:p>
            <a:pPr>
              <a:buNone/>
            </a:pPr>
            <a:r>
              <a:rPr lang="tr-TR" sz="2000" b="1" dirty="0" smtClean="0"/>
              <a:t>   Aşağıdakilerden hangisi bu açıklamaya uygun değildir?</a:t>
            </a:r>
          </a:p>
          <a:p>
            <a:pPr>
              <a:buNone/>
            </a:pPr>
            <a:r>
              <a:rPr lang="tr-TR" sz="2000" b="1" dirty="0" smtClean="0"/>
              <a:t> </a:t>
            </a:r>
          </a:p>
          <a:p>
            <a:pPr>
              <a:buNone/>
            </a:pPr>
            <a:r>
              <a:rPr lang="tr-TR" sz="2000" b="1" dirty="0" smtClean="0"/>
              <a:t>   A)</a:t>
            </a:r>
            <a:r>
              <a:rPr lang="tr-TR" sz="2000" dirty="0" smtClean="0"/>
              <a:t> Okulların bürokratik bir yapı içerisinde örgütlenmiş olması</a:t>
            </a:r>
            <a:r>
              <a:rPr lang="tr-TR" sz="2000" b="1" dirty="0" smtClean="0"/>
              <a:t> </a:t>
            </a:r>
          </a:p>
          <a:p>
            <a:pPr>
              <a:buNone/>
            </a:pPr>
            <a:r>
              <a:rPr lang="tr-TR" sz="2000" b="1" dirty="0" smtClean="0"/>
              <a:t>   B)</a:t>
            </a:r>
            <a:r>
              <a:rPr lang="tr-TR" sz="2000" dirty="0" smtClean="0"/>
              <a:t> İlk uygulamada yüzde yüz öğrenme sağlayacak etkinlikte  program hazırlamanın çok güç olması</a:t>
            </a:r>
            <a:endParaRPr lang="tr-TR" sz="2000" b="1" dirty="0" smtClean="0"/>
          </a:p>
          <a:p>
            <a:pPr>
              <a:buNone/>
            </a:pPr>
            <a:r>
              <a:rPr lang="tr-TR" sz="2000" b="1" dirty="0" smtClean="0"/>
              <a:t>   C)</a:t>
            </a:r>
            <a:r>
              <a:rPr lang="tr-TR" sz="2000" dirty="0" smtClean="0"/>
              <a:t> Konu alanlarındaki bilgi birikiminde önemli değişiklikler olması</a:t>
            </a:r>
            <a:endParaRPr lang="tr-TR" sz="2000" b="1" dirty="0" smtClean="0"/>
          </a:p>
          <a:p>
            <a:pPr>
              <a:buNone/>
            </a:pPr>
            <a:r>
              <a:rPr lang="tr-TR" sz="2000" b="1" dirty="0" smtClean="0"/>
              <a:t>   D)</a:t>
            </a:r>
            <a:r>
              <a:rPr lang="tr-TR" sz="2000" dirty="0" smtClean="0"/>
              <a:t> Eğitim teknolojisinde ilerlemeler kaydedilmesi </a:t>
            </a:r>
            <a:endParaRPr lang="tr-TR" sz="2000" b="1" dirty="0" smtClean="0"/>
          </a:p>
          <a:p>
            <a:pPr>
              <a:buNone/>
            </a:pPr>
            <a:r>
              <a:rPr lang="tr-TR" sz="2000" b="1" dirty="0" smtClean="0"/>
              <a:t>   E)</a:t>
            </a:r>
            <a:r>
              <a:rPr lang="tr-TR" sz="2000" dirty="0" smtClean="0"/>
              <a:t> Bilginin sürekli ve birikimli olması</a:t>
            </a:r>
            <a:endParaRPr lang="tr-TR" sz="2000" b="1" dirty="0" smtClean="0"/>
          </a:p>
          <a:p>
            <a:pPr>
              <a:buNone/>
            </a:pPr>
            <a:r>
              <a:rPr lang="tr-TR" sz="2000" dirty="0" smtClean="0"/>
              <a:t> </a:t>
            </a:r>
            <a:endParaRPr lang="tr-TR" dirty="0"/>
          </a:p>
        </p:txBody>
      </p:sp>
      <p:sp>
        <p:nvSpPr>
          <p:cNvPr id="4" name="3 Oval"/>
          <p:cNvSpPr/>
          <p:nvPr/>
        </p:nvSpPr>
        <p:spPr>
          <a:xfrm>
            <a:off x="7452320" y="0"/>
            <a:ext cx="1224136"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KMS2001</a:t>
            </a:r>
            <a:endParaRPr lang="tr-TR" b="1" dirty="0">
              <a:solidFill>
                <a:schemeClr val="tx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1171</TotalTime>
  <Words>3243</Words>
  <Application>Microsoft Office PowerPoint</Application>
  <PresentationFormat>Ekran Gösterisi (4:3)</PresentationFormat>
  <Paragraphs>365</Paragraphs>
  <Slides>73</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73</vt:i4>
      </vt:variant>
    </vt:vector>
  </HeadingPairs>
  <TitlesOfParts>
    <vt:vector size="79" baseType="lpstr">
      <vt:lpstr>Calibri</vt:lpstr>
      <vt:lpstr>Century Schoolbook</vt:lpstr>
      <vt:lpstr>Comic Sans MS</vt:lpstr>
      <vt:lpstr>Wingdings</vt:lpstr>
      <vt:lpstr>Wingdings 2</vt:lpstr>
      <vt:lpstr>Cumba</vt:lpstr>
      <vt:lpstr>PROGRAM DEĞERLENDİRME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Değerlendirme türleri</vt:lpstr>
      <vt:lpstr>PowerPoint Sunusu</vt:lpstr>
      <vt:lpstr>PowerPoint Sunusu</vt:lpstr>
      <vt:lpstr>1- Tanılayıcı Değerlendirme</vt:lpstr>
      <vt:lpstr>PowerPoint Sunusu</vt:lpstr>
      <vt:lpstr>2. Biçimlendirici değerlendirme </vt:lpstr>
      <vt:lpstr>PowerPoint Sunusu</vt:lpstr>
      <vt:lpstr>3- düzey belirleyici değerlendirme</vt:lpstr>
      <vt:lpstr>PowerPoint Sunusu</vt:lpstr>
      <vt:lpstr>PowerPoint Sunusu</vt:lpstr>
      <vt:lpstr>PowerPoint Sunusu</vt:lpstr>
      <vt:lpstr>PowerPoint Sunusu</vt:lpstr>
      <vt:lpstr>PowerPoint Sunusu</vt:lpstr>
      <vt:lpstr>PowerPoint Sunusu</vt:lpstr>
      <vt:lpstr>program geliştirme sürecinde değerlendirme amacıyla başvurulacak kaynaklar</vt:lpstr>
      <vt:lpstr>Program değerlendirmesine ilişkin yaklaşımlar</vt:lpstr>
      <vt:lpstr>Ortama göre değerlendirme</vt:lpstr>
      <vt:lpstr>Program tasarısına göre değerlendirme</vt:lpstr>
      <vt:lpstr>Başarıya göre değerlendirme</vt:lpstr>
      <vt:lpstr>Erişiye göre değerlendirme</vt:lpstr>
      <vt:lpstr>Öğrenmeye göre değerlendirme</vt:lpstr>
      <vt:lpstr>Ürüne yönelik değerlendirme</vt:lpstr>
      <vt:lpstr>PowerPoint Sunusu</vt:lpstr>
      <vt:lpstr>PowerPoint Sunusu</vt:lpstr>
      <vt:lpstr>Program değerlendirme modelleri</vt:lpstr>
      <vt:lpstr>Hedefe dayalı değerlendirme</vt:lpstr>
      <vt:lpstr>PowerPoint Sunusu</vt:lpstr>
      <vt:lpstr>PowerPoint Sunusu</vt:lpstr>
      <vt:lpstr>PowerPoint Sunusu</vt:lpstr>
      <vt:lpstr>Metfessel-Michael Değerlendirme modeli</vt:lpstr>
      <vt:lpstr>PowerPoint Sunusu</vt:lpstr>
      <vt:lpstr>PowerPoint Sunusu</vt:lpstr>
      <vt:lpstr> </vt:lpstr>
      <vt:lpstr>Provus ’un farklar yaklaşımı ile değerlendirme modeli</vt:lpstr>
      <vt:lpstr>PowerPoint Sunusu</vt:lpstr>
      <vt:lpstr>PowerPoint Sunusu</vt:lpstr>
      <vt:lpstr>PowerPoint Sunusu</vt:lpstr>
      <vt:lpstr>PowerPoint Sunusu</vt:lpstr>
      <vt:lpstr>PowerPoint Sunusu</vt:lpstr>
      <vt:lpstr>PowerPoint Sunusu</vt:lpstr>
      <vt:lpstr>PowerPoint Sunusu</vt:lpstr>
      <vt:lpstr>Stake’in Uygunluk-Olasılık Modeli  </vt:lpstr>
      <vt:lpstr>PowerPoint Sunusu</vt:lpstr>
      <vt:lpstr>PowerPoint Sunusu</vt:lpstr>
      <vt:lpstr>Stufflebeam’in  bağlam, girdi, süreç ve ürün modeli</vt:lpstr>
      <vt:lpstr>PowerPoint Sunusu</vt:lpstr>
      <vt:lpstr>PowerPoint Sunusu</vt:lpstr>
      <vt:lpstr>PowerPoint Sunusu</vt:lpstr>
      <vt:lpstr>PowerPoint Sunusu</vt:lpstr>
      <vt:lpstr>PowerPoint Sunusu</vt:lpstr>
      <vt:lpstr>PowerPoint Sunusu</vt:lpstr>
      <vt:lpstr>PowerPoint Sunusu</vt:lpstr>
      <vt:lpstr>Eisner’in Eğitsel Eleştiri Değerlendirme Modeli</vt:lpstr>
      <vt:lpstr>PowerPoint Sunusu</vt:lpstr>
      <vt:lpstr>PowerPoint Sunusu</vt:lpstr>
      <vt:lpstr>Stake’ın ihtiyaca cevap verici program değerlendirme modeli</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TASARISI HAZIRLAMADA DEĞERLENDİRME</dc:title>
  <dc:creator>Lenovo</dc:creator>
  <cp:lastModifiedBy>ronaldinho424</cp:lastModifiedBy>
  <cp:revision>125</cp:revision>
  <dcterms:created xsi:type="dcterms:W3CDTF">2011-04-22T19:34:05Z</dcterms:created>
  <dcterms:modified xsi:type="dcterms:W3CDTF">2018-02-14T09:21:00Z</dcterms:modified>
</cp:coreProperties>
</file>