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2" r:id="rId6"/>
    <p:sldId id="263" r:id="rId7"/>
    <p:sldId id="264"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742" autoAdjust="0"/>
  </p:normalViewPr>
  <p:slideViewPr>
    <p:cSldViewPr snapToGrid="0">
      <p:cViewPr varScale="1">
        <p:scale>
          <a:sx n="93" d="100"/>
          <a:sy n="93" d="100"/>
        </p:scale>
        <p:origin x="456"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13835-4935-4141-A567-8834199BCEED}" type="datetimeFigureOut">
              <a:rPr lang="tr-TR" smtClean="0"/>
              <a:t>11.02.2020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FE2CC-95DE-4C91-9A8D-2970180BCA42}" type="slidenum">
              <a:rPr lang="tr-TR" smtClean="0"/>
              <a:t>‹#›</a:t>
            </a:fld>
            <a:endParaRPr lang="tr-TR"/>
          </a:p>
        </p:txBody>
      </p:sp>
    </p:spTree>
    <p:extLst>
      <p:ext uri="{BB962C8B-B14F-4D97-AF65-F5344CB8AC3E}">
        <p14:creationId xmlns:p14="http://schemas.microsoft.com/office/powerpoint/2010/main" val="1476262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81B79DE-EDEB-42F5-8111-C60D0BCD6E89}" type="slidenum">
              <a:rPr lang="tr-TR" smtClean="0"/>
              <a:pPr/>
              <a:t>1</a:t>
            </a:fld>
            <a:endParaRPr lang="tr-TR"/>
          </a:p>
        </p:txBody>
      </p:sp>
    </p:spTree>
    <p:extLst>
      <p:ext uri="{BB962C8B-B14F-4D97-AF65-F5344CB8AC3E}">
        <p14:creationId xmlns:p14="http://schemas.microsoft.com/office/powerpoint/2010/main" val="290403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6664DB3-8081-48D9-9C1C-DFE30941C417}" type="slidenum">
              <a:rPr lang="tr-TR" smtClean="0"/>
              <a:pPr/>
              <a:t>4</a:t>
            </a:fld>
            <a:endParaRPr lang="tr-TR"/>
          </a:p>
        </p:txBody>
      </p:sp>
    </p:spTree>
    <p:extLst>
      <p:ext uri="{BB962C8B-B14F-4D97-AF65-F5344CB8AC3E}">
        <p14:creationId xmlns:p14="http://schemas.microsoft.com/office/powerpoint/2010/main" val="1495985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81B79DE-EDEB-42F5-8111-C60D0BCD6E89}" type="slidenum">
              <a:rPr lang="tr-TR" smtClean="0"/>
              <a:pPr/>
              <a:t>5</a:t>
            </a:fld>
            <a:endParaRPr lang="tr-TR"/>
          </a:p>
        </p:txBody>
      </p:sp>
    </p:spTree>
    <p:extLst>
      <p:ext uri="{BB962C8B-B14F-4D97-AF65-F5344CB8AC3E}">
        <p14:creationId xmlns:p14="http://schemas.microsoft.com/office/powerpoint/2010/main" val="249956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7370074-3C4F-477B-8F75-845FED789BF2}" type="datetimeFigureOut">
              <a:rPr lang="tr-TR" smtClean="0"/>
              <a:t>11.02.2020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5D3E044-943E-4042-B6E8-30559C131580}" type="slidenum">
              <a:rPr lang="tr-TR" smtClean="0"/>
              <a:t>‹#›</a:t>
            </a:fld>
            <a:endParaRPr lang="tr-TR"/>
          </a:p>
        </p:txBody>
      </p:sp>
    </p:spTree>
    <p:extLst>
      <p:ext uri="{BB962C8B-B14F-4D97-AF65-F5344CB8AC3E}">
        <p14:creationId xmlns:p14="http://schemas.microsoft.com/office/powerpoint/2010/main" val="110953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7370074-3C4F-477B-8F75-845FED789BF2}" type="datetimeFigureOut">
              <a:rPr lang="tr-TR" smtClean="0"/>
              <a:t>11.02.2020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5D3E044-943E-4042-B6E8-30559C131580}" type="slidenum">
              <a:rPr lang="tr-TR" smtClean="0"/>
              <a:t>‹#›</a:t>
            </a:fld>
            <a:endParaRPr lang="tr-TR"/>
          </a:p>
        </p:txBody>
      </p:sp>
    </p:spTree>
    <p:extLst>
      <p:ext uri="{BB962C8B-B14F-4D97-AF65-F5344CB8AC3E}">
        <p14:creationId xmlns:p14="http://schemas.microsoft.com/office/powerpoint/2010/main" val="372177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7370074-3C4F-477B-8F75-845FED789BF2}" type="datetimeFigureOut">
              <a:rPr lang="tr-TR" smtClean="0"/>
              <a:t>11.02.2020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5D3E044-943E-4042-B6E8-30559C131580}" type="slidenum">
              <a:rPr lang="tr-TR" smtClean="0"/>
              <a:t>‹#›</a:t>
            </a:fld>
            <a:endParaRPr lang="tr-TR"/>
          </a:p>
        </p:txBody>
      </p:sp>
    </p:spTree>
    <p:extLst>
      <p:ext uri="{BB962C8B-B14F-4D97-AF65-F5344CB8AC3E}">
        <p14:creationId xmlns:p14="http://schemas.microsoft.com/office/powerpoint/2010/main" val="3824017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7370074-3C4F-477B-8F75-845FED789BF2}" type="datetimeFigureOut">
              <a:rPr lang="tr-TR" smtClean="0"/>
              <a:t>11.02.2020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5D3E044-943E-4042-B6E8-30559C131580}" type="slidenum">
              <a:rPr lang="tr-TR" smtClean="0"/>
              <a:t>‹#›</a:t>
            </a:fld>
            <a:endParaRPr lang="tr-TR"/>
          </a:p>
        </p:txBody>
      </p:sp>
    </p:spTree>
    <p:extLst>
      <p:ext uri="{BB962C8B-B14F-4D97-AF65-F5344CB8AC3E}">
        <p14:creationId xmlns:p14="http://schemas.microsoft.com/office/powerpoint/2010/main" val="15758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7370074-3C4F-477B-8F75-845FED789BF2}" type="datetimeFigureOut">
              <a:rPr lang="tr-TR" smtClean="0"/>
              <a:t>11.02.2020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5D3E044-943E-4042-B6E8-30559C131580}" type="slidenum">
              <a:rPr lang="tr-TR" smtClean="0"/>
              <a:t>‹#›</a:t>
            </a:fld>
            <a:endParaRPr lang="tr-TR"/>
          </a:p>
        </p:txBody>
      </p:sp>
    </p:spTree>
    <p:extLst>
      <p:ext uri="{BB962C8B-B14F-4D97-AF65-F5344CB8AC3E}">
        <p14:creationId xmlns:p14="http://schemas.microsoft.com/office/powerpoint/2010/main" val="276633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7370074-3C4F-477B-8F75-845FED789BF2}" type="datetimeFigureOut">
              <a:rPr lang="tr-TR" smtClean="0"/>
              <a:t>11.02.2020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5D3E044-943E-4042-B6E8-30559C131580}" type="slidenum">
              <a:rPr lang="tr-TR" smtClean="0"/>
              <a:t>‹#›</a:t>
            </a:fld>
            <a:endParaRPr lang="tr-TR"/>
          </a:p>
        </p:txBody>
      </p:sp>
    </p:spTree>
    <p:extLst>
      <p:ext uri="{BB962C8B-B14F-4D97-AF65-F5344CB8AC3E}">
        <p14:creationId xmlns:p14="http://schemas.microsoft.com/office/powerpoint/2010/main" val="116208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7370074-3C4F-477B-8F75-845FED789BF2}" type="datetimeFigureOut">
              <a:rPr lang="tr-TR" smtClean="0"/>
              <a:t>11.02.2020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5D3E044-943E-4042-B6E8-30559C131580}" type="slidenum">
              <a:rPr lang="tr-TR" smtClean="0"/>
              <a:t>‹#›</a:t>
            </a:fld>
            <a:endParaRPr lang="tr-TR"/>
          </a:p>
        </p:txBody>
      </p:sp>
    </p:spTree>
    <p:extLst>
      <p:ext uri="{BB962C8B-B14F-4D97-AF65-F5344CB8AC3E}">
        <p14:creationId xmlns:p14="http://schemas.microsoft.com/office/powerpoint/2010/main" val="383307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7370074-3C4F-477B-8F75-845FED789BF2}" type="datetimeFigureOut">
              <a:rPr lang="tr-TR" smtClean="0"/>
              <a:t>11.02.2020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5D3E044-943E-4042-B6E8-30559C131580}" type="slidenum">
              <a:rPr lang="tr-TR" smtClean="0"/>
              <a:t>‹#›</a:t>
            </a:fld>
            <a:endParaRPr lang="tr-TR"/>
          </a:p>
        </p:txBody>
      </p:sp>
    </p:spTree>
    <p:extLst>
      <p:ext uri="{BB962C8B-B14F-4D97-AF65-F5344CB8AC3E}">
        <p14:creationId xmlns:p14="http://schemas.microsoft.com/office/powerpoint/2010/main" val="228938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7370074-3C4F-477B-8F75-845FED789BF2}" type="datetimeFigureOut">
              <a:rPr lang="tr-TR" smtClean="0"/>
              <a:t>11.02.2020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5D3E044-943E-4042-B6E8-30559C131580}" type="slidenum">
              <a:rPr lang="tr-TR" smtClean="0"/>
              <a:t>‹#›</a:t>
            </a:fld>
            <a:endParaRPr lang="tr-TR"/>
          </a:p>
        </p:txBody>
      </p:sp>
    </p:spTree>
    <p:extLst>
      <p:ext uri="{BB962C8B-B14F-4D97-AF65-F5344CB8AC3E}">
        <p14:creationId xmlns:p14="http://schemas.microsoft.com/office/powerpoint/2010/main" val="336554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7370074-3C4F-477B-8F75-845FED789BF2}" type="datetimeFigureOut">
              <a:rPr lang="tr-TR" smtClean="0"/>
              <a:t>11.02.2020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5D3E044-943E-4042-B6E8-30559C131580}" type="slidenum">
              <a:rPr lang="tr-TR" smtClean="0"/>
              <a:t>‹#›</a:t>
            </a:fld>
            <a:endParaRPr lang="tr-TR"/>
          </a:p>
        </p:txBody>
      </p:sp>
    </p:spTree>
    <p:extLst>
      <p:ext uri="{BB962C8B-B14F-4D97-AF65-F5344CB8AC3E}">
        <p14:creationId xmlns:p14="http://schemas.microsoft.com/office/powerpoint/2010/main" val="419790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7370074-3C4F-477B-8F75-845FED789BF2}" type="datetimeFigureOut">
              <a:rPr lang="tr-TR" smtClean="0"/>
              <a:t>11.02.2020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5D3E044-943E-4042-B6E8-30559C131580}" type="slidenum">
              <a:rPr lang="tr-TR" smtClean="0"/>
              <a:t>‹#›</a:t>
            </a:fld>
            <a:endParaRPr lang="tr-TR"/>
          </a:p>
        </p:txBody>
      </p:sp>
    </p:spTree>
    <p:extLst>
      <p:ext uri="{BB962C8B-B14F-4D97-AF65-F5344CB8AC3E}">
        <p14:creationId xmlns:p14="http://schemas.microsoft.com/office/powerpoint/2010/main" val="381530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70074-3C4F-477B-8F75-845FED789BF2}" type="datetimeFigureOut">
              <a:rPr lang="tr-TR" smtClean="0"/>
              <a:t>11.02.2020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3E044-943E-4042-B6E8-30559C131580}" type="slidenum">
              <a:rPr lang="tr-TR" smtClean="0"/>
              <a:t>‹#›</a:t>
            </a:fld>
            <a:endParaRPr lang="tr-TR"/>
          </a:p>
        </p:txBody>
      </p:sp>
    </p:spTree>
    <p:extLst>
      <p:ext uri="{BB962C8B-B14F-4D97-AF65-F5344CB8AC3E}">
        <p14:creationId xmlns:p14="http://schemas.microsoft.com/office/powerpoint/2010/main" val="2444482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524000" y="1781930"/>
            <a:ext cx="9144000" cy="2387600"/>
          </a:xfrm>
        </p:spPr>
        <p:txBody>
          <a:bodyPr>
            <a:normAutofit fontScale="90000"/>
          </a:bodyPr>
          <a:lstStyle/>
          <a:p>
            <a:pPr>
              <a:defRPr/>
            </a:pPr>
            <a:r>
              <a:rPr lang="tr-TR" sz="4800" dirty="0">
                <a:latin typeface="Constantia" panose="02030602050306030303" pitchFamily="18" charset="0"/>
                <a:cs typeface="Times New Roman" panose="02020603050405020304" pitchFamily="18" charset="0"/>
              </a:rPr>
              <a:t>ANT 339</a:t>
            </a:r>
            <a:br>
              <a:rPr lang="tr-TR" sz="4800" dirty="0">
                <a:latin typeface="Constantia" panose="02030602050306030303" pitchFamily="18" charset="0"/>
                <a:cs typeface="Times New Roman" panose="02020603050405020304" pitchFamily="18" charset="0"/>
              </a:rPr>
            </a:br>
            <a:r>
              <a:rPr lang="tr-TR" sz="4800" dirty="0">
                <a:latin typeface="Constantia" panose="02030602050306030303" pitchFamily="18" charset="0"/>
                <a:cs typeface="Times New Roman" panose="02020603050405020304" pitchFamily="18" charset="0"/>
              </a:rPr>
              <a:t>İSTATİSTİĞE GİRİŞ </a:t>
            </a:r>
            <a:r>
              <a:rPr lang="tr-TR" sz="4800" dirty="0" smtClean="0">
                <a:latin typeface="Constantia" panose="02030602050306030303" pitchFamily="18" charset="0"/>
                <a:cs typeface="Times New Roman" panose="02020603050405020304" pitchFamily="18" charset="0"/>
              </a:rPr>
              <a:t/>
            </a:r>
            <a:br>
              <a:rPr lang="tr-TR" sz="4800" dirty="0" smtClean="0">
                <a:latin typeface="Constantia" panose="02030602050306030303" pitchFamily="18" charset="0"/>
                <a:cs typeface="Times New Roman" panose="02020603050405020304" pitchFamily="18" charset="0"/>
              </a:rPr>
            </a:br>
            <a:r>
              <a:rPr lang="tr-TR" sz="4800" dirty="0">
                <a:latin typeface="Constantia" panose="02030602050306030303" pitchFamily="18" charset="0"/>
                <a:cs typeface="Times New Roman" panose="02020603050405020304" pitchFamily="18" charset="0"/>
              </a:rPr>
              <a:t/>
            </a:r>
            <a:br>
              <a:rPr lang="tr-TR" sz="4800" dirty="0">
                <a:latin typeface="Constantia" panose="02030602050306030303" pitchFamily="18" charset="0"/>
                <a:cs typeface="Times New Roman" panose="02020603050405020304" pitchFamily="18" charset="0"/>
              </a:rPr>
            </a:br>
            <a:r>
              <a:rPr lang="tr-TR" sz="4800" dirty="0" smtClean="0">
                <a:latin typeface="Constantia" panose="02030602050306030303" pitchFamily="18" charset="0"/>
                <a:cs typeface="Times New Roman" panose="02020603050405020304" pitchFamily="18" charset="0"/>
              </a:rPr>
              <a:t>I. HAFTA</a:t>
            </a:r>
            <a:endParaRPr lang="tr-TR" sz="4800" dirty="0">
              <a:latin typeface="Constantia" panose="02030602050306030303" pitchFamily="18" charset="0"/>
              <a:cs typeface="Times New Roman" panose="02020603050405020304" pitchFamily="18" charset="0"/>
            </a:endParaRPr>
          </a:p>
        </p:txBody>
      </p:sp>
      <p:sp>
        <p:nvSpPr>
          <p:cNvPr id="4" name="3 Dikdörtgen"/>
          <p:cNvSpPr/>
          <p:nvPr/>
        </p:nvSpPr>
        <p:spPr>
          <a:xfrm>
            <a:off x="3496025" y="4772782"/>
            <a:ext cx="5199950" cy="523220"/>
          </a:xfrm>
          <a:prstGeom prst="rect">
            <a:avLst/>
          </a:prstGeom>
        </p:spPr>
        <p:txBody>
          <a:bodyPr wrap="none">
            <a:spAutoFit/>
          </a:bodyPr>
          <a:lstStyle/>
          <a:p>
            <a:pPr>
              <a:spcBef>
                <a:spcPct val="0"/>
              </a:spcBef>
            </a:pPr>
            <a:r>
              <a:rPr lang="tr-TR" sz="2800" dirty="0">
                <a:latin typeface="Bell MT" pitchFamily="18" charset="0"/>
              </a:rPr>
              <a:t>PROF. DR. BAŞAK KOCA ÖZER</a:t>
            </a:r>
          </a:p>
        </p:txBody>
      </p:sp>
    </p:spTree>
    <p:extLst>
      <p:ext uri="{BB962C8B-B14F-4D97-AF65-F5344CB8AC3E}">
        <p14:creationId xmlns:p14="http://schemas.microsoft.com/office/powerpoint/2010/main" val="66835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AE44F91-FB67-4AEB-BCB9-1D0429AB955F}" type="slidenum">
              <a:rPr lang="tr-TR" smtClean="0"/>
              <a:pPr/>
              <a:t>2</a:t>
            </a:fld>
            <a:endParaRPr lang="tr-TR"/>
          </a:p>
        </p:txBody>
      </p:sp>
      <p:pic>
        <p:nvPicPr>
          <p:cNvPr id="3" name="Resim 2"/>
          <p:cNvPicPr>
            <a:picLocks noChangeAspect="1"/>
          </p:cNvPicPr>
          <p:nvPr/>
        </p:nvPicPr>
        <p:blipFill>
          <a:blip r:embed="rId2"/>
          <a:stretch>
            <a:fillRect/>
          </a:stretch>
        </p:blipFill>
        <p:spPr>
          <a:xfrm>
            <a:off x="5682456" y="-2573"/>
            <a:ext cx="4950049" cy="6858000"/>
          </a:xfrm>
          <a:prstGeom prst="rect">
            <a:avLst/>
          </a:prstGeom>
        </p:spPr>
      </p:pic>
      <p:pic>
        <p:nvPicPr>
          <p:cNvPr id="4" name="Resim 3"/>
          <p:cNvPicPr>
            <a:picLocks noChangeAspect="1"/>
          </p:cNvPicPr>
          <p:nvPr/>
        </p:nvPicPr>
        <p:blipFill>
          <a:blip r:embed="rId3"/>
          <a:stretch>
            <a:fillRect/>
          </a:stretch>
        </p:blipFill>
        <p:spPr>
          <a:xfrm>
            <a:off x="1872455" y="822262"/>
            <a:ext cx="3810000" cy="5715000"/>
          </a:xfrm>
          <a:prstGeom prst="rect">
            <a:avLst/>
          </a:prstGeom>
        </p:spPr>
      </p:pic>
    </p:spTree>
    <p:extLst>
      <p:ext uri="{BB962C8B-B14F-4D97-AF65-F5344CB8AC3E}">
        <p14:creationId xmlns:p14="http://schemas.microsoft.com/office/powerpoint/2010/main" val="276050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AE44F91-FB67-4AEB-BCB9-1D0429AB955F}" type="slidenum">
              <a:rPr lang="tr-TR" smtClean="0"/>
              <a:pPr/>
              <a:t>3</a:t>
            </a:fld>
            <a:endParaRPr lang="tr-TR"/>
          </a:p>
        </p:txBody>
      </p:sp>
      <p:pic>
        <p:nvPicPr>
          <p:cNvPr id="3" name="Resim 2"/>
          <p:cNvPicPr>
            <a:picLocks noChangeAspect="1"/>
          </p:cNvPicPr>
          <p:nvPr/>
        </p:nvPicPr>
        <p:blipFill>
          <a:blip r:embed="rId2"/>
          <a:stretch>
            <a:fillRect/>
          </a:stretch>
        </p:blipFill>
        <p:spPr>
          <a:xfrm>
            <a:off x="2279577" y="476672"/>
            <a:ext cx="3895725" cy="5715000"/>
          </a:xfrm>
          <a:prstGeom prst="rect">
            <a:avLst/>
          </a:prstGeom>
        </p:spPr>
      </p:pic>
      <p:pic>
        <p:nvPicPr>
          <p:cNvPr id="4" name="Resim 3"/>
          <p:cNvPicPr>
            <a:picLocks noChangeAspect="1"/>
          </p:cNvPicPr>
          <p:nvPr/>
        </p:nvPicPr>
        <p:blipFill>
          <a:blip r:embed="rId3"/>
          <a:stretch>
            <a:fillRect/>
          </a:stretch>
        </p:blipFill>
        <p:spPr>
          <a:xfrm>
            <a:off x="6456040" y="548680"/>
            <a:ext cx="3810000" cy="5715000"/>
          </a:xfrm>
          <a:prstGeom prst="rect">
            <a:avLst/>
          </a:prstGeom>
        </p:spPr>
      </p:pic>
    </p:spTree>
    <p:extLst>
      <p:ext uri="{BB962C8B-B14F-4D97-AF65-F5344CB8AC3E}">
        <p14:creationId xmlns:p14="http://schemas.microsoft.com/office/powerpoint/2010/main" val="243383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solidFill>
                  <a:schemeClr val="tx2">
                    <a:satMod val="200000"/>
                  </a:schemeClr>
                </a:solidFill>
                <a:latin typeface="Constantia" panose="02030602050306030303" pitchFamily="18" charset="0"/>
                <a:cs typeface="Times New Roman" panose="02020603050405020304" pitchFamily="18" charset="0"/>
              </a:rPr>
              <a:t>İSTATİSTİK NEDİR?</a:t>
            </a:r>
            <a:endParaRPr lang="tr-TR" dirty="0">
              <a:solidFill>
                <a:schemeClr val="tx2">
                  <a:satMod val="200000"/>
                </a:schemeClr>
              </a:solidFill>
              <a:latin typeface="Constantia" panose="02030602050306030303" pitchFamily="18" charset="0"/>
              <a:cs typeface="Times New Roman" panose="02020603050405020304" pitchFamily="18" charset="0"/>
            </a:endParaRPr>
          </a:p>
        </p:txBody>
      </p:sp>
      <p:sp>
        <p:nvSpPr>
          <p:cNvPr id="9219" name="2 İçerik Yer Tutucusu"/>
          <p:cNvSpPr>
            <a:spLocks noGrp="1"/>
          </p:cNvSpPr>
          <p:nvPr>
            <p:ph idx="1"/>
          </p:nvPr>
        </p:nvSpPr>
        <p:spPr>
          <a:xfrm>
            <a:off x="2438400" y="1700808"/>
            <a:ext cx="7772400" cy="4299942"/>
          </a:xfrm>
        </p:spPr>
        <p:txBody>
          <a:bodyPr>
            <a:normAutofit fontScale="70000" lnSpcReduction="20000"/>
          </a:bodyPr>
          <a:lstStyle/>
          <a:p>
            <a:r>
              <a:rPr lang="tr-TR" dirty="0" smtClean="0">
                <a:latin typeface="Constantia" panose="02030602050306030303" pitchFamily="18" charset="0"/>
                <a:cs typeface="Times New Roman" panose="02020603050405020304" pitchFamily="18" charset="0"/>
              </a:rPr>
              <a:t>İstatistik belirli bir amaç için verilerin elde edilmesi, düzenlenmesi, çözümlenmesi, sonuçlarının yorumlanması ile ilgili teknik ve yöntemleri içeren bilim dalı ve tüm bilim dallarına yardımcı yöntemler topluluğudur.</a:t>
            </a:r>
          </a:p>
          <a:p>
            <a:pPr marL="0" indent="0">
              <a:buNone/>
            </a:pPr>
            <a:endParaRPr lang="tr-TR" dirty="0" smtClean="0">
              <a:latin typeface="Constantia" panose="02030602050306030303" pitchFamily="18" charset="0"/>
              <a:cs typeface="Times New Roman" panose="02020603050405020304" pitchFamily="18" charset="0"/>
            </a:endParaRPr>
          </a:p>
          <a:p>
            <a:r>
              <a:rPr lang="tr-TR" dirty="0" smtClean="0">
                <a:latin typeface="Constantia" panose="02030602050306030303" pitchFamily="18" charset="0"/>
                <a:cs typeface="Times New Roman" panose="02020603050405020304" pitchFamily="18" charset="0"/>
              </a:rPr>
              <a:t>Bilginin ya da verinin tanımlanması, organize edilmesi ve yorumlanması</a:t>
            </a:r>
          </a:p>
          <a:p>
            <a:pPr lvl="1"/>
            <a:r>
              <a:rPr lang="tr-TR" dirty="0" smtClean="0">
                <a:latin typeface="Constantia" panose="02030602050306030303" pitchFamily="18" charset="0"/>
                <a:cs typeface="Times New Roman" panose="02020603050405020304" pitchFamily="18" charset="0"/>
              </a:rPr>
              <a:t>Bu veri, öğrencilerin matematik sınavından aldığı notlar, problemlerin çözülme hızı, bir ilaç ya da yerine başka bir ilacı kullanmaktan dolayı iyileşen hastaların sayısı, bir basketbol maçında yapılan atış hataları sayısı ya da Ankara’daki üst düzey restoranlarda sunulan bir akşam yemeğinin ortalama fiyatı olabilir. </a:t>
            </a:r>
            <a:r>
              <a:rPr lang="tr-TR" dirty="0">
                <a:latin typeface="Constantia" panose="02030602050306030303" pitchFamily="18" charset="0"/>
                <a:cs typeface="Times New Roman" panose="02020603050405020304" pitchFamily="18" charset="0"/>
              </a:rPr>
              <a:t>	</a:t>
            </a:r>
          </a:p>
          <a:p>
            <a:pPr marL="0" indent="0">
              <a:buNone/>
            </a:pPr>
            <a:endParaRPr lang="tr-TR" dirty="0" smtClean="0">
              <a:latin typeface="Constantia" panose="02030602050306030303" pitchFamily="18" charset="0"/>
              <a:cs typeface="Times New Roman" panose="02020603050405020304" pitchFamily="18" charset="0"/>
            </a:endParaRPr>
          </a:p>
          <a:p>
            <a:r>
              <a:rPr lang="tr-TR" dirty="0" smtClean="0">
                <a:latin typeface="Constantia" panose="02030602050306030303" pitchFamily="18" charset="0"/>
                <a:cs typeface="Times New Roman" panose="02020603050405020304" pitchFamily="18" charset="0"/>
              </a:rPr>
              <a:t>İstatistiğin temel ilgi alanı örneklemi analiz etmek olduğundan, örneklemden elde edilen ölçülerin genel adına da </a:t>
            </a:r>
            <a:r>
              <a:rPr lang="tr-TR" u="sng" dirty="0" smtClean="0">
                <a:latin typeface="Constantia" panose="02030602050306030303" pitchFamily="18" charset="0"/>
                <a:cs typeface="Times New Roman" panose="02020603050405020304" pitchFamily="18" charset="0"/>
              </a:rPr>
              <a:t>istatistik</a:t>
            </a:r>
            <a:r>
              <a:rPr lang="tr-TR" dirty="0" smtClean="0">
                <a:latin typeface="Constantia" panose="02030602050306030303" pitchFamily="18" charset="0"/>
                <a:cs typeface="Times New Roman" panose="02020603050405020304" pitchFamily="18" charset="0"/>
              </a:rPr>
              <a:t> denilmektedir.</a:t>
            </a:r>
          </a:p>
        </p:txBody>
      </p:sp>
      <p:sp>
        <p:nvSpPr>
          <p:cNvPr id="5" name="4 Slayt Numarası Yer Tutucusu"/>
          <p:cNvSpPr>
            <a:spLocks noGrp="1"/>
          </p:cNvSpPr>
          <p:nvPr>
            <p:ph type="sldNum" sz="quarter" idx="12"/>
          </p:nvPr>
        </p:nvSpPr>
        <p:spPr/>
        <p:txBody>
          <a:bodyPr>
            <a:normAutofit/>
          </a:bodyPr>
          <a:lstStyle/>
          <a:p>
            <a:fld id="{8AE44F91-FB67-4AEB-BCB9-1D0429AB955F}" type="slidenum">
              <a:rPr lang="tr-TR" smtClean="0"/>
              <a:pPr/>
              <a:t>4</a:t>
            </a:fld>
            <a:endParaRPr lang="tr-TR"/>
          </a:p>
        </p:txBody>
      </p:sp>
    </p:spTree>
    <p:extLst>
      <p:ext uri="{BB962C8B-B14F-4D97-AF65-F5344CB8AC3E}">
        <p14:creationId xmlns:p14="http://schemas.microsoft.com/office/powerpoint/2010/main" val="762209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p:cNvSpPr>
          <p:nvPr>
            <p:ph type="title"/>
          </p:nvPr>
        </p:nvSpPr>
        <p:spPr bwMode="auto"/>
        <p:txBody>
          <a:bodyPr>
            <a:normAutofit/>
          </a:bodyPr>
          <a:lstStyle/>
          <a:p>
            <a:pPr eaLnBrk="1" hangingPunct="1">
              <a:defRPr/>
            </a:pPr>
            <a:r>
              <a:rPr lang="tr-TR" sz="3200" b="1" dirty="0">
                <a:latin typeface="Constantia" panose="02030602050306030303" pitchFamily="18" charset="0"/>
                <a:cs typeface="Times New Roman" panose="02020603050405020304" pitchFamily="18" charset="0"/>
              </a:rPr>
              <a:t>Bir Araştırmacı Neden İstatistik Bilmelidir?</a:t>
            </a:r>
          </a:p>
        </p:txBody>
      </p:sp>
      <p:sp>
        <p:nvSpPr>
          <p:cNvPr id="53251" name="Rectangle 3"/>
          <p:cNvSpPr>
            <a:spLocks noGrp="1"/>
          </p:cNvSpPr>
          <p:nvPr>
            <p:ph idx="1"/>
          </p:nvPr>
        </p:nvSpPr>
        <p:spPr>
          <a:xfrm>
            <a:off x="1919536" y="1864990"/>
            <a:ext cx="6894680" cy="4351338"/>
          </a:xfrm>
        </p:spPr>
        <p:txBody>
          <a:bodyPr>
            <a:normAutofit/>
          </a:bodyPr>
          <a:lstStyle/>
          <a:p>
            <a:pPr eaLnBrk="1" hangingPunct="1"/>
            <a:r>
              <a:rPr lang="tr-TR" dirty="0" smtClean="0">
                <a:latin typeface="Constantia" panose="02030602050306030303" pitchFamily="18" charset="0"/>
                <a:cs typeface="Times New Roman" panose="02020603050405020304" pitchFamily="18" charset="0"/>
              </a:rPr>
              <a:t>Data (veri) elde etme ve elde edilen datanın uygun bir şekilde sunumu ve tanımı</a:t>
            </a:r>
          </a:p>
          <a:p>
            <a:pPr eaLnBrk="1" hangingPunct="1"/>
            <a:r>
              <a:rPr lang="tr-TR" dirty="0" smtClean="0">
                <a:latin typeface="Constantia" panose="02030602050306030303" pitchFamily="18" charset="0"/>
                <a:cs typeface="Times New Roman" panose="02020603050405020304" pitchFamily="18" charset="0"/>
              </a:rPr>
              <a:t>Örnek istatistiklerine dayalı olarak </a:t>
            </a:r>
            <a:r>
              <a:rPr lang="tr-TR" dirty="0" err="1" smtClean="0">
                <a:latin typeface="Constantia" panose="02030602050306030303" pitchFamily="18" charset="0"/>
                <a:cs typeface="Times New Roman" panose="02020603050405020304" pitchFamily="18" charset="0"/>
              </a:rPr>
              <a:t>populasyon</a:t>
            </a:r>
            <a:r>
              <a:rPr lang="tr-TR" dirty="0" smtClean="0">
                <a:latin typeface="Constantia" panose="02030602050306030303" pitchFamily="18" charset="0"/>
                <a:cs typeface="Times New Roman" panose="02020603050405020304" pitchFamily="18" charset="0"/>
              </a:rPr>
              <a:t> parametreleri ile ilgili çıkarımda bulunabilmek</a:t>
            </a:r>
          </a:p>
          <a:p>
            <a:pPr eaLnBrk="1" hangingPunct="1"/>
            <a:r>
              <a:rPr lang="tr-TR" dirty="0" smtClean="0">
                <a:latin typeface="Constantia" panose="02030602050306030303" pitchFamily="18" charset="0"/>
                <a:cs typeface="Times New Roman" panose="02020603050405020304" pitchFamily="18" charset="0"/>
              </a:rPr>
              <a:t>Karar verme sürecinin daha etkin hale gelmesini sağlamak</a:t>
            </a:r>
          </a:p>
          <a:p>
            <a:pPr eaLnBrk="1" hangingPunct="1"/>
            <a:r>
              <a:rPr lang="tr-TR" dirty="0" smtClean="0">
                <a:latin typeface="Constantia" panose="02030602050306030303" pitchFamily="18" charset="0"/>
                <a:cs typeface="Times New Roman" panose="02020603050405020304" pitchFamily="18" charset="0"/>
              </a:rPr>
              <a:t>Daha güvenilir tahmin yapmayı öğrenmek</a:t>
            </a:r>
          </a:p>
        </p:txBody>
      </p:sp>
      <p:sp>
        <p:nvSpPr>
          <p:cNvPr id="4" name="3 Slayt Numarası Yer Tutucusu"/>
          <p:cNvSpPr>
            <a:spLocks noGrp="1"/>
          </p:cNvSpPr>
          <p:nvPr>
            <p:ph type="sldNum" sz="quarter" idx="12"/>
          </p:nvPr>
        </p:nvSpPr>
        <p:spPr/>
        <p:txBody>
          <a:bodyPr>
            <a:normAutofit/>
          </a:bodyPr>
          <a:lstStyle/>
          <a:p>
            <a:fld id="{8AE44F91-FB67-4AEB-BCB9-1D0429AB955F}" type="slidenum">
              <a:rPr lang="tr-TR" smtClean="0"/>
              <a:pPr/>
              <a:t>5</a:t>
            </a:fld>
            <a:endParaRPr lang="tr-TR"/>
          </a:p>
        </p:txBody>
      </p:sp>
    </p:spTree>
    <p:extLst>
      <p:ext uri="{BB962C8B-B14F-4D97-AF65-F5344CB8AC3E}">
        <p14:creationId xmlns:p14="http://schemas.microsoft.com/office/powerpoint/2010/main" val="3002168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52650" y="365127"/>
            <a:ext cx="7886700" cy="399578"/>
          </a:xfrm>
        </p:spPr>
        <p:txBody>
          <a:bodyPr>
            <a:normAutofit fontScale="90000"/>
          </a:bodyPr>
          <a:lstStyle/>
          <a:p>
            <a:r>
              <a:rPr lang="tr-TR" sz="2400" dirty="0">
                <a:latin typeface="Constantia" panose="02030602050306030303" pitchFamily="18" charset="0"/>
                <a:cs typeface="Times New Roman" panose="02020603050405020304" pitchFamily="18" charset="0"/>
              </a:rPr>
              <a:t>İstatistiğin Tarihçesi</a:t>
            </a:r>
            <a:endParaRPr lang="tr-TR" sz="2400" dirty="0">
              <a:latin typeface="Constantia" panose="02030602050306030303" pitchFamily="18" charset="0"/>
              <a:cs typeface="Times New Roman" panose="02020603050405020304" pitchFamily="18" charset="0"/>
            </a:endParaRPr>
          </a:p>
        </p:txBody>
      </p:sp>
      <p:sp>
        <p:nvSpPr>
          <p:cNvPr id="3" name="İçerik Yer Tutucusu 2"/>
          <p:cNvSpPr>
            <a:spLocks noGrp="1"/>
          </p:cNvSpPr>
          <p:nvPr>
            <p:ph idx="1"/>
          </p:nvPr>
        </p:nvSpPr>
        <p:spPr>
          <a:xfrm>
            <a:off x="1703512" y="1268761"/>
            <a:ext cx="8784976" cy="5956771"/>
          </a:xfrm>
        </p:spPr>
        <p:txBody>
          <a:bodyPr>
            <a:noAutofit/>
          </a:bodyPr>
          <a:lstStyle/>
          <a:p>
            <a:r>
              <a:rPr lang="tr-TR" sz="1800" dirty="0">
                <a:latin typeface="Constantia" panose="02030602050306030303" pitchFamily="18" charset="0"/>
                <a:cs typeface="Times New Roman" panose="02020603050405020304" pitchFamily="18" charset="0"/>
              </a:rPr>
              <a:t>Birey sayısı, hayvan sayısı vb. değişkenlerle ilgili bilgi toplamakla başlayan istatistik, bugün hayatın her alanında sayılamayacak kadar çok değişkenle ilgili bilgi toplayarak, bugünü anlamaya ve gelecekle ilgili tahminlerde bulunmaya çalışmaktadır. Çok farklı amaçlarla toplanan bilgilerin, ilk kez ne zaman ve kim tarafından istatistiksel teknikler kullanılarak çözümlenmeye çalışıldığı tam olarak bilinmemektedir. Ama bazı istatistikçiler, bu işin İngiliz GRAUNT (1620-1674) tarafından yapıldığını söylemektedirler. GRAUNT, doğum ve ölüm sayılarının cinsiyetle ve meslekle ilişkisini incelemiş, istatistiksel yöntem ve teknikleri pratiğe uygulayarak, istatistik biliminde iyi bir başlangıç yapmıştır.</a:t>
            </a:r>
          </a:p>
          <a:p>
            <a:r>
              <a:rPr lang="tr-TR" sz="1800" dirty="0">
                <a:latin typeface="Constantia" panose="02030602050306030303" pitchFamily="18" charset="0"/>
                <a:cs typeface="Times New Roman" panose="02020603050405020304" pitchFamily="18" charset="0"/>
              </a:rPr>
              <a:t>İstatistiğin üzerinde çalıştığı konular, genellikle tesadüfi etmenlerle ilgili konulardır. Buna bağlı olarak olasılıkta sağlanan gelişmeler, istatistiğin de gelişmesine neden olmuştur. Bu konuyla ilgili düzenli çalışmalar İtalyan bilimcilerden PACİOLİ (1445-1514) ve </a:t>
            </a:r>
            <a:r>
              <a:rPr lang="tr-TR" sz="1800" dirty="0" err="1">
                <a:latin typeface="Constantia" panose="02030602050306030303" pitchFamily="18" charset="0"/>
                <a:cs typeface="Times New Roman" panose="02020603050405020304" pitchFamily="18" charset="0"/>
              </a:rPr>
              <a:t>CARDANO'nun</a:t>
            </a:r>
            <a:r>
              <a:rPr lang="tr-TR" sz="1800" dirty="0">
                <a:latin typeface="Constantia" panose="02030602050306030303" pitchFamily="18" charset="0"/>
                <a:cs typeface="Times New Roman" panose="02020603050405020304" pitchFamily="18" charset="0"/>
              </a:rPr>
              <a:t> (1501-1576) zar atma ve diğer şans oyunları hakkındaki yazılarıyla başlamıştır.</a:t>
            </a:r>
          </a:p>
          <a:p>
            <a:r>
              <a:rPr lang="tr-TR" sz="1800" dirty="0">
                <a:latin typeface="Constantia" panose="02030602050306030303" pitchFamily="18" charset="0"/>
                <a:cs typeface="Times New Roman" panose="02020603050405020304" pitchFamily="18" charset="0"/>
              </a:rPr>
              <a:t>Bugünkü istatistikte çok büyük bir öneme sahip olan olasılık kuramını İsviçreli BERNOULLİ geliştirmiş ve sağlam temellere oturtmuştur. Olasılık kuramı daha sonraki dönemlerde MOİVRE (1667-1754), LAPLACE (1749-1827), POİSSON (1781-1840) ve GAUSS (1774-1855) tarafından geliştirilmiştir</a:t>
            </a:r>
            <a:r>
              <a:rPr lang="tr-TR" sz="1800" dirty="0">
                <a:latin typeface="Constantia" panose="02030602050306030303" pitchFamily="18" charset="0"/>
                <a:cs typeface="Times New Roman" panose="02020603050405020304" pitchFamily="18" charset="0"/>
              </a:rPr>
              <a:t>.</a:t>
            </a:r>
            <a:endParaRPr lang="tr-TR" sz="1800" dirty="0">
              <a:latin typeface="Constantia" panose="02030602050306030303"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8AE44F91-FB67-4AEB-BCB9-1D0429AB955F}" type="slidenum">
              <a:rPr lang="tr-TR" smtClean="0"/>
              <a:pPr/>
              <a:t>6</a:t>
            </a:fld>
            <a:endParaRPr lang="tr-TR"/>
          </a:p>
        </p:txBody>
      </p:sp>
    </p:spTree>
    <p:extLst>
      <p:ext uri="{BB962C8B-B14F-4D97-AF65-F5344CB8AC3E}">
        <p14:creationId xmlns:p14="http://schemas.microsoft.com/office/powerpoint/2010/main" val="306127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AE44F91-FB67-4AEB-BCB9-1D0429AB955F}" type="slidenum">
              <a:rPr lang="tr-TR" smtClean="0"/>
              <a:pPr/>
              <a:t>7</a:t>
            </a:fld>
            <a:endParaRPr lang="tr-TR"/>
          </a:p>
        </p:txBody>
      </p:sp>
      <p:sp>
        <p:nvSpPr>
          <p:cNvPr id="3" name="Dikdörtgen 2"/>
          <p:cNvSpPr/>
          <p:nvPr/>
        </p:nvSpPr>
        <p:spPr>
          <a:xfrm>
            <a:off x="1703512" y="1166040"/>
            <a:ext cx="8640960" cy="4801314"/>
          </a:xfrm>
          <a:prstGeom prst="rect">
            <a:avLst/>
          </a:prstGeom>
        </p:spPr>
        <p:txBody>
          <a:bodyPr wrap="square">
            <a:spAutoFit/>
          </a:bodyPr>
          <a:lstStyle/>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Bugün istatistiğin kalbi olarak adlandırabileceğimiz NORMAL DAĞILIM ile ilgili kuralları MOİVRE 1733 yılında yayınlamıştır. Daha sonraları LAPLACE ve GAUSS tarafından birbirinden habersiz olarak aynı sonuçlara varılmıştır. GAUSS, normal dağılıma büyük katkıda bulunduğundan dolayı, bu dağılımın oluşturduğu eğriye GAUSS EĞRİSİ de denmektedir.</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Bu </a:t>
            </a:r>
            <a:r>
              <a:rPr lang="tr-TR" dirty="0">
                <a:latin typeface="Times New Roman" panose="02020603050405020304" pitchFamily="18" charset="0"/>
                <a:cs typeface="Times New Roman" panose="02020603050405020304" pitchFamily="18" charset="0"/>
              </a:rPr>
              <a:t>birikimlere bağlı olarak, modern istatistiğin temellerini Belçikalı bilim adamı QUETELET (1769-1874) atmış ve nicel işlemleri ilk kez sosyal sorunları çözmede kullanan kişi olmuştur. Daha sonraları kalıtım üzerine yaptığı çalışmalarla GALTON (1822-1911)(Charles Darwin’in kuzenidir) istatistik bilimine büyük katkılarda bulunmuştur. Aile üyelerinin zekaları arasında benzerlik olup olmadığı sorusuna yanıt aramak amacıyla korelasyon katsayısı olarak anılan (ilk olarak matematikçiler tarafından geliştirilmiştir) bir tekniği kullandı ve böylelikle bu tekniğin sosyal bilimler ve davranış bilimleri arasında popüler olarak kullanılmasına önayak oldu.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1</a:t>
            </a:r>
            <a:r>
              <a:rPr lang="tr-TR" dirty="0">
                <a:latin typeface="Times New Roman" panose="02020603050405020304" pitchFamily="18" charset="0"/>
                <a:cs typeface="Times New Roman" panose="02020603050405020304" pitchFamily="18" charset="0"/>
              </a:rPr>
              <a:t>9</a:t>
            </a:r>
            <a:r>
              <a:rPr lang="tr-TR" dirty="0">
                <a:latin typeface="Times New Roman" panose="02020603050405020304" pitchFamily="18" charset="0"/>
                <a:cs typeface="Times New Roman" panose="02020603050405020304" pitchFamily="18" charset="0"/>
              </a:rPr>
              <a:t>. ve 20. yüzyılda istatistiğe en büyük katkıları yapan bilimciler PEARSON (</a:t>
            </a:r>
            <a:r>
              <a:rPr lang="tr-TR" dirty="0">
                <a:latin typeface="Times New Roman" panose="02020603050405020304" pitchFamily="18" charset="0"/>
                <a:cs typeface="Times New Roman" panose="02020603050405020304" pitchFamily="18" charset="0"/>
              </a:rPr>
              <a:t>1857-1936</a:t>
            </a:r>
            <a:r>
              <a:rPr lang="tr-TR" dirty="0">
                <a:latin typeface="Times New Roman" panose="02020603050405020304" pitchFamily="18" charset="0"/>
                <a:cs typeface="Times New Roman" panose="02020603050405020304" pitchFamily="18" charset="0"/>
              </a:rPr>
              <a:t>) ve bugün modern istatistiğin babası olarak bilinen FİSHER (1890-1962) '</a:t>
            </a:r>
            <a:r>
              <a:rPr lang="tr-TR" dirty="0" err="1">
                <a:latin typeface="Times New Roman" panose="02020603050405020304" pitchFamily="18" charset="0"/>
                <a:cs typeface="Times New Roman" panose="02020603050405020304" pitchFamily="18" charset="0"/>
              </a:rPr>
              <a:t>dir</a:t>
            </a:r>
            <a:r>
              <a:rPr lang="tr-TR" dirty="0">
                <a:latin typeface="Times New Roman" panose="02020603050405020304" pitchFamily="18" charset="0"/>
                <a:cs typeface="Times New Roman" panose="02020603050405020304" pitchFamily="18" charset="0"/>
              </a:rPr>
              <a:t>.</a:t>
            </a:r>
          </a:p>
        </p:txBody>
      </p:sp>
      <p:sp>
        <p:nvSpPr>
          <p:cNvPr id="4" name="Unvan 1"/>
          <p:cNvSpPr txBox="1">
            <a:spLocks/>
          </p:cNvSpPr>
          <p:nvPr/>
        </p:nvSpPr>
        <p:spPr>
          <a:xfrm>
            <a:off x="2152650" y="365127"/>
            <a:ext cx="7886700" cy="399578"/>
          </a:xfrm>
          <a:prstGeom prst="rect">
            <a:avLst/>
          </a:prstGeom>
        </p:spPr>
        <p:txBody>
          <a:bodyP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tr-TR" sz="2400">
                <a:latin typeface="Times New Roman" panose="02020603050405020304" pitchFamily="18" charset="0"/>
                <a:cs typeface="Times New Roman" panose="02020603050405020304" pitchFamily="18" charset="0"/>
              </a:rPr>
              <a:t>İstatistiğin Tarihçesi</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522797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514</Words>
  <Application>Microsoft Office PowerPoint</Application>
  <PresentationFormat>Geniş ekran</PresentationFormat>
  <Paragraphs>33</Paragraphs>
  <Slides>7</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vt:i4>
      </vt:variant>
    </vt:vector>
  </HeadingPairs>
  <TitlesOfParts>
    <vt:vector size="14" baseType="lpstr">
      <vt:lpstr>Arial</vt:lpstr>
      <vt:lpstr>Bell MT</vt:lpstr>
      <vt:lpstr>Calibri</vt:lpstr>
      <vt:lpstr>Calibri Light</vt:lpstr>
      <vt:lpstr>Constantia</vt:lpstr>
      <vt:lpstr>Times New Roman</vt:lpstr>
      <vt:lpstr>Office Teması</vt:lpstr>
      <vt:lpstr>ANT 339 İSTATİSTİĞE GİRİŞ   I. HAFTA</vt:lpstr>
      <vt:lpstr>PowerPoint Sunusu</vt:lpstr>
      <vt:lpstr>PowerPoint Sunusu</vt:lpstr>
      <vt:lpstr>İSTATİSTİK NEDİR?</vt:lpstr>
      <vt:lpstr>Bir Araştırmacı Neden İstatistik Bilmelidir?</vt:lpstr>
      <vt:lpstr>İstatistiğin Tarihçesi</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 339 İSTATİSTİĞE GİRİŞ   I. HAFTA</dc:title>
  <dc:creator>Başak</dc:creator>
  <cp:lastModifiedBy>Başak</cp:lastModifiedBy>
  <cp:revision>2</cp:revision>
  <dcterms:created xsi:type="dcterms:W3CDTF">2020-02-11T07:33:24Z</dcterms:created>
  <dcterms:modified xsi:type="dcterms:W3CDTF">2020-02-11T07:34:58Z</dcterms:modified>
</cp:coreProperties>
</file>