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96" r:id="rId3"/>
    <p:sldId id="297" r:id="rId4"/>
    <p:sldId id="274" r:id="rId5"/>
    <p:sldId id="298" r:id="rId6"/>
    <p:sldId id="299" r:id="rId7"/>
    <p:sldId id="302" r:id="rId8"/>
    <p:sldId id="303" r:id="rId9"/>
    <p:sldId id="304" r:id="rId10"/>
    <p:sldId id="305" r:id="rId11"/>
    <p:sldId id="306" r:id="rId12"/>
    <p:sldId id="307" r:id="rId13"/>
    <p:sldId id="300" r:id="rId14"/>
    <p:sldId id="30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2N4BvZJjk2Q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agyarora.com/literature/Benedek_so.pdf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3542" y="2724808"/>
            <a:ext cx="10068183" cy="1991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Magyar népmesék: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só </a:t>
            </a:r>
            <a:endParaRPr lang="hu-HU" sz="6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5008" y="264942"/>
            <a:ext cx="10560677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tr-TR" sz="3200" dirty="0"/>
              <a:t>A fiatal pár békésen élt, úgy szerették egymást, mint két galamb. Egyszer azt mondta a király: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3200" dirty="0" smtClean="0"/>
              <a:t>No</a:t>
            </a:r>
            <a:r>
              <a:rPr lang="tr-TR" sz="3200" dirty="0"/>
              <a:t>, feleség, amikor először megláttalak, nem kérdeztem, miért </a:t>
            </a:r>
            <a:r>
              <a:rPr lang="tr-TR" sz="3200" dirty="0">
                <a:solidFill>
                  <a:schemeClr val="bg1">
                    <a:lumMod val="65000"/>
                  </a:schemeClr>
                </a:solidFill>
              </a:rPr>
              <a:t>kergetett el </a:t>
            </a:r>
            <a:r>
              <a:rPr lang="tr-TR" sz="3200" dirty="0"/>
              <a:t>az apád. Mondd meg nekem a valóságot!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hu-HU" sz="3200" dirty="0" smtClean="0"/>
              <a:t>A</a:t>
            </a:r>
            <a:r>
              <a:rPr lang="tr-TR" sz="3200" dirty="0" smtClean="0"/>
              <a:t>zt </a:t>
            </a:r>
            <a:r>
              <a:rPr lang="tr-TR" sz="3200" dirty="0"/>
              <a:t>kérdezte tőlem, hogy szeretem őt, s én azt feleltem: mint az emberek a sót.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3200" dirty="0" smtClean="0"/>
              <a:t>Jól </a:t>
            </a:r>
            <a:r>
              <a:rPr lang="tr-TR" sz="3200" dirty="0"/>
              <a:t>van, majd csinálok én valamit, tudom, megszeret újra az édesapád - mondta a </a:t>
            </a:r>
            <a:r>
              <a:rPr lang="tr-TR" sz="3200" dirty="0" smtClean="0"/>
              <a:t>király.</a:t>
            </a:r>
            <a:endParaRPr lang="hu-HU" sz="3200" dirty="0" smtClean="0"/>
          </a:p>
          <a:p>
            <a:pPr algn="just">
              <a:lnSpc>
                <a:spcPct val="107000"/>
              </a:lnSpc>
            </a:pPr>
            <a:r>
              <a:rPr lang="tr-TR" sz="3200" dirty="0" smtClean="0"/>
              <a:t>S </a:t>
            </a:r>
            <a:r>
              <a:rPr lang="tr-TR" sz="3200" dirty="0"/>
              <a:t>azzal levelet írt az öreg királynak, s abban meghívta ebédre. El is ment a levél másnap, s harmadnap jött a király. </a:t>
            </a:r>
            <a:endParaRPr lang="hu-HU" sz="3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58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5058" y="419488"/>
            <a:ext cx="10068183" cy="5589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tr-TR" sz="2800" dirty="0"/>
              <a:t>Fölvezette a fiatal király az öreg királyt a palotába. Ott már meg volt terítve az asztal két </a:t>
            </a:r>
            <a:r>
              <a:rPr lang="tr-TR" sz="2800" dirty="0" smtClean="0"/>
              <a:t>személyre</a:t>
            </a:r>
            <a:r>
              <a:rPr lang="hu-HU" sz="2800" dirty="0" smtClean="0"/>
              <a:t>,</a:t>
            </a:r>
            <a:r>
              <a:rPr lang="tr-TR" sz="2800" dirty="0" smtClean="0"/>
              <a:t> </a:t>
            </a:r>
            <a:r>
              <a:rPr lang="tr-TR" sz="2800" dirty="0"/>
              <a:t>s leültek. No, ez volt csak az ebéd! Megkóstolta az öreg király a levest, de le is tette mindjárt a kanalat, nem tudta megenni, olyan sótlan volt. Gondolta magában az öreg király: ebből bizony kifelejtették a sót, de a többi ételben </a:t>
            </a:r>
            <a:r>
              <a:rPr lang="tr-TR" sz="2800" dirty="0">
                <a:solidFill>
                  <a:schemeClr val="bg1">
                    <a:lumMod val="65000"/>
                  </a:schemeClr>
                </a:solidFill>
              </a:rPr>
              <a:t>majd csak</a:t>
            </a:r>
            <a:r>
              <a:rPr lang="tr-TR" sz="2800" dirty="0"/>
              <a:t> lesz. De nem volt azokban sem. Hordták a </a:t>
            </a:r>
            <a:r>
              <a:rPr lang="tr-TR" sz="2800" dirty="0">
                <a:solidFill>
                  <a:schemeClr val="bg1">
                    <a:lumMod val="65000"/>
                  </a:schemeClr>
                </a:solidFill>
              </a:rPr>
              <a:t>pecsenyé</a:t>
            </a:r>
            <a:r>
              <a:rPr lang="tr-TR" sz="2800" dirty="0"/>
              <a:t>ket, de vissza is vihették, mert az öreg király bele sem harapott, olyan sótlan, ízetlen volt mind. De ezt már </a:t>
            </a:r>
            <a:r>
              <a:rPr lang="tr-TR" sz="2800" dirty="0">
                <a:solidFill>
                  <a:schemeClr val="bg1">
                    <a:lumMod val="65000"/>
                  </a:schemeClr>
                </a:solidFill>
              </a:rPr>
              <a:t>nem hagyta szó nélkül</a:t>
            </a:r>
            <a:r>
              <a:rPr lang="tr-TR" sz="2800" dirty="0"/>
              <a:t>: micsoda ebéd volt! </a:t>
            </a:r>
            <a:endParaRPr lang="hu-HU" sz="28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2800" dirty="0" smtClean="0"/>
              <a:t>Hallod-e</a:t>
            </a:r>
            <a:r>
              <a:rPr lang="tr-TR" sz="2800" dirty="0"/>
              <a:t>, öcsém, hát milyen szakácsod van neked, hogy só nélkül süt-főz? - kérdezte. </a:t>
            </a:r>
            <a:endParaRPr lang="hu-HU" sz="2800" dirty="0" smtClean="0"/>
          </a:p>
        </p:txBody>
      </p:sp>
    </p:spTree>
    <p:extLst>
      <p:ext uri="{BB962C8B-B14F-4D97-AF65-F5344CB8AC3E}">
        <p14:creationId xmlns:p14="http://schemas.microsoft.com/office/powerpoint/2010/main" val="64730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5058" y="419488"/>
            <a:ext cx="10068183" cy="611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2800" dirty="0" smtClean="0"/>
              <a:t>Sóval </a:t>
            </a:r>
            <a:r>
              <a:rPr lang="tr-TR" sz="2800" dirty="0"/>
              <a:t>süt-főz ez máskor mindig, de én azt hallottam, hogy bátyámuram nem szereti a sót, azt mondtam hát neki, hogy ne tegyen sót az ételekbe. </a:t>
            </a:r>
            <a:endParaRPr lang="hu-HU" sz="28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2800" dirty="0" smtClean="0"/>
              <a:t>No</a:t>
            </a:r>
            <a:r>
              <a:rPr lang="tr-TR" sz="2800" dirty="0"/>
              <a:t>, azt rosszul tetted, mert én nagyon szeretem a sót. Kitől hallottad, hogy nem szeretem? </a:t>
            </a:r>
            <a:endParaRPr lang="hu-HU" sz="2800" dirty="0" smtClean="0"/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tr-TR" sz="2800" dirty="0" smtClean="0"/>
              <a:t>A </a:t>
            </a:r>
            <a:r>
              <a:rPr lang="tr-TR" sz="2800" dirty="0"/>
              <a:t>leányától - mondta a fiatal király. </a:t>
            </a:r>
            <a:endParaRPr lang="hu-HU" sz="2800" dirty="0" smtClean="0"/>
          </a:p>
          <a:p>
            <a:pPr algn="just">
              <a:lnSpc>
                <a:spcPct val="107000"/>
              </a:lnSpc>
            </a:pPr>
            <a:endParaRPr lang="hu-HU" sz="2800" dirty="0" smtClean="0"/>
          </a:p>
          <a:p>
            <a:pPr algn="just">
              <a:lnSpc>
                <a:spcPct val="107000"/>
              </a:lnSpc>
            </a:pPr>
            <a:r>
              <a:rPr lang="tr-TR" sz="2800" dirty="0" smtClean="0"/>
              <a:t>Abban </a:t>
            </a:r>
            <a:r>
              <a:rPr lang="tr-TR" sz="2800" dirty="0"/>
              <a:t>a pillanatban kinyílt az ajtó, és belépett a királyné, az öreg király legkisebb leánya. Hej, istenem, örült az öreg király! Mert sajnálta már nagyon, hogy elkergette a leányát. Most neki adta a legnagyobb országát. </a:t>
            </a:r>
            <a:r>
              <a:rPr lang="tr-TR" sz="2800" dirty="0">
                <a:solidFill>
                  <a:schemeClr val="accent1"/>
                </a:solidFill>
              </a:rPr>
              <a:t>Még ma is élnek, ha meg nem haltak. </a:t>
            </a:r>
            <a:endParaRPr lang="hu-HU" sz="28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hu-HU" sz="3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3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6116" y="2917991"/>
            <a:ext cx="1006818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Foglalják össze szóban a történetet!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 a történet tanulsága?</a:t>
            </a:r>
          </a:p>
        </p:txBody>
      </p:sp>
    </p:spTree>
    <p:extLst>
      <p:ext uri="{BB962C8B-B14F-4D97-AF65-F5344CB8AC3E}">
        <p14:creationId xmlns:p14="http://schemas.microsoft.com/office/powerpoint/2010/main" val="47693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6116" y="2917991"/>
            <a:ext cx="10068183" cy="1574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Házi feladat: válasszon egy szereplőt, és írja meg a történetet az ő szemszögéből. A történet lehet szubjektív, érzelmes, és kreatív </a:t>
            </a: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hu-HU" sz="30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87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937" y="1205101"/>
            <a:ext cx="10068183" cy="453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Nézzék meg a mesét, és figyeljenek a következőkre: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hu-HU" sz="6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Kik a szereplők?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Milyen mondattal zárul a mese?</a:t>
            </a:r>
            <a:endParaRPr lang="hu-HU" sz="6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5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937" y="1205101"/>
            <a:ext cx="10068183" cy="453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Nézzék meg a mesét, és figyeljenek a következőkre: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hu-HU" sz="6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Kik a szereplők?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6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Milyen mondattal zárul a mese?</a:t>
            </a:r>
            <a:endParaRPr lang="hu-HU" sz="6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83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2N4BvZJjk2Q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45058" y="2189408"/>
            <a:ext cx="5014176" cy="282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80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726" y="896008"/>
            <a:ext cx="10068183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5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Kik a szereplők?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5000" dirty="0" smtClean="0">
                <a:solidFill>
                  <a:schemeClr val="bg1">
                    <a:lumMod val="6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király, a király három lánya és a herceg.</a:t>
            </a:r>
            <a:endParaRPr lang="hu-HU" sz="5000" dirty="0" smtClean="0">
              <a:solidFill>
                <a:schemeClr val="bg1">
                  <a:lumMod val="65000"/>
                </a:scheme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5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Milyen mondattal zárul a mese?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5000" dirty="0" smtClean="0">
                <a:solidFill>
                  <a:schemeClr val="bg1">
                    <a:lumMod val="6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Boldogan élnek még ma is, ha meg nem haltak.</a:t>
            </a:r>
            <a:endParaRPr lang="hu-HU" sz="5000" dirty="0">
              <a:solidFill>
                <a:schemeClr val="bg1">
                  <a:lumMod val="65000"/>
                </a:scheme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0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6116" y="2917991"/>
            <a:ext cx="10068183" cy="548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Olvassák el </a:t>
            </a: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 történet</a:t>
            </a:r>
            <a:r>
              <a:rPr lang="hu-HU" sz="3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et!</a:t>
            </a:r>
          </a:p>
        </p:txBody>
      </p:sp>
    </p:spTree>
    <p:extLst>
      <p:ext uri="{BB962C8B-B14F-4D97-AF65-F5344CB8AC3E}">
        <p14:creationId xmlns:p14="http://schemas.microsoft.com/office/powerpoint/2010/main" val="346041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8088" y="625551"/>
            <a:ext cx="10068183" cy="5847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hu-HU" sz="3200" b="1" dirty="0" smtClean="0"/>
              <a:t>A só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hu-HU" sz="3200" dirty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3200" dirty="0" smtClean="0"/>
              <a:t>Volt </a:t>
            </a:r>
            <a:r>
              <a:rPr lang="tr-TR" sz="3200" dirty="0"/>
              <a:t>egyszer egy öreg király s három szép leánya. Az öreg király szerette volna mind a három leányát férjhez adni. Ez nem is lett volna nehéz, mert három országa volt, mind a három leányára jutott egy-egy ország. Hanem ahogyan nincs három egyforma alma, úgy a három ország sem volt egyforma. </a:t>
            </a:r>
            <a:r>
              <a:rPr lang="tr-TR" sz="3200" dirty="0" smtClean="0"/>
              <a:t>Azt </a:t>
            </a:r>
            <a:r>
              <a:rPr lang="tr-TR" sz="3200" dirty="0"/>
              <a:t>mondta egyszer a király a </a:t>
            </a:r>
            <a:r>
              <a:rPr lang="tr-TR" sz="3200" dirty="0">
                <a:solidFill>
                  <a:schemeClr val="bg1">
                    <a:lumMod val="65000"/>
                  </a:schemeClr>
                </a:solidFill>
              </a:rPr>
              <a:t>leány</a:t>
            </a:r>
            <a:r>
              <a:rPr lang="tr-TR" sz="3200" dirty="0"/>
              <a:t>ainak, hogy annak adja a legszebb országát, amelyik őt legjobban szereti. </a:t>
            </a:r>
            <a:endParaRPr lang="hu-HU" sz="30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28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50967" y="290700"/>
            <a:ext cx="10068183" cy="6374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Felelj </a:t>
            </a:r>
            <a:r>
              <a:rPr lang="tr-TR" sz="3200" dirty="0"/>
              <a:t>nekem, édes leányom, hogy szeretsz engem? - kérdezte a legidősebbiket.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Mint </a:t>
            </a:r>
            <a:r>
              <a:rPr lang="tr-TR" sz="3200" dirty="0"/>
              <a:t>a galamb a tiszta </a:t>
            </a:r>
            <a:r>
              <a:rPr lang="tr-TR" sz="3200" dirty="0">
                <a:solidFill>
                  <a:schemeClr val="bg1">
                    <a:lumMod val="65000"/>
                  </a:schemeClr>
                </a:solidFill>
              </a:rPr>
              <a:t>búzát</a:t>
            </a:r>
            <a:r>
              <a:rPr lang="tr-TR" sz="3200" dirty="0"/>
              <a:t> - mondta a leány,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Hát </a:t>
            </a:r>
            <a:r>
              <a:rPr lang="tr-TR" sz="3200" dirty="0"/>
              <a:t>te, édes leányom? - kérdezte a középsőt. </a:t>
            </a:r>
            <a:endParaRPr lang="hu-HU" sz="3200" dirty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Én </a:t>
            </a:r>
            <a:r>
              <a:rPr lang="tr-TR" sz="3200" dirty="0"/>
              <a:t>úgy, édesapám, mint forró nyárban a szellőt</a:t>
            </a:r>
            <a:r>
              <a:rPr lang="tr-TR" sz="3200" dirty="0" smtClean="0"/>
              <a:t>.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No</a:t>
            </a:r>
            <a:r>
              <a:rPr lang="tr-TR" sz="3200" dirty="0"/>
              <a:t>, most téged kérdezlek - fordult a legkisebbikhez -, mondjad, hogy szeretsz?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Úgy</a:t>
            </a:r>
            <a:r>
              <a:rPr lang="tr-TR" sz="3200" dirty="0"/>
              <a:t>, édesapám, ahogy az emberek a sót! - felelte a kicsi királykisasszony. </a:t>
            </a:r>
            <a:endParaRPr lang="hu-HU" sz="3200" dirty="0" smtClean="0"/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tr-TR" sz="3200" dirty="0" smtClean="0"/>
              <a:t>Mit </a:t>
            </a:r>
            <a:r>
              <a:rPr lang="tr-TR" sz="3200" dirty="0"/>
              <a:t>beszélsz, te! - förmedt rá a király. – Ki az udvaromból, de még az országomból is! Ne is lássalak, ha csak ennyire szeretsz! </a:t>
            </a:r>
            <a:endParaRPr lang="hu-HU" sz="3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06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0815" y="857370"/>
            <a:ext cx="10068183" cy="516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tr-TR" sz="2800" dirty="0"/>
              <a:t>Hiába sírt a királykisasszony, hiába magyarázta, hogy az emberek szeretik a sót: </a:t>
            </a:r>
            <a:r>
              <a:rPr lang="tr-TR" sz="2800" dirty="0">
                <a:solidFill>
                  <a:schemeClr val="bg1">
                    <a:lumMod val="65000"/>
                  </a:schemeClr>
                </a:solidFill>
              </a:rPr>
              <a:t>világgá kellett hogy menjen</a:t>
            </a:r>
            <a:r>
              <a:rPr lang="tr-TR" sz="2800" dirty="0"/>
              <a:t>. </a:t>
            </a:r>
            <a:r>
              <a:rPr lang="tr-TR" sz="2800" dirty="0" smtClean="0"/>
              <a:t>Elindult </a:t>
            </a:r>
            <a:r>
              <a:rPr lang="tr-TR" sz="2800" dirty="0"/>
              <a:t>a kicsi királykisasszony sírva, s beért egy nagy erdőbe. Onnan nem is ment tovább, ott élt egy darabig egymagában. Egyszer, mikor már egy </a:t>
            </a:r>
            <a:r>
              <a:rPr lang="tr-TR" sz="2800" dirty="0">
                <a:solidFill>
                  <a:schemeClr val="bg1">
                    <a:lumMod val="65000"/>
                  </a:schemeClr>
                </a:solidFill>
              </a:rPr>
              <a:t>esztendő</a:t>
            </a:r>
            <a:r>
              <a:rPr lang="tr-TR" sz="2800" dirty="0"/>
              <a:t> is eltelt, arra járt a szomszéd királyfi, s meglátta a királykisasszonyt. </a:t>
            </a:r>
            <a:r>
              <a:rPr lang="tr-TR" sz="2800" dirty="0" smtClean="0"/>
              <a:t>Megtetszett </a:t>
            </a:r>
            <a:r>
              <a:rPr lang="tr-TR" sz="2800" dirty="0"/>
              <a:t>a királyfinak a </a:t>
            </a:r>
            <a:r>
              <a:rPr lang="tr-TR" sz="2800" dirty="0" smtClean="0"/>
              <a:t>királykisasszony,</a:t>
            </a:r>
            <a:r>
              <a:rPr lang="hu-HU" sz="2800" dirty="0" smtClean="0"/>
              <a:t> </a:t>
            </a:r>
            <a:r>
              <a:rPr lang="tr-TR" sz="2800" dirty="0" smtClean="0"/>
              <a:t>mert </a:t>
            </a:r>
            <a:r>
              <a:rPr lang="tr-TR" sz="2800" dirty="0"/>
              <a:t>akármilyen piszkos volt a ruhája, szép volt, különösen az arca. Szépen megfogta a kezét, hazavezette a palotájába, s két hetet sem várt, de </a:t>
            </a:r>
            <a:r>
              <a:rPr lang="tr-TR" sz="2800" dirty="0" smtClean="0"/>
              <a:t>még </a:t>
            </a:r>
            <a:r>
              <a:rPr lang="tr-TR" sz="2800" dirty="0"/>
              <a:t>egyet sem, de talán még egy órát sem, és megesküdtek. </a:t>
            </a:r>
            <a:endParaRPr lang="hu-HU" sz="3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5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873</TotalTime>
  <Words>776</Words>
  <Application>Microsoft Office PowerPoint</Application>
  <PresentationFormat>Widescreen</PresentationFormat>
  <Paragraphs>41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56</cp:revision>
  <dcterms:created xsi:type="dcterms:W3CDTF">2018-09-21T17:46:23Z</dcterms:created>
  <dcterms:modified xsi:type="dcterms:W3CDTF">2020-05-13T19:59:41Z</dcterms:modified>
</cp:coreProperties>
</file>