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handoutMasterIdLst>
    <p:handoutMasterId r:id="rId11"/>
  </p:handoutMasterIdLst>
  <p:sldIdLst>
    <p:sldId id="573" r:id="rId2"/>
    <p:sldId id="624" r:id="rId3"/>
    <p:sldId id="625" r:id="rId4"/>
    <p:sldId id="626" r:id="rId5"/>
    <p:sldId id="627" r:id="rId6"/>
    <p:sldId id="628" r:id="rId7"/>
    <p:sldId id="629" r:id="rId8"/>
    <p:sldId id="623" r:id="rId9"/>
  </p:sldIdLst>
  <p:sldSz cx="12192000" cy="68580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Açık Stil 3 - Vurgu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Açık Stil 3 - Vurgu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Açık Stil 3 - Vurgu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Açık Stil 3 - Vurgu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0A1B5D5-9B99-4C35-A422-299274C87663}" styleName="Orta Stil 1 - Vurgu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Orta Stil 4 - Vurgu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1EBBBCC-DAD2-459C-BE2E-F6DE35CF9A28}" styleName="Koyu Stil 2 - Vurgu 3/Vurgu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757" autoAdjust="0"/>
    <p:restoredTop sz="94660"/>
  </p:normalViewPr>
  <p:slideViewPr>
    <p:cSldViewPr snapToGrid="0">
      <p:cViewPr varScale="1">
        <p:scale>
          <a:sx n="88" d="100"/>
          <a:sy n="88" d="100"/>
        </p:scale>
        <p:origin x="322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07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CCE82-DC69-432C-BABD-63E5257FC9F5}" type="datetime1">
              <a:rPr lang="tr-TR" smtClean="0"/>
              <a:t>7.05.2020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F9922-981B-48BE-96E8-A46794BAA7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1124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9142D3-BDF4-467D-910A-DF82338AE250}" type="datetime1">
              <a:rPr lang="tr-TR" smtClean="0"/>
              <a:pPr/>
              <a:t>7.05.2020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tr-TR" noProof="0" dirty="0"/>
          </a:p>
        </p:txBody>
      </p:sp>
      <p:sp>
        <p:nvSpPr>
          <p:cNvPr id="5" name="Notlar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r-TR" noProof="0" dirty="0" smtClean="0"/>
              <a:t>Asıl metin stillerini düzenlemek için tıklayın</a:t>
            </a:r>
          </a:p>
          <a:p>
            <a:pPr lvl="1" rtl="0"/>
            <a:r>
              <a:rPr lang="tr-TR" noProof="0" dirty="0" smtClean="0"/>
              <a:t>İkinci düzey</a:t>
            </a:r>
          </a:p>
          <a:p>
            <a:pPr lvl="2" rtl="0"/>
            <a:r>
              <a:rPr lang="tr-TR" noProof="0" dirty="0" smtClean="0"/>
              <a:t>Üçüncü düzey</a:t>
            </a:r>
          </a:p>
          <a:p>
            <a:pPr lvl="3" rtl="0"/>
            <a:r>
              <a:rPr lang="tr-TR" noProof="0" dirty="0" smtClean="0"/>
              <a:t>Dördüncü düzey</a:t>
            </a:r>
          </a:p>
          <a:p>
            <a:pPr lvl="4" rtl="0"/>
            <a:r>
              <a:rPr lang="tr-TR" noProof="0" dirty="0" smtClean="0"/>
              <a:t>Beşinci düzey</a:t>
            </a:r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93B0CF2-7F87-4E02-A248-870047730F99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Dikdörtgen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cxnSp>
          <p:nvCxnSpPr>
            <p:cNvPr id="7" name="Düz Bağlayıcı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Düz Bağlayıcı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Bağlayıcı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Başlık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17" name="Alt Başlık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 rtlCol="0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tr-TR" noProof="0" smtClean="0"/>
              <a:t>Asıl alt başlık stilini düzenlemek için tıklayın</a:t>
            </a:r>
            <a:endParaRPr kumimoji="0" lang="tr-TR" noProof="0" dirty="0"/>
          </a:p>
        </p:txBody>
      </p:sp>
      <p:sp>
        <p:nvSpPr>
          <p:cNvPr id="30" name="Tarih Yer Tutucusu 2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DFDFD8-D7F7-4EA0-9E92-CC83D76048F5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19" name="Alt Bilgi Yer Tutucusu 1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27" name="Slayt Numarası Yer Tutucusu 2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F3240C-5877-429D-B2A7-07D24758D3C0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 rtlCol="0"/>
          <a:lstStyle/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 rtlCol="0"/>
          <a:lstStyle/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A809C7-44CB-4DD0-BCDF-A52895BB0140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21F93F-375D-4AF0-AD0E-F019EB13F4AE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rtlCol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rtlCol="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199C05-117E-4720-822E-941CC8903464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63EBEF9-3980-4384-80D3-EB4BD5F6AADC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rtlCol="0" anchor="b"/>
          <a:lstStyle>
            <a:lvl1pPr>
              <a:defRPr/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rtlCol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rtlCol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BF9A8E6-B37F-47AF-A703-2BCBC9943932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6F71D90-410C-4B16-9BFD-EA0ECDF43110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B0A6C1C-4434-4E26-A555-54E57ED65A8F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rtlCol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 rtlCol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  <a:p>
            <a:pPr lvl="1" rtl="0" eaLnBrk="1" latinLnBrk="0" hangingPunct="1"/>
            <a:r>
              <a:rPr lang="tr-TR" noProof="0" smtClean="0"/>
              <a:t>İkinci düzey</a:t>
            </a:r>
          </a:p>
          <a:p>
            <a:pPr lvl="2" rtl="0" eaLnBrk="1" latinLnBrk="0" hangingPunct="1"/>
            <a:r>
              <a:rPr lang="tr-TR" noProof="0" smtClean="0"/>
              <a:t>Üçüncü düzey</a:t>
            </a:r>
          </a:p>
          <a:p>
            <a:pPr lvl="3" rtl="0" eaLnBrk="1" latinLnBrk="0" hangingPunct="1"/>
            <a:r>
              <a:rPr lang="tr-TR" noProof="0" smtClean="0"/>
              <a:t>Dördüncü düzey</a:t>
            </a:r>
          </a:p>
          <a:p>
            <a:pPr lvl="4" rtl="0" eaLnBrk="1" latinLnBrk="0" hangingPunct="1"/>
            <a:r>
              <a:rPr lang="tr-TR" noProof="0" smtClean="0"/>
              <a:t>Beşinci düzey</a:t>
            </a:r>
            <a:endParaRPr kumimoji="0" lang="tr-TR" noProof="0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 rtlCol="0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E6386DA-5C92-4A73-B0CF-808D08079677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Resim Yazısı İçeren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esik ve Tek Köşesi Yuvarlak Dikdörtgen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tr-TR" sz="1800" noProof="0" dirty="0"/>
          </a:p>
        </p:txBody>
      </p:sp>
      <p:sp>
        <p:nvSpPr>
          <p:cNvPr id="12" name="Dik Üçgen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tr-TR" sz="1800" noProof="0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rtlCol="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kumimoji="0" lang="tr-TR" noProof="0" dirty="0"/>
          </a:p>
        </p:txBody>
      </p:sp>
      <p:sp>
        <p:nvSpPr>
          <p:cNvPr id="3" name="Resim Yer Tutucusu 2" descr="Resim eklemek için boş yer tutucu. Yer tutucuya tıklayın ve eklemek istediğiniz resmi seçin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tr-TR" noProof="0" smtClean="0"/>
              <a:t>Resim eklemek için simgeyi tıklatın</a:t>
            </a:r>
            <a:endParaRPr kumimoji="0" lang="tr-TR" noProof="0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rtlCol="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rtl="0" eaLnBrk="1" latinLnBrk="0" hangingPunct="1"/>
            <a:r>
              <a:rPr lang="tr-TR" noProof="0" smtClean="0"/>
              <a:t>Asıl metin stillerini düzenle</a:t>
            </a:r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3B9E368-D9EF-4D44-84F6-E0AB247D1959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 rtlCol="0"/>
          <a:lstStyle/>
          <a:p>
            <a:pPr rtl="0"/>
            <a:fld id="{401CF334-2D5C-4859-84A6-CA7E6E43FAEB}" type="slidenum">
              <a:rPr lang="tr-TR" noProof="0" smtClean="0"/>
              <a:t>‹#›</a:t>
            </a:fld>
            <a:endParaRPr lang="tr-TR" noProof="0" dirty="0"/>
          </a:p>
        </p:txBody>
      </p:sp>
      <p:sp>
        <p:nvSpPr>
          <p:cNvPr id="10" name="Serbest 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tr-TR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erbest 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tr-TR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up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Dikdörtgen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tr-TR" noProof="0" dirty="0"/>
            </a:p>
          </p:txBody>
        </p:sp>
        <p:grpSp>
          <p:nvGrpSpPr>
            <p:cNvPr id="27" name="Grup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Serbest biçim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tr-TR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Serbest Form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tr-TR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up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Serbest Form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tr-TR" sz="1800" noProof="0" dirty="0"/>
                </a:p>
              </p:txBody>
            </p:sp>
            <p:sp>
              <p:nvSpPr>
                <p:cNvPr id="33" name="Serbest Form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tr-TR" sz="1800" noProof="0" dirty="0"/>
                </a:p>
              </p:txBody>
            </p:sp>
          </p:grpSp>
        </p:grpSp>
      </p:grpSp>
      <p:sp>
        <p:nvSpPr>
          <p:cNvPr id="9" name="Başlık Yer Tutucusu 8"/>
          <p:cNvSpPr>
            <a:spLocks noGrp="1"/>
          </p:cNvSpPr>
          <p:nvPr>
            <p:ph type="title"/>
          </p:nvPr>
        </p:nvSpPr>
        <p:spPr>
          <a:xfrm>
            <a:off x="609600" y="662782"/>
            <a:ext cx="10972800" cy="1184306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/>
          <a:p>
            <a:pPr rtl="0"/>
            <a:r>
              <a:rPr lang="tr-TR" noProof="0" dirty="0" smtClean="0"/>
              <a:t>Asıl başlık stilini düzenlemek için tıklayın</a:t>
            </a:r>
            <a:endParaRPr kumimoji="0" lang="tr-TR" noProof="0" dirty="0"/>
          </a:p>
        </p:txBody>
      </p:sp>
      <p:sp>
        <p:nvSpPr>
          <p:cNvPr id="30" name="Metin Yer Tutucusu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tr-TR" noProof="0" dirty="0" smtClean="0"/>
              <a:t>Asıl metin stillerini düzenlemek için tıklayın</a:t>
            </a:r>
          </a:p>
          <a:p>
            <a:pPr lvl="1" rtl="0" eaLnBrk="1" latinLnBrk="0" hangingPunct="1"/>
            <a:r>
              <a:rPr lang="tr-TR" noProof="0" dirty="0" smtClean="0"/>
              <a:t>İkinci düzey</a:t>
            </a:r>
          </a:p>
          <a:p>
            <a:pPr lvl="2" rtl="0" eaLnBrk="1" latinLnBrk="0" hangingPunct="1"/>
            <a:r>
              <a:rPr lang="tr-TR" noProof="0" dirty="0" smtClean="0"/>
              <a:t>Üçüncü düzey</a:t>
            </a:r>
          </a:p>
          <a:p>
            <a:pPr lvl="3" rtl="0" eaLnBrk="1" latinLnBrk="0" hangingPunct="1"/>
            <a:r>
              <a:rPr lang="tr-TR" noProof="0" dirty="0" smtClean="0"/>
              <a:t>Dördüncü düzey</a:t>
            </a:r>
          </a:p>
          <a:p>
            <a:pPr lvl="4" rtl="0" eaLnBrk="1" latinLnBrk="0" hangingPunct="1"/>
            <a:r>
              <a:rPr lang="tr-TR" noProof="0" dirty="0" smtClean="0"/>
              <a:t>Beşinci düzey</a:t>
            </a:r>
            <a:endParaRPr lang="tr-TR" noProof="0" dirty="0"/>
          </a:p>
        </p:txBody>
      </p:sp>
      <p:sp>
        <p:nvSpPr>
          <p:cNvPr id="10" name="Tarih Yer Tutucusu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3193FE27-A740-43D0-8304-44C82B551D2A}" type="datetime1">
              <a:rPr lang="tr-TR" noProof="0" smtClean="0"/>
              <a:t>7.05.2020</a:t>
            </a:fld>
            <a:endParaRPr lang="tr-TR" noProof="0" dirty="0"/>
          </a:p>
        </p:txBody>
      </p:sp>
      <p:sp>
        <p:nvSpPr>
          <p:cNvPr id="22" name="Alt Bilgi Yer Tutucusu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tr-TR" noProof="0" dirty="0" smtClean="0"/>
              <a:t>Alt bilgi ekle</a:t>
            </a:r>
            <a:endParaRPr lang="tr-TR" noProof="0" dirty="0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401CF334-2D5C-4859-84A6-CA7E6E43FAEB}" type="slidenum">
              <a:rPr lang="tr-TR" noProof="0" smtClean="0"/>
              <a:pPr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lnSpc>
          <a:spcPct val="80000"/>
        </a:lnSpc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8.png"/><Relationship Id="rId2" Type="http://schemas.openxmlformats.org/officeDocument/2006/relationships/image" Target="../media/image15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7.png"/><Relationship Id="rId2" Type="http://schemas.openxmlformats.org/officeDocument/2006/relationships/image" Target="../media/image15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1.png"/><Relationship Id="rId5" Type="http://schemas.openxmlformats.org/officeDocument/2006/relationships/image" Target="../media/image160.png"/><Relationship Id="rId4" Type="http://schemas.openxmlformats.org/officeDocument/2006/relationships/image" Target="../media/image15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3.png"/><Relationship Id="rId2" Type="http://schemas.openxmlformats.org/officeDocument/2006/relationships/image" Target="../media/image16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0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7.png"/><Relationship Id="rId2" Type="http://schemas.openxmlformats.org/officeDocument/2006/relationships/image" Target="../media/image16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6.png"/><Relationship Id="rId5" Type="http://schemas.openxmlformats.org/officeDocument/2006/relationships/image" Target="../media/image165.png"/><Relationship Id="rId4" Type="http://schemas.openxmlformats.org/officeDocument/2006/relationships/image" Target="../media/image16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3.png"/><Relationship Id="rId3" Type="http://schemas.openxmlformats.org/officeDocument/2006/relationships/image" Target="../media/image168.png"/><Relationship Id="rId7" Type="http://schemas.openxmlformats.org/officeDocument/2006/relationships/image" Target="../media/image172.png"/><Relationship Id="rId2" Type="http://schemas.openxmlformats.org/officeDocument/2006/relationships/image" Target="../media/image16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1.png"/><Relationship Id="rId5" Type="http://schemas.openxmlformats.org/officeDocument/2006/relationships/image" Target="../media/image170.png"/><Relationship Id="rId4" Type="http://schemas.openxmlformats.org/officeDocument/2006/relationships/image" Target="../media/image16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678393" y="1223482"/>
            <a:ext cx="4164859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2800" b="1" kern="1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AŞÇILIK PROGRAMI</a:t>
            </a:r>
          </a:p>
          <a:p>
            <a:pPr algn="ctr">
              <a:spcAft>
                <a:spcPts val="0"/>
              </a:spcAft>
            </a:pPr>
            <a:endParaRPr lang="tr-TR" sz="2800" b="1" kern="15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tr-TR" sz="2800" b="1" kern="1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YİYECEK </a:t>
            </a:r>
            <a:r>
              <a:rPr lang="tr-TR" sz="2800" b="1" kern="1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800" b="1" kern="1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İÇECEK</a:t>
            </a:r>
          </a:p>
          <a:p>
            <a:pPr algn="ctr">
              <a:spcAft>
                <a:spcPts val="0"/>
              </a:spcAft>
            </a:pPr>
            <a:r>
              <a:rPr lang="tr-TR" sz="2800" b="1" kern="15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MALİYET </a:t>
            </a:r>
            <a:r>
              <a:rPr lang="tr-TR" sz="2800" b="1" kern="15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KONTROLÜ</a:t>
            </a:r>
            <a:endParaRPr lang="tr-TR" sz="2800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1398" y="3701143"/>
            <a:ext cx="6038850" cy="2778987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417" y="150223"/>
            <a:ext cx="5267325" cy="39624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2070716" y="4450008"/>
            <a:ext cx="17107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2800" b="1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KONU </a:t>
            </a:r>
            <a:r>
              <a:rPr lang="tr-TR" sz="2800" b="1" kern="150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14</a:t>
            </a:r>
            <a:endParaRPr lang="tr-TR" sz="2800" kern="150" dirty="0">
              <a:latin typeface="Times New Roman" panose="02020603050405020304" pitchFamily="18" charset="0"/>
              <a:ea typeface="SimSun" panose="02010600030101010101" pitchFamily="2" charset="-122"/>
              <a:cs typeface="Mangal"/>
            </a:endParaRPr>
          </a:p>
        </p:txBody>
      </p:sp>
    </p:spTree>
    <p:extLst>
      <p:ext uri="{BB962C8B-B14F-4D97-AF65-F5344CB8AC3E}">
        <p14:creationId xmlns:p14="http://schemas.microsoft.com/office/powerpoint/2010/main" val="414966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ikdörtgen 1"/>
          <p:cNvSpPr>
            <a:spLocks noChangeArrowheads="1"/>
          </p:cNvSpPr>
          <p:nvPr/>
        </p:nvSpPr>
        <p:spPr bwMode="auto">
          <a:xfrm>
            <a:off x="159558" y="3630"/>
            <a:ext cx="11897360" cy="535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PORSİYON MALİYETLEME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tr-TR" altLang="tr-TR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Standart reçete yardımıyla maliyet bilgisi hesaplanırken kullanılan iki yöntem vardır. Bunlardan biri SAM ifade edilen satın alma miktarı, diğeri ise YPM olarak adlandırılan yenilebilir porsiyon miktarıdır.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SAM yönteminde maliyet hesaplanırken fire oranları dikkate alınmaz.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YPM’de</a:t>
            </a:r>
            <a:r>
              <a:rPr lang="tr-TR" alt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ise tam tersine sebze, meyve, et vb. gibi yiyecek malzemelerinin ayıklama, doğrama, kemikten ayırma gibi işlemler sonrasındaki fire miktarı dikkate alınır ve bunlar maliyete yansıtılır.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tr-TR" altLang="tr-T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853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ikdörtgen 1"/>
          <p:cNvSpPr>
            <a:spLocks noChangeArrowheads="1"/>
          </p:cNvSpPr>
          <p:nvPr/>
        </p:nvSpPr>
        <p:spPr bwMode="auto">
          <a:xfrm>
            <a:off x="180340" y="207819"/>
            <a:ext cx="1189736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PORSİYON MALİYETLEME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tr-TR" altLang="tr-TR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tr-TR" alt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Örnek 1: </a:t>
            </a:r>
            <a:r>
              <a:rPr lang="tr-TR" alt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YAMYAM adlı et </a:t>
            </a:r>
            <a:r>
              <a:rPr lang="tr-TR" alt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restorantı</a:t>
            </a:r>
            <a:r>
              <a:rPr lang="tr-TR" alt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akşam yemeğinde servis edilmek üzere kg. fiyatı 80 TL’den 12 kg. bonfile sipariş etmiştir. Hazırlanma aşamasında alınan etin % 25’i fire olduğuna göre elde kalan etin kullanılabilir miktar maliyeti ne kadar olmuştur?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tr-TR" altLang="tr-T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/>
              <p:cNvSpPr/>
              <p:nvPr/>
            </p:nvSpPr>
            <p:spPr>
              <a:xfrm>
                <a:off x="6129020" y="3462540"/>
                <a:ext cx="5265416" cy="14325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tr-TR" altLang="tr-TR" sz="2400" b="0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K</m:t>
                      </m:r>
                      <m:r>
                        <m:rPr>
                          <m:nor/>
                        </m:rPr>
                        <a:rPr lang="tr-TR" alt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ullan</m:t>
                      </m:r>
                      <m:r>
                        <m:rPr>
                          <m:nor/>
                        </m:rPr>
                        <a:rPr lang="tr-TR" alt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ı</m:t>
                      </m:r>
                      <m:r>
                        <m:rPr>
                          <m:nor/>
                        </m:rPr>
                        <a:rPr lang="tr-TR" alt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labilir</m:t>
                      </m:r>
                      <m:r>
                        <m:rPr>
                          <m:nor/>
                        </m:rPr>
                        <a:rPr lang="tr-TR" alt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tr-TR" alt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miktar</m:t>
                      </m:r>
                      <m:r>
                        <m:rPr>
                          <m:nor/>
                        </m:rPr>
                        <a:rPr lang="tr-TR" alt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tr-TR" alt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maliyeti</m:t>
                      </m:r>
                      <m:r>
                        <a:rPr lang="tr-TR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i="0">
                              <a:latin typeface="Cambria Math" panose="02040503050406030204" pitchFamily="18" charset="0"/>
                            </a:rPr>
                            <m:t>960</m:t>
                          </m:r>
                        </m:num>
                        <m:den>
                          <m:r>
                            <a:rPr lang="tr-TR" sz="2400" i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tr-TR" dirty="0" smtClean="0"/>
              </a:p>
              <a:p>
                <a:endParaRPr lang="tr-TR" dirty="0"/>
              </a:p>
              <a:p>
                <a:r>
                  <a:rPr lang="tr-TR" altLang="tr-T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Kullanılabilir </a:t>
                </a:r>
                <a:r>
                  <a:rPr lang="tr-TR" altLang="tr-TR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miktar maliyeti </a:t>
                </a:r>
                <a:r>
                  <a:rPr lang="tr-T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106.7 TL</a:t>
                </a:r>
                <a:endParaRPr lang="tr-TR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Dikdörtgen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9020" y="3462540"/>
                <a:ext cx="5265416" cy="1432508"/>
              </a:xfrm>
              <a:prstGeom prst="rect">
                <a:avLst/>
              </a:prstGeom>
              <a:blipFill>
                <a:blip r:embed="rId2"/>
                <a:stretch>
                  <a:fillRect l="-1736" r="-810" b="-893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ikdörtgen 3"/>
          <p:cNvSpPr/>
          <p:nvPr/>
        </p:nvSpPr>
        <p:spPr>
          <a:xfrm>
            <a:off x="329277" y="2633998"/>
            <a:ext cx="42164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Toplam maliyet =80*12=960 TL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/>
              <p:cNvSpPr/>
              <p:nvPr/>
            </p:nvSpPr>
            <p:spPr>
              <a:xfrm>
                <a:off x="329277" y="3435366"/>
                <a:ext cx="2660215" cy="6222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Fire miktarı</a:t>
                </a:r>
                <a14:m>
                  <m:oMath xmlns:m="http://schemas.openxmlformats.org/officeDocument/2006/math">
                    <m:r>
                      <a:rPr lang="tr-TR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12 </m:t>
                        </m:r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endParaRPr lang="tr-TR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Dikdörtgen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277" y="3435366"/>
                <a:ext cx="2660215" cy="622222"/>
              </a:xfrm>
              <a:prstGeom prst="rect">
                <a:avLst/>
              </a:prstGeom>
              <a:blipFill>
                <a:blip r:embed="rId3"/>
                <a:stretch>
                  <a:fillRect l="-3440" b="-882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Dikdörtgen 5"/>
          <p:cNvSpPr/>
          <p:nvPr/>
        </p:nvSpPr>
        <p:spPr>
          <a:xfrm>
            <a:off x="329277" y="4376943"/>
            <a:ext cx="2278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miktarı=3kg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329277" y="5210628"/>
            <a:ext cx="33794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Kalan et miktarı =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12-3 kg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329277" y="6044313"/>
            <a:ext cx="28921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Kalan et miktarı=9 kg</a:t>
            </a:r>
          </a:p>
        </p:txBody>
      </p:sp>
      <p:sp>
        <p:nvSpPr>
          <p:cNvPr id="2" name="Dikdörtgen 1"/>
          <p:cNvSpPr/>
          <p:nvPr/>
        </p:nvSpPr>
        <p:spPr>
          <a:xfrm>
            <a:off x="5166737" y="2680164"/>
            <a:ext cx="12426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ÇÖZÜM 1</a:t>
            </a: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511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9458" name="Dikdörtgen 1"/>
              <p:cNvSpPr>
                <a:spLocks noChangeArrowheads="1"/>
              </p:cNvSpPr>
              <p:nvPr/>
            </p:nvSpPr>
            <p:spPr bwMode="auto">
              <a:xfrm>
                <a:off x="180340" y="207819"/>
                <a:ext cx="11897360" cy="2585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457200" algn="l"/>
                  </a:tabLst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457200" algn="l"/>
                  </a:tabLst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457200" algn="l"/>
                  </a:tabLst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tr-TR" altLang="tr-TR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PORSİYON MALİYETLEME</a:t>
                </a:r>
              </a:p>
              <a:p>
                <a:pPr algn="just"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spcBef>
                    <a:spcPct val="0"/>
                  </a:spcBef>
                  <a:buNone/>
                </a:pPr>
                <a:r>
                  <a:rPr lang="tr-TR" altLang="tr-TR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Örnek 1: </a:t>
                </a:r>
                <a:r>
                  <a:rPr lang="tr-TR" altLang="tr-T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YAMYAM adlı et </a:t>
                </a:r>
                <a:r>
                  <a:rPr lang="tr-TR" altLang="tr-TR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restorantı</a:t>
                </a:r>
                <a:r>
                  <a:rPr lang="tr-TR" altLang="tr-T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akşam yemeğinde servis edilmek üzere kg. fiyatı 80 TL’den 12 kg. bonfile sipariş etmiştir. Hazırlanma aşamasında alınan etin % 25’i fire olduğuna göre elde kalan etin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altLang="tr-TR" sz="2400" b="0" i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k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ullan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ı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labilir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miktar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maliyeti</m:t>
                    </m:r>
                    <m:r>
                      <a:rPr lang="tr-TR" altLang="tr-TR" sz="2400" i="1" dirty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tr-TR" altLang="tr-T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 kadar olmuştur?</a:t>
                </a:r>
              </a:p>
              <a:p>
                <a:pPr algn="just"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458" name="Dikdörtgen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0340" y="207819"/>
                <a:ext cx="11897360" cy="2585323"/>
              </a:xfrm>
              <a:prstGeom prst="rect">
                <a:avLst/>
              </a:prstGeom>
              <a:blipFill>
                <a:blip r:embed="rId2"/>
                <a:stretch>
                  <a:fillRect l="-820" r="-82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Dikdörtgen 8"/>
          <p:cNvSpPr/>
          <p:nvPr/>
        </p:nvSpPr>
        <p:spPr>
          <a:xfrm>
            <a:off x="5436702" y="2492768"/>
            <a:ext cx="12426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ÇÖZÜM 2</a:t>
            </a:r>
            <a:endParaRPr lang="tr-TR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Metin kutusu 9"/>
              <p:cNvSpPr txBox="1"/>
              <p:nvPr/>
            </p:nvSpPr>
            <p:spPr>
              <a:xfrm>
                <a:off x="505814" y="3043266"/>
                <a:ext cx="5130572" cy="680251"/>
              </a:xfrm>
              <a:prstGeom prst="rect">
                <a:avLst/>
              </a:prstGeom>
              <a:noFill/>
              <a:ln>
                <a:solidFill>
                  <a:schemeClr val="bg2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tr-TR" dirty="0" smtClean="0"/>
                  <a:t>Kullanılabilir miktar maliyeti</a:t>
                </a:r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𝑆𝑎𝑡𝚤𝑛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𝑎𝑙𝑚𝑎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𝑓𝑖𝑦𝑎𝑡𝚤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𝐾𝑢𝑙𝑙𝑎𝑛𝚤𝑙𝑎𝑏𝑖𝑙𝑖𝑟𝑙𝑖𝑘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𝑂𝑟𝑎𝑛𝚤</m:t>
                        </m:r>
                      </m:den>
                    </m:f>
                  </m:oMath>
                </a14:m>
                <a:endParaRPr lang="tr-TR" dirty="0" smtClean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10" name="Metin kutusu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814" y="3043266"/>
                <a:ext cx="5130572" cy="680251"/>
              </a:xfrm>
              <a:prstGeom prst="rect">
                <a:avLst/>
              </a:prstGeom>
              <a:blipFill>
                <a:blip r:embed="rId3"/>
                <a:stretch>
                  <a:fillRect l="-2725" t="-1754" r="-118"/>
                </a:stretch>
              </a:blipFill>
              <a:ln>
                <a:solidFill>
                  <a:schemeClr val="bg2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Dikdörtgen 1"/>
              <p:cNvSpPr/>
              <p:nvPr/>
            </p:nvSpPr>
            <p:spPr>
              <a:xfrm>
                <a:off x="505815" y="4230766"/>
                <a:ext cx="4244303" cy="5213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dirty="0" smtClean="0"/>
                  <a:t>Kullanılabilir miktar maliyeti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80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𝑇𝐿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(1−0,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25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2" name="Dikdörtgen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815" y="4230766"/>
                <a:ext cx="4244303" cy="521361"/>
              </a:xfrm>
              <a:prstGeom prst="rect">
                <a:avLst/>
              </a:prstGeom>
              <a:blipFill>
                <a:blip r:embed="rId4"/>
                <a:stretch>
                  <a:fillRect l="-1293" b="-581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Dikdörtgen 11"/>
              <p:cNvSpPr/>
              <p:nvPr/>
            </p:nvSpPr>
            <p:spPr>
              <a:xfrm>
                <a:off x="505814" y="5259376"/>
                <a:ext cx="3846438" cy="5213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dirty="0" smtClean="0"/>
                  <a:t>Kullanılabilir miktar maliyeti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80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𝑇𝐿</m:t>
                        </m:r>
                      </m:num>
                      <m:den>
                        <m:r>
                          <a:rPr lang="tr-TR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,75</m:t>
                        </m:r>
                      </m:den>
                    </m:f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12" name="Dikdörtgen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814" y="5259376"/>
                <a:ext cx="3846438" cy="521361"/>
              </a:xfrm>
              <a:prstGeom prst="rect">
                <a:avLst/>
              </a:prstGeom>
              <a:blipFill>
                <a:blip r:embed="rId5"/>
                <a:stretch>
                  <a:fillRect l="-1426" b="-117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Dikdörtgen 12"/>
              <p:cNvSpPr/>
              <p:nvPr/>
            </p:nvSpPr>
            <p:spPr>
              <a:xfrm>
                <a:off x="457789" y="6103320"/>
                <a:ext cx="429232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dirty="0" smtClean="0"/>
                  <a:t>Kullanılabilir miktar maliyeti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06.7 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𝑇𝐿</m:t>
                    </m:r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13" name="Dikdörtgen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789" y="6103320"/>
                <a:ext cx="4292329" cy="369332"/>
              </a:xfrm>
              <a:prstGeom prst="rect">
                <a:avLst/>
              </a:prstGeom>
              <a:blipFill>
                <a:blip r:embed="rId6"/>
                <a:stretch>
                  <a:fillRect l="-1136" t="-8197" b="-2459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03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9458" name="Dikdörtgen 1"/>
              <p:cNvSpPr>
                <a:spLocks noChangeArrowheads="1"/>
              </p:cNvSpPr>
              <p:nvPr/>
            </p:nvSpPr>
            <p:spPr bwMode="auto">
              <a:xfrm>
                <a:off x="180340" y="207819"/>
                <a:ext cx="11897360" cy="2585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457200" algn="l"/>
                  </a:tabLst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457200" algn="l"/>
                  </a:tabLst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457200" algn="l"/>
                  </a:tabLst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tr-TR" altLang="tr-TR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PORSİYON MALİYETLEME</a:t>
                </a:r>
              </a:p>
              <a:p>
                <a:pPr algn="just"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spcBef>
                    <a:spcPct val="0"/>
                  </a:spcBef>
                  <a:buNone/>
                </a:pPr>
                <a:r>
                  <a:rPr lang="tr-TR" altLang="tr-TR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Örnek 2: </a:t>
                </a:r>
                <a:r>
                  <a:rPr lang="tr-TR" altLang="tr-T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Sardunya restoran öğle yemeğinde servis edilmek üzere kg. fiyatı 5 TL’den 20 kg. patates satın almıştır. Hazırlanma aşamasında alınan patatesin % 35’i fire olduğuna göre elde kalan patatesin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altLang="tr-TR" sz="2400" b="0" i="0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k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ullan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ı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labilir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miktar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maliyeti</m:t>
                    </m:r>
                    <m:r>
                      <a:rPr lang="tr-TR" altLang="tr-TR" sz="2400" i="1" dirty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tr-TR" altLang="tr-T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 kadar olmuştur?</a:t>
                </a:r>
              </a:p>
              <a:p>
                <a:pPr algn="just"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458" name="Dikdörtgen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0340" y="207819"/>
                <a:ext cx="11897360" cy="2585323"/>
              </a:xfrm>
              <a:prstGeom prst="rect">
                <a:avLst/>
              </a:prstGeom>
              <a:blipFill>
                <a:blip r:embed="rId2"/>
                <a:stretch>
                  <a:fillRect l="-820" r="-82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Dikdörtgen 2"/>
              <p:cNvSpPr/>
              <p:nvPr/>
            </p:nvSpPr>
            <p:spPr>
              <a:xfrm>
                <a:off x="6562773" y="3435366"/>
                <a:ext cx="4948021" cy="14325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tr-TR" alt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Kullan</m:t>
                      </m:r>
                      <m:r>
                        <m:rPr>
                          <m:nor/>
                        </m:rPr>
                        <a:rPr lang="tr-TR" alt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ı</m:t>
                      </m:r>
                      <m:r>
                        <m:rPr>
                          <m:nor/>
                        </m:rPr>
                        <a:rPr lang="tr-TR" alt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labilir</m:t>
                      </m:r>
                      <m:r>
                        <m:rPr>
                          <m:nor/>
                        </m:rPr>
                        <a:rPr lang="tr-TR" alt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tr-TR" alt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miktar</m:t>
                      </m:r>
                      <m:r>
                        <m:rPr>
                          <m:nor/>
                        </m:rPr>
                        <a:rPr lang="tr-TR" alt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tr-TR" altLang="tr-T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maliyeti</m:t>
                      </m:r>
                      <m:r>
                        <a:rPr lang="tr-TR" sz="2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0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r>
                            <a:rPr lang="tr-TR" sz="2400" b="0" i="0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tr-TR" dirty="0" smtClean="0"/>
              </a:p>
              <a:p>
                <a:endParaRPr lang="tr-TR" dirty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Kullan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ı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labilir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miktar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maliyeti</m:t>
                    </m:r>
                    <m:r>
                      <a:rPr lang="tr-TR" altLang="tr-TR" sz="2400" i="1" dirty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tr-T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7.7 TL</a:t>
                </a:r>
                <a:endParaRPr lang="tr-TR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Dikdörtgen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2773" y="3435366"/>
                <a:ext cx="4948021" cy="1432508"/>
              </a:xfrm>
              <a:prstGeom prst="rect">
                <a:avLst/>
              </a:prstGeom>
              <a:blipFill>
                <a:blip r:embed="rId3"/>
                <a:stretch>
                  <a:fillRect l="-493" r="-986" b="-893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ikdörtgen 3"/>
          <p:cNvSpPr/>
          <p:nvPr/>
        </p:nvSpPr>
        <p:spPr>
          <a:xfrm>
            <a:off x="329277" y="2633998"/>
            <a:ext cx="40625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Toplam maliyet =5*20=100 TL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Dikdörtgen 4"/>
              <p:cNvSpPr/>
              <p:nvPr/>
            </p:nvSpPr>
            <p:spPr>
              <a:xfrm>
                <a:off x="329277" y="3435366"/>
                <a:ext cx="2660215" cy="6222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Fire miktarı</a:t>
                </a:r>
                <a14:m>
                  <m:oMath xmlns:m="http://schemas.openxmlformats.org/officeDocument/2006/math">
                    <m:r>
                      <a:rPr lang="tr-TR" sz="2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35</m:t>
                        </m:r>
                      </m:num>
                      <m:den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endParaRPr lang="tr-TR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Dikdörtgen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277" y="3435366"/>
                <a:ext cx="2660215" cy="622222"/>
              </a:xfrm>
              <a:prstGeom prst="rect">
                <a:avLst/>
              </a:prstGeom>
              <a:blipFill>
                <a:blip r:embed="rId4"/>
                <a:stretch>
                  <a:fillRect l="-3440" b="-882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Dikdörtgen 5"/>
          <p:cNvSpPr/>
          <p:nvPr/>
        </p:nvSpPr>
        <p:spPr>
          <a:xfrm>
            <a:off x="329277" y="4376943"/>
            <a:ext cx="23551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miktarı=7 kg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329277" y="5210628"/>
            <a:ext cx="34563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Kalan et miktarı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20-7 kg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329277" y="6044313"/>
            <a:ext cx="31229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Kalan et miktarı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13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kg</a:t>
            </a:r>
          </a:p>
        </p:txBody>
      </p:sp>
      <p:sp>
        <p:nvSpPr>
          <p:cNvPr id="9" name="Dikdörtgen 8"/>
          <p:cNvSpPr/>
          <p:nvPr/>
        </p:nvSpPr>
        <p:spPr>
          <a:xfrm>
            <a:off x="5166737" y="2680164"/>
            <a:ext cx="12426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ÇÖZÜM 1</a:t>
            </a: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076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9458" name="Dikdörtgen 1"/>
              <p:cNvSpPr>
                <a:spLocks noChangeArrowheads="1"/>
              </p:cNvSpPr>
              <p:nvPr/>
            </p:nvSpPr>
            <p:spPr bwMode="auto">
              <a:xfrm>
                <a:off x="180340" y="207819"/>
                <a:ext cx="11897360" cy="25853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457200" algn="l"/>
                  </a:tabLst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457200" algn="l"/>
                  </a:tabLst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457200" algn="l"/>
                  </a:tabLst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tr-TR" altLang="tr-TR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PORSİYON MALİYETLEME</a:t>
                </a:r>
              </a:p>
              <a:p>
                <a:pPr algn="just"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spcBef>
                    <a:spcPct val="0"/>
                  </a:spcBef>
                  <a:buNone/>
                </a:pPr>
                <a:r>
                  <a:rPr lang="tr-TR" altLang="tr-TR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Örnek 2: </a:t>
                </a:r>
                <a:r>
                  <a:rPr lang="tr-TR" altLang="tr-T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Sardunya restoran öğle yemeğinde servis edilmek üzere kg. fiyatı 5 TL’den 20 kg. patates satın almıştır. Hazırlanma aşamasında alınan patatesin % 35’i fire olduğuna göre elde kalan patatesin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altLang="tr-TR" sz="2400" b="0" i="0" dirty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k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ullan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ı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labilir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miktar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maliyeti</m:t>
                    </m:r>
                    <m:r>
                      <a:rPr lang="tr-TR" altLang="tr-TR" sz="2400" i="1" dirty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tr-TR" altLang="tr-T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ne kadar olmuştur?</a:t>
                </a:r>
              </a:p>
              <a:p>
                <a:pPr algn="just"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458" name="Dikdörtgen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0340" y="207819"/>
                <a:ext cx="11897360" cy="2585323"/>
              </a:xfrm>
              <a:prstGeom prst="rect">
                <a:avLst/>
              </a:prstGeom>
              <a:blipFill>
                <a:blip r:embed="rId2"/>
                <a:stretch>
                  <a:fillRect l="-820" r="-82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Dikdörtgen 8"/>
          <p:cNvSpPr/>
          <p:nvPr/>
        </p:nvSpPr>
        <p:spPr>
          <a:xfrm>
            <a:off x="5166737" y="2680164"/>
            <a:ext cx="12426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ÇÖZÜM 2</a:t>
            </a:r>
            <a:endParaRPr lang="tr-TR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Metin kutusu 10"/>
              <p:cNvSpPr txBox="1"/>
              <p:nvPr/>
            </p:nvSpPr>
            <p:spPr>
              <a:xfrm>
                <a:off x="505814" y="3043266"/>
                <a:ext cx="5130572" cy="680251"/>
              </a:xfrm>
              <a:prstGeom prst="rect">
                <a:avLst/>
              </a:prstGeom>
              <a:noFill/>
              <a:ln>
                <a:solidFill>
                  <a:schemeClr val="bg2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tr-TR" dirty="0" smtClean="0"/>
                  <a:t>Kullanılabilir miktar maliyeti</a:t>
                </a:r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𝑆𝑎𝑡𝚤𝑛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𝑎𝑙𝑚𝑎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𝑓𝑖𝑦𝑎𝑡𝚤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𝐾𝑢𝑙𝑙𝑎𝑛𝚤𝑙𝑎𝑏𝑖𝑙𝑖𝑟𝑙𝑖𝑘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𝑂𝑟𝑎𝑛𝚤</m:t>
                        </m:r>
                      </m:den>
                    </m:f>
                  </m:oMath>
                </a14:m>
                <a:endParaRPr lang="tr-TR" dirty="0" smtClean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11" name="Metin kutusu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814" y="3043266"/>
                <a:ext cx="5130572" cy="680251"/>
              </a:xfrm>
              <a:prstGeom prst="rect">
                <a:avLst/>
              </a:prstGeom>
              <a:blipFill>
                <a:blip r:embed="rId3"/>
                <a:stretch>
                  <a:fillRect l="-2725" t="-1754" r="-118"/>
                </a:stretch>
              </a:blipFill>
              <a:ln>
                <a:solidFill>
                  <a:schemeClr val="bg2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Dikdörtgen 11"/>
              <p:cNvSpPr/>
              <p:nvPr/>
            </p:nvSpPr>
            <p:spPr>
              <a:xfrm>
                <a:off x="505815" y="4230766"/>
                <a:ext cx="4244303" cy="5213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dirty="0" smtClean="0"/>
                  <a:t>Kullanılabilir miktar maliyeti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𝑇𝐿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(1−0,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35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12" name="Dikdörtgen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815" y="4230766"/>
                <a:ext cx="4244303" cy="521361"/>
              </a:xfrm>
              <a:prstGeom prst="rect">
                <a:avLst/>
              </a:prstGeom>
              <a:blipFill>
                <a:blip r:embed="rId4"/>
                <a:stretch>
                  <a:fillRect l="-1293" b="-581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Dikdörtgen 12"/>
              <p:cNvSpPr/>
              <p:nvPr/>
            </p:nvSpPr>
            <p:spPr>
              <a:xfrm>
                <a:off x="505814" y="5259376"/>
                <a:ext cx="3846438" cy="5213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dirty="0" smtClean="0"/>
                  <a:t>Kullanılabilir miktar maliyeti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𝑇𝐿</m:t>
                        </m:r>
                      </m:num>
                      <m:den>
                        <m:r>
                          <a:rPr lang="tr-TR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,65</m:t>
                        </m:r>
                      </m:den>
                    </m:f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13" name="Dikdörtgen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814" y="5259376"/>
                <a:ext cx="3846438" cy="521361"/>
              </a:xfrm>
              <a:prstGeom prst="rect">
                <a:avLst/>
              </a:prstGeom>
              <a:blipFill>
                <a:blip r:embed="rId5"/>
                <a:stretch>
                  <a:fillRect l="-1426" b="-117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Dikdörtgen 13"/>
              <p:cNvSpPr/>
              <p:nvPr/>
            </p:nvSpPr>
            <p:spPr>
              <a:xfrm>
                <a:off x="457789" y="6103320"/>
                <a:ext cx="403584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dirty="0" smtClean="0"/>
                  <a:t>Kullanılabilir miktar maliyeti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7.7 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𝑇𝐿</m:t>
                    </m:r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14" name="Dikdörtgen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789" y="6103320"/>
                <a:ext cx="4035848" cy="369332"/>
              </a:xfrm>
              <a:prstGeom prst="rect">
                <a:avLst/>
              </a:prstGeom>
              <a:blipFill>
                <a:blip r:embed="rId6"/>
                <a:stretch>
                  <a:fillRect l="-1208" t="-8197" b="-2459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15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9458" name="Dikdörtgen 1"/>
              <p:cNvSpPr>
                <a:spLocks noChangeArrowheads="1"/>
              </p:cNvSpPr>
              <p:nvPr/>
            </p:nvSpPr>
            <p:spPr bwMode="auto">
              <a:xfrm>
                <a:off x="159558" y="3630"/>
                <a:ext cx="11897360" cy="29546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457200" algn="l"/>
                  </a:tabLst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457200" algn="l"/>
                  </a:tabLst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tabLst>
                    <a:tab pos="457200" algn="l"/>
                  </a:tabLst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tabLst>
                    <a:tab pos="457200" algn="l"/>
                  </a:tabLst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tr-TR" altLang="tr-TR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PORSİYON MALİYETLEME</a:t>
                </a:r>
              </a:p>
              <a:p>
                <a:pPr algn="just"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spcBef>
                    <a:spcPct val="0"/>
                  </a:spcBef>
                  <a:buNone/>
                </a:pPr>
                <a:r>
                  <a:rPr lang="tr-TR" altLang="tr-TR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Örnek 3: </a:t>
                </a:r>
                <a:r>
                  <a:rPr lang="tr-TR" altLang="tr-T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NAMNAM</a:t>
                </a:r>
                <a:r>
                  <a:rPr lang="tr-TR" altLang="tr-TR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altLang="tr-T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adlı et </a:t>
                </a:r>
                <a:r>
                  <a:rPr lang="tr-TR" altLang="tr-TR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restorantı</a:t>
                </a:r>
                <a:r>
                  <a:rPr lang="tr-TR" altLang="tr-T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akşam yemeğinde servis edilmek üzere her bir porsiyon 250 gr. olacak şekilde 60 kuverlik, kg. fiyatı 100 TL’den 15 kg. iç bonfile almıştır etmiştir. Hazırlanma aşamasında alınan etin % 20’si fire olduğuna göre elde kalan etin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altLang="tr-TR" sz="2400" dirty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k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ullan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ı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labilir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miktar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tr-TR" altLang="tr-TR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maliyeti</m:t>
                    </m:r>
                    <m:r>
                      <a:rPr lang="tr-TR" altLang="tr-TR" sz="2400" i="1" dirty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tr-TR" altLang="tr-T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porsiyon sayısı ve her bir porsiyonun fiyatı ne kadar olmuştur.</a:t>
                </a:r>
              </a:p>
              <a:p>
                <a:pPr algn="just"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458" name="Dikdörtgen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9558" y="3630"/>
                <a:ext cx="11897360" cy="2954655"/>
              </a:xfrm>
              <a:prstGeom prst="rect">
                <a:avLst/>
              </a:prstGeom>
              <a:blipFill>
                <a:blip r:embed="rId2"/>
                <a:stretch>
                  <a:fillRect l="-768" r="-82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Dikdörtgen 1"/>
              <p:cNvSpPr/>
              <p:nvPr/>
            </p:nvSpPr>
            <p:spPr>
              <a:xfrm>
                <a:off x="6470421" y="2753841"/>
                <a:ext cx="4406206" cy="15299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tr-TR" sz="2400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m:rPr>
                          <m:sty m:val="p"/>
                        </m:rPr>
                        <a:rPr lang="tr-TR" sz="2400">
                          <a:latin typeface="Cambria Math" panose="02040503050406030204" pitchFamily="18" charset="0"/>
                        </a:rPr>
                        <m:t>eni</m:t>
                      </m:r>
                      <m:r>
                        <a:rPr lang="tr-TR" sz="240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sz="2400" b="0" i="0" smtClean="0">
                          <a:latin typeface="Cambria Math" panose="02040503050406030204" pitchFamily="18" charset="0"/>
                        </a:rPr>
                        <m:t>porsiyon</m:t>
                      </m:r>
                      <m:r>
                        <a:rPr lang="tr-TR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sz="2400" b="0" i="0" smtClean="0">
                          <a:latin typeface="Cambria Math" panose="02040503050406030204" pitchFamily="18" charset="0"/>
                        </a:rPr>
                        <m:t>maliyeti</m:t>
                      </m:r>
                      <m:r>
                        <a:rPr lang="tr-TR" sz="2400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0" smtClean="0">
                              <a:latin typeface="Cambria Math" panose="02040503050406030204" pitchFamily="18" charset="0"/>
                            </a:rPr>
                            <m:t>125</m:t>
                          </m:r>
                        </m:num>
                        <m:den>
                          <m:r>
                            <a:rPr lang="tr-TR" sz="2400" b="0" i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tr-TR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tr-TR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sz="2400">
                        <a:latin typeface="Cambria Math" panose="02040503050406030204" pitchFamily="18" charset="0"/>
                      </a:rPr>
                      <m:t>Yeni</m:t>
                    </m:r>
                    <m:r>
                      <a:rPr lang="tr-TR" sz="24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tr-TR" sz="2400">
                        <a:latin typeface="Cambria Math" panose="02040503050406030204" pitchFamily="18" charset="0"/>
                      </a:rPr>
                      <m:t>porsiyon</m:t>
                    </m:r>
                    <m:r>
                      <a:rPr lang="tr-TR" sz="24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tr-TR" sz="2400">
                        <a:latin typeface="Cambria Math" panose="02040503050406030204" pitchFamily="18" charset="0"/>
                      </a:rPr>
                      <m:t>maliyeti</m:t>
                    </m:r>
                  </m:oMath>
                </a14:m>
                <a:r>
                  <a:rPr lang="tr-TR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=31.25 TL</a:t>
                </a:r>
                <a:endParaRPr lang="tr-TR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Dikdörtgen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421" y="2753841"/>
                <a:ext cx="4406206" cy="1529971"/>
              </a:xfrm>
              <a:prstGeom prst="rect">
                <a:avLst/>
              </a:prstGeom>
              <a:blipFill>
                <a:blip r:embed="rId3"/>
                <a:stretch>
                  <a:fillRect l="-277" r="-2351" b="-83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Dikdörtgen 10"/>
              <p:cNvSpPr/>
              <p:nvPr/>
            </p:nvSpPr>
            <p:spPr>
              <a:xfrm>
                <a:off x="7066958" y="4949438"/>
                <a:ext cx="3543662" cy="11052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tr-TR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m:rPr>
                          <m:sty m:val="p"/>
                        </m:rPr>
                        <a:rPr lang="tr-TR" i="0">
                          <a:latin typeface="Cambria Math" panose="02040503050406030204" pitchFamily="18" charset="0"/>
                        </a:rPr>
                        <m:t>eni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b="0" i="0" smtClean="0">
                          <a:latin typeface="Cambria Math" panose="02040503050406030204" pitchFamily="18" charset="0"/>
                        </a:rPr>
                        <m:t>posiyon</m:t>
                      </m:r>
                      <m:r>
                        <a:rPr lang="tr-TR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tr-TR" b="0" i="0" smtClean="0">
                          <a:latin typeface="Cambria Math" panose="02040503050406030204" pitchFamily="18" charset="0"/>
                        </a:rPr>
                        <m:t>say</m:t>
                      </m:r>
                      <m:r>
                        <a:rPr lang="tr-TR" b="0" i="0" smtClean="0">
                          <a:latin typeface="Cambria Math" panose="02040503050406030204" pitchFamily="18" charset="0"/>
                        </a:rPr>
                        <m:t>𝚤</m:t>
                      </m:r>
                      <m:r>
                        <m:rPr>
                          <m:sty m:val="p"/>
                        </m:rPr>
                        <a:rPr lang="tr-TR" b="0" i="0" smtClean="0">
                          <a:latin typeface="Cambria Math" panose="02040503050406030204" pitchFamily="18" charset="0"/>
                        </a:rPr>
                        <m:t>s</m:t>
                      </m:r>
                      <m:r>
                        <a:rPr lang="tr-TR" b="0" i="0" smtClean="0">
                          <a:latin typeface="Cambria Math" panose="02040503050406030204" pitchFamily="18" charset="0"/>
                        </a:rPr>
                        <m:t>𝚤</m:t>
                      </m:r>
                      <m:r>
                        <a:rPr lang="tr-TR" i="0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b="0" i="0" smtClean="0"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.000 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𝐺𝑅</m:t>
                          </m:r>
                        </m:num>
                        <m:den>
                          <m:r>
                            <a:rPr lang="tr-TR" b="0" i="0" smtClean="0">
                              <a:latin typeface="Cambria Math" panose="02040503050406030204" pitchFamily="18" charset="0"/>
                            </a:rPr>
                            <m:t>250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𝐺𝑅</m:t>
                          </m:r>
                        </m:den>
                      </m:f>
                    </m:oMath>
                  </m:oMathPara>
                </a14:m>
                <a:endParaRPr lang="tr-TR" sz="1400" dirty="0" smtClean="0"/>
              </a:p>
              <a:p>
                <a:endParaRPr lang="tr-TR" sz="1400" dirty="0"/>
              </a:p>
              <a:p>
                <a:r>
                  <a:rPr lang="tr-TR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Yeni porsiyon sayısı= 48 adet</a:t>
                </a:r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Dikdörtgen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6958" y="4949438"/>
                <a:ext cx="3543662" cy="1105239"/>
              </a:xfrm>
              <a:prstGeom prst="rect">
                <a:avLst/>
              </a:prstGeom>
              <a:blipFill>
                <a:blip r:embed="rId4"/>
                <a:stretch>
                  <a:fillRect b="-828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Metin kutusu 15"/>
              <p:cNvSpPr txBox="1"/>
              <p:nvPr/>
            </p:nvSpPr>
            <p:spPr>
              <a:xfrm>
                <a:off x="159558" y="2958285"/>
                <a:ext cx="5130572" cy="680251"/>
              </a:xfrm>
              <a:prstGeom prst="rect">
                <a:avLst/>
              </a:prstGeom>
              <a:noFill/>
              <a:ln>
                <a:solidFill>
                  <a:schemeClr val="bg2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tr-TR" dirty="0" smtClean="0"/>
                  <a:t>Kullanılabilir miktar maliyeti</a:t>
                </a:r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𝑆𝑎𝑡𝚤𝑛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𝑎𝑙𝑚𝑎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𝑓𝑖𝑦𝑎𝑡𝚤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𝐾𝑢𝑙𝑙𝑎𝑛𝚤𝑙𝑎𝑏𝑖𝑙𝑖𝑟𝑙𝑖𝑘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𝑂𝑟𝑎𝑛𝚤</m:t>
                        </m:r>
                      </m:den>
                    </m:f>
                  </m:oMath>
                </a14:m>
                <a:endParaRPr lang="tr-TR" dirty="0" smtClean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16" name="Metin kutusu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558" y="2958285"/>
                <a:ext cx="5130572" cy="680251"/>
              </a:xfrm>
              <a:prstGeom prst="rect">
                <a:avLst/>
              </a:prstGeom>
              <a:blipFill>
                <a:blip r:embed="rId5"/>
                <a:stretch>
                  <a:fillRect l="-2607" t="-1754" r="-237"/>
                </a:stretch>
              </a:blipFill>
              <a:ln>
                <a:solidFill>
                  <a:schemeClr val="bg2"/>
                </a:solidFill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Dikdörtgen 16"/>
              <p:cNvSpPr/>
              <p:nvPr/>
            </p:nvSpPr>
            <p:spPr>
              <a:xfrm>
                <a:off x="159559" y="4145785"/>
                <a:ext cx="4103239" cy="5213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dirty="0" smtClean="0"/>
                  <a:t>Kullanılabilir miktar maliyeti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100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𝑇𝐿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(1−0,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20)</m:t>
                        </m:r>
                      </m:den>
                    </m:f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17" name="Dikdörtgen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559" y="4145785"/>
                <a:ext cx="4103239" cy="521361"/>
              </a:xfrm>
              <a:prstGeom prst="rect">
                <a:avLst/>
              </a:prstGeom>
              <a:blipFill>
                <a:blip r:embed="rId6"/>
                <a:stretch>
                  <a:fillRect l="-1189" b="-581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Dikdörtgen 17"/>
              <p:cNvSpPr/>
              <p:nvPr/>
            </p:nvSpPr>
            <p:spPr>
              <a:xfrm>
                <a:off x="159558" y="5174395"/>
                <a:ext cx="3944221" cy="5068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dirty="0" smtClean="0"/>
                  <a:t>Kullanılabilir miktar maliyeti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100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𝑇𝐿</m:t>
                        </m:r>
                      </m:num>
                      <m:den>
                        <m:r>
                          <a:rPr lang="tr-TR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,80</m:t>
                        </m:r>
                      </m:den>
                    </m:f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18" name="Dikdörtgen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558" y="5174395"/>
                <a:ext cx="3944221" cy="506870"/>
              </a:xfrm>
              <a:prstGeom prst="rect">
                <a:avLst/>
              </a:prstGeom>
              <a:blipFill>
                <a:blip r:embed="rId7"/>
                <a:stretch>
                  <a:fillRect l="-1236" b="-361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Dikdörtgen 18"/>
              <p:cNvSpPr/>
              <p:nvPr/>
            </p:nvSpPr>
            <p:spPr>
              <a:xfrm>
                <a:off x="111533" y="6018339"/>
                <a:ext cx="424423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dirty="0" smtClean="0"/>
                  <a:t>Kullanılabilir miktar maliyeti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125 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𝑇𝐿</m:t>
                    </m:r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19" name="Dikdörtgen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33" y="6018339"/>
                <a:ext cx="4244239" cy="369332"/>
              </a:xfrm>
              <a:prstGeom prst="rect">
                <a:avLst/>
              </a:prstGeom>
              <a:blipFill>
                <a:blip r:embed="rId8"/>
                <a:stretch>
                  <a:fillRect l="-1148" t="-8197" b="-2459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0975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/>
      <p:bldP spid="16" grpId="0" animBg="1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734646" y="916243"/>
            <a:ext cx="10527323" cy="4165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" marR="91440" algn="ctr">
              <a:spcBef>
                <a:spcPts val="400"/>
              </a:spcBef>
              <a:spcAft>
                <a:spcPts val="400"/>
              </a:spcAft>
            </a:pPr>
            <a:r>
              <a:rPr lang="tr-TR" b="1" dirty="0" smtClean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</a:p>
          <a:p>
            <a:pPr marL="91440" marR="91440" algn="ctr">
              <a:spcBef>
                <a:spcPts val="400"/>
              </a:spcBef>
              <a:spcAft>
                <a:spcPts val="400"/>
              </a:spcAft>
            </a:pPr>
            <a:endParaRPr lang="tr-TR" b="1" dirty="0" smtClean="0">
              <a:solidFill>
                <a:srgbClr val="5F5F5F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 smtClean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Denizer</a:t>
            </a: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D. (2005). Konaklama İşletmelerinde Yiyecek ve İçecek Yönetimi. Ankara: Detay Yayıncılık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Yılmaz, Y. (2005). Yiyecek İçecek Maliyet Kontrolü. Ankara: Detay Yayıncılık.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Sarıışık, Mehmet (2017). Yiyecek İçecek İşletmelerinde  Maliyet Kontrolü. Ankara: Detay Yayıncılık.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Çetiner, E (2002).Konaklama İşletmelerinde Muhasebe Uygulamaları. Ankara: Gazi Yayınevi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sz="1600" dirty="0"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91440" algn="just">
              <a:spcBef>
                <a:spcPts val="400"/>
              </a:spcBef>
              <a:spcAft>
                <a:spcPts val="400"/>
              </a:spcAft>
            </a:pPr>
            <a:r>
              <a:rPr lang="tr-TR" dirty="0" err="1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Usal</a:t>
            </a: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A. (2006).Turizm İşletmelerinde Maliyet Analizleri</a:t>
            </a:r>
            <a:r>
              <a:rPr lang="tr-TR" dirty="0" smtClean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Ankara</a:t>
            </a:r>
            <a:r>
              <a:rPr lang="tr-TR" dirty="0">
                <a:solidFill>
                  <a:srgbClr val="5F5F5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Detay Yayıncılık</a:t>
            </a:r>
            <a:endParaRPr lang="tr-TR" sz="1600" dirty="0">
              <a:effectLst/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51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yin fırtınası hakkında sunu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870852_TF03460637" id="{0832DA4E-A202-43F2-A5EE-27E99C173A88}" vid="{7A43FF2D-0693-42F6-A231-BFAA64C80588}"/>
    </a:ext>
  </a:extLst>
</a:theme>
</file>

<file path=ppt/theme/theme2.xml><?xml version="1.0" encoding="utf-8"?>
<a:theme xmlns:a="http://schemas.openxmlformats.org/drawingml/2006/main" name="Ofis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Profesyonel beyin fırtınası sunusu</Template>
  <TotalTime>5726</TotalTime>
  <Words>661</Words>
  <Application>Microsoft Office PowerPoint</Application>
  <PresentationFormat>Geniş ekran</PresentationFormat>
  <Paragraphs>82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10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9" baseType="lpstr">
      <vt:lpstr>SimSun</vt:lpstr>
      <vt:lpstr>Arial</vt:lpstr>
      <vt:lpstr>Calibri</vt:lpstr>
      <vt:lpstr>Cambria Math</vt:lpstr>
      <vt:lpstr>Century Gothic</vt:lpstr>
      <vt:lpstr>Mangal</vt:lpstr>
      <vt:lpstr>Palatino Linotype</vt:lpstr>
      <vt:lpstr>Times New Roman</vt:lpstr>
      <vt:lpstr>Verdana</vt:lpstr>
      <vt:lpstr>Wingdings 2</vt:lpstr>
      <vt:lpstr>Beyin fırtınası hakkında sunu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Fuat Atasoy</dc:creator>
  <cp:lastModifiedBy>Fuat Atasoy</cp:lastModifiedBy>
  <cp:revision>171</cp:revision>
  <dcterms:created xsi:type="dcterms:W3CDTF">2019-11-06T14:40:35Z</dcterms:created>
  <dcterms:modified xsi:type="dcterms:W3CDTF">2020-05-07T20:17:22Z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