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3"/>
  </p:notesMasterIdLst>
  <p:handoutMasterIdLst>
    <p:handoutMasterId r:id="rId24"/>
  </p:handoutMasterIdLst>
  <p:sldIdLst>
    <p:sldId id="291" r:id="rId2"/>
    <p:sldId id="296" r:id="rId3"/>
    <p:sldId id="297" r:id="rId4"/>
    <p:sldId id="302" r:id="rId5"/>
    <p:sldId id="303" r:id="rId6"/>
    <p:sldId id="304" r:id="rId7"/>
    <p:sldId id="305" r:id="rId8"/>
    <p:sldId id="306" r:id="rId9"/>
    <p:sldId id="313" r:id="rId10"/>
    <p:sldId id="314" r:id="rId11"/>
    <p:sldId id="307" r:id="rId12"/>
    <p:sldId id="315" r:id="rId13"/>
    <p:sldId id="308" r:id="rId14"/>
    <p:sldId id="316" r:id="rId15"/>
    <p:sldId id="309" r:id="rId16"/>
    <p:sldId id="317" r:id="rId17"/>
    <p:sldId id="318" r:id="rId18"/>
    <p:sldId id="300" r:id="rId19"/>
    <p:sldId id="310" r:id="rId20"/>
    <p:sldId id="311" r:id="rId21"/>
    <p:sldId id="312" r:id="rId22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69" d="100"/>
          <a:sy n="69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92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40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67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318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01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7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509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76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93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0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71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23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38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7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8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66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50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</a:t>
            </a:r>
            <a:r>
              <a:rPr lang="tr-TR" dirty="0" smtClean="0"/>
              <a:t>I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VIII.HAFTA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mmary of the glycolytic pathway. Reversible enzymes that involv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840760" cy="559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87624" y="5769441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researchgate.net%2Ffigure%2FSummary-of-the-glycolytic-pathway-Reversible-enzymes-that-involve-PPi-are-shown-in-gray_fig1_51868648&amp;psig=AOvVaw3nILPKZVsgMLf7EWwu-Erm&amp;ust=1589393107844000&amp;source=images&amp;cd=vfe&amp;ved=0CAIQjRxqFwoTCOD2pP71rukCFQAAAAAdAAAAABA4</a:t>
            </a:r>
          </a:p>
        </p:txBody>
      </p:sp>
    </p:spTree>
    <p:extLst>
      <p:ext uri="{BB962C8B-B14F-4D97-AF65-F5344CB8AC3E}">
        <p14:creationId xmlns:p14="http://schemas.microsoft.com/office/powerpoint/2010/main" val="4075398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4000" dirty="0" err="1" smtClean="0"/>
              <a:t>Glikolizin</a:t>
            </a:r>
            <a:r>
              <a:rPr lang="tr-TR" sz="4000" dirty="0" smtClean="0"/>
              <a:t> toplam reaksiyonu;</a:t>
            </a:r>
          </a:p>
          <a:p>
            <a:pPr marL="0" indent="0">
              <a:buNone/>
            </a:pPr>
            <a:r>
              <a:rPr lang="tr-TR" sz="4000" dirty="0" smtClean="0"/>
              <a:t>Glukoz+2ATP+2NAD</a:t>
            </a:r>
            <a:r>
              <a:rPr lang="tr-TR" sz="4000" baseline="30000" dirty="0" smtClean="0"/>
              <a:t>+</a:t>
            </a:r>
            <a:r>
              <a:rPr lang="tr-TR" sz="4000" dirty="0" smtClean="0"/>
              <a:t>+4ADP+2Pi</a:t>
            </a:r>
          </a:p>
          <a:p>
            <a:pPr marL="0" indent="0">
              <a:buNone/>
            </a:pPr>
            <a:r>
              <a:rPr lang="tr-TR" dirty="0" smtClean="0"/>
              <a:t>         2 piruvat+2ADP+2NADH+2H</a:t>
            </a:r>
            <a:r>
              <a:rPr lang="tr-TR" baseline="30000" dirty="0" smtClean="0"/>
              <a:t>+</a:t>
            </a:r>
            <a:r>
              <a:rPr lang="tr-TR" dirty="0" smtClean="0"/>
              <a:t>+</a:t>
            </a:r>
            <a:r>
              <a:rPr lang="tr-TR" dirty="0"/>
              <a:t>4ATP+2H</a:t>
            </a:r>
            <a:r>
              <a:rPr lang="tr-TR" baseline="-25000" dirty="0"/>
              <a:t>2</a:t>
            </a:r>
            <a:r>
              <a:rPr lang="tr-TR" dirty="0"/>
              <a:t>O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4000" dirty="0" smtClean="0"/>
              <a:t>Glukoz+2NAD</a:t>
            </a:r>
            <a:r>
              <a:rPr lang="tr-TR" sz="4000" baseline="30000" dirty="0" smtClean="0"/>
              <a:t>+</a:t>
            </a:r>
            <a:r>
              <a:rPr lang="tr-TR" sz="4000" dirty="0" smtClean="0"/>
              <a:t>+2ADP+2Pi</a:t>
            </a:r>
            <a:endParaRPr lang="tr-TR" sz="4000" dirty="0"/>
          </a:p>
          <a:p>
            <a:pPr marL="0" indent="0">
              <a:buNone/>
            </a:pPr>
            <a:r>
              <a:rPr lang="tr-TR" dirty="0"/>
              <a:t>         2 </a:t>
            </a:r>
            <a:r>
              <a:rPr lang="tr-TR" dirty="0" smtClean="0"/>
              <a:t>piruvat+2NADH+2H</a:t>
            </a:r>
            <a:r>
              <a:rPr lang="tr-TR" baseline="30000" dirty="0"/>
              <a:t>+</a:t>
            </a:r>
            <a:r>
              <a:rPr lang="tr-TR" dirty="0"/>
              <a:t>+</a:t>
            </a:r>
            <a:r>
              <a:rPr lang="tr-TR" dirty="0" smtClean="0"/>
              <a:t>4ATP+2H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Sağ Ok 1"/>
          <p:cNvSpPr/>
          <p:nvPr/>
        </p:nvSpPr>
        <p:spPr bwMode="auto">
          <a:xfrm>
            <a:off x="467544" y="3933056"/>
            <a:ext cx="792088" cy="45719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Sağ Ok 3"/>
          <p:cNvSpPr/>
          <p:nvPr/>
        </p:nvSpPr>
        <p:spPr bwMode="auto">
          <a:xfrm>
            <a:off x="467544" y="5499019"/>
            <a:ext cx="792088" cy="45719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499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glycolytic pathway in the engineered S. oneidensis MR-1. Th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848872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15511" y="5834697"/>
            <a:ext cx="78840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researchgate.net%2Ffigure%2FThe-glycolytic-pathway-in-the-engineered-S-oneidensis-MR-1-The-engineered-pathway_fig1_282130060&amp;psig=AOvVaw3nILPKZVsgMLf7EWwu-Erm&amp;ust=1589393107844000&amp;source=images&amp;cd=vfe&amp;ved=0CAIQjRxqFwoTCOD2pP71rukCFQAAAAAdAAAAABBF</a:t>
            </a:r>
          </a:p>
        </p:txBody>
      </p:sp>
    </p:spTree>
    <p:extLst>
      <p:ext uri="{BB962C8B-B14F-4D97-AF65-F5344CB8AC3E}">
        <p14:creationId xmlns:p14="http://schemas.microsoft.com/office/powerpoint/2010/main" val="1486995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Glikoliz</a:t>
            </a:r>
            <a:r>
              <a:rPr lang="tr-TR" sz="4000" dirty="0" smtClean="0"/>
              <a:t> 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dışında nişasta, glikojen gibi </a:t>
            </a:r>
            <a:r>
              <a:rPr lang="tr-TR" sz="4000" dirty="0" err="1" smtClean="0"/>
              <a:t>polisakkaritlerden</a:t>
            </a:r>
            <a:r>
              <a:rPr lang="tr-TR" sz="4000" dirty="0" smtClean="0"/>
              <a:t>, maltoz, laktoz, </a:t>
            </a:r>
            <a:r>
              <a:rPr lang="tr-TR" sz="4000" dirty="0" err="1" smtClean="0"/>
              <a:t>trehaloz</a:t>
            </a:r>
            <a:r>
              <a:rPr lang="tr-TR" sz="4000" dirty="0"/>
              <a:t> </a:t>
            </a:r>
            <a:r>
              <a:rPr lang="tr-TR" sz="4000" dirty="0" smtClean="0"/>
              <a:t>ve </a:t>
            </a:r>
            <a:r>
              <a:rPr lang="tr-TR" sz="4000" dirty="0" err="1" smtClean="0"/>
              <a:t>sükroz</a:t>
            </a:r>
            <a:r>
              <a:rPr lang="tr-TR" sz="4000" dirty="0" smtClean="0"/>
              <a:t> gibi </a:t>
            </a:r>
            <a:r>
              <a:rPr lang="tr-TR" sz="4000" dirty="0" err="1" smtClean="0"/>
              <a:t>disakkaritlerden</a:t>
            </a:r>
            <a:r>
              <a:rPr lang="tr-TR" sz="4000" dirty="0" smtClean="0"/>
              <a:t> ve </a:t>
            </a:r>
            <a:r>
              <a:rPr lang="tr-TR" sz="4000" dirty="0" err="1" smtClean="0"/>
              <a:t>fruktoz</a:t>
            </a:r>
            <a:r>
              <a:rPr lang="tr-TR" sz="4000" dirty="0" smtClean="0"/>
              <a:t>, </a:t>
            </a:r>
            <a:r>
              <a:rPr lang="tr-TR" sz="4000" dirty="0" err="1" smtClean="0"/>
              <a:t>mannoz</a:t>
            </a:r>
            <a:r>
              <a:rPr lang="tr-TR" sz="4000" dirty="0" smtClean="0"/>
              <a:t>, </a:t>
            </a:r>
            <a:r>
              <a:rPr lang="tr-TR" sz="4000" dirty="0" err="1" smtClean="0"/>
              <a:t>galaktoz</a:t>
            </a:r>
            <a:r>
              <a:rPr lang="tr-TR" sz="4000" dirty="0" smtClean="0"/>
              <a:t> gibi diğer </a:t>
            </a:r>
            <a:r>
              <a:rPr lang="tr-TR" sz="4000" dirty="0" err="1" smtClean="0"/>
              <a:t>monosakkaritlerden</a:t>
            </a:r>
            <a:r>
              <a:rPr lang="tr-TR" sz="4000" dirty="0" smtClean="0"/>
              <a:t> de beslenebilir.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4869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hapter 14 : Glycolysis and the Catabolism of Hexo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34481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71600" y="5589240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https://www.google.com/url?sa=i&amp;url=http%3A%2F%2F210.38.137.111%2Fnxy%2F151%2Flpob%2Fchapt14%2FSim4.htm&amp;psig=AOvVaw3nILPKZVsgMLf7EWwu-Erm&amp;ust=1589393107844000&amp;source=images&amp;cd=vfe&amp;ved=0CAIQjRxqFwoTCOD2pP71rukCFQAAAAAdAAAAABBU</a:t>
            </a:r>
          </a:p>
        </p:txBody>
      </p:sp>
    </p:spTree>
    <p:extLst>
      <p:ext uri="{BB962C8B-B14F-4D97-AF65-F5344CB8AC3E}">
        <p14:creationId xmlns:p14="http://schemas.microsoft.com/office/powerpoint/2010/main" val="728399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dirty="0" smtClean="0"/>
              <a:t>Glikojen  </a:t>
            </a:r>
            <a:r>
              <a:rPr lang="tr-TR" sz="4000" dirty="0" err="1" smtClean="0"/>
              <a:t>fosforilaz</a:t>
            </a:r>
            <a:r>
              <a:rPr lang="tr-TR" sz="4000" dirty="0" smtClean="0"/>
              <a:t>, </a:t>
            </a:r>
            <a:r>
              <a:rPr lang="tr-TR" sz="4000" dirty="0" err="1" smtClean="0"/>
              <a:t>dalkırıcı</a:t>
            </a:r>
            <a:r>
              <a:rPr lang="tr-TR" sz="4000" dirty="0" smtClean="0"/>
              <a:t> enzim, </a:t>
            </a:r>
            <a:r>
              <a:rPr lang="tr-TR" sz="4000" dirty="0" err="1" smtClean="0"/>
              <a:t>fruktokinaz</a:t>
            </a:r>
            <a:r>
              <a:rPr lang="tr-TR" sz="4000" dirty="0" smtClean="0"/>
              <a:t>, früktoz 1-fosfat </a:t>
            </a:r>
            <a:r>
              <a:rPr lang="tr-TR" sz="4000" dirty="0" err="1" smtClean="0"/>
              <a:t>aldolaz</a:t>
            </a:r>
            <a:r>
              <a:rPr lang="tr-TR" sz="4000" dirty="0" smtClean="0"/>
              <a:t>, </a:t>
            </a:r>
            <a:r>
              <a:rPr lang="tr-TR" sz="4000" dirty="0" err="1" smtClean="0"/>
              <a:t>galaktokinaz</a:t>
            </a:r>
            <a:r>
              <a:rPr lang="tr-TR" sz="4000" dirty="0" smtClean="0"/>
              <a:t>, </a:t>
            </a:r>
            <a:r>
              <a:rPr lang="tr-TR" sz="4000" dirty="0" err="1" smtClean="0"/>
              <a:t>uridin</a:t>
            </a:r>
            <a:r>
              <a:rPr lang="tr-TR" sz="4000" dirty="0" smtClean="0"/>
              <a:t> fosfat, </a:t>
            </a:r>
            <a:r>
              <a:rPr lang="tr-TR" sz="4000" dirty="0" err="1" smtClean="0"/>
              <a:t>fosfoannoz</a:t>
            </a:r>
            <a:r>
              <a:rPr lang="tr-TR" sz="4000" dirty="0" smtClean="0"/>
              <a:t> </a:t>
            </a:r>
            <a:r>
              <a:rPr lang="tr-TR" sz="4000" dirty="0" err="1" smtClean="0"/>
              <a:t>izomeraz</a:t>
            </a:r>
            <a:r>
              <a:rPr lang="tr-TR" sz="4000" dirty="0" smtClean="0"/>
              <a:t> </a:t>
            </a:r>
            <a:r>
              <a:rPr lang="tr-TR" sz="4000" dirty="0" err="1" smtClean="0"/>
              <a:t>enzimlernin</a:t>
            </a:r>
            <a:r>
              <a:rPr lang="tr-TR" sz="4000" dirty="0" smtClean="0"/>
              <a:t> rolü tartışılacaktır.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2614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Explain the action of debranching enzyme in glycogen? - Qu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676875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187624" y="5589240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https://www.google.com/url?sa=i&amp;url=https%3A%2F%2Fwww.quora.com%2FExplain-the-action-of-debranching-enzyme-in-glycogen&amp;psig=AOvVaw3HmUOin-S_I-36tgGEVZct&amp;ust=1589394027800000&amp;source=images&amp;cd=vfe&amp;ved=0CAIQjRxqFwoTCNCDyqf4rukCFQAAAAAdAAAAABAq</a:t>
            </a:r>
          </a:p>
        </p:txBody>
      </p:sp>
    </p:spTree>
    <p:extLst>
      <p:ext uri="{BB962C8B-B14F-4D97-AF65-F5344CB8AC3E}">
        <p14:creationId xmlns:p14="http://schemas.microsoft.com/office/powerpoint/2010/main" val="726430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lycogen metabolism. - ppt video onlin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064896" cy="520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39552" y="5767474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https://www.google.com/url?sa=i&amp;url=https%3A%2F%2Fslideplayer.com%2Fslide%2F5203381%2F&amp;psig=AOvVaw3HmUOin-S_I-36tgGEVZct&amp;ust=1589394027800000&amp;source=images&amp;cd=vfe&amp;ved=0CAIQjRxqFwoTCNCDyqf4rukCFQAAAAAdAAAAABAv</a:t>
            </a:r>
          </a:p>
        </p:txBody>
      </p:sp>
    </p:spTree>
    <p:extLst>
      <p:ext uri="{BB962C8B-B14F-4D97-AF65-F5344CB8AC3E}">
        <p14:creationId xmlns:p14="http://schemas.microsoft.com/office/powerpoint/2010/main" val="1146028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 smtClean="0"/>
              <a:t>BU KONU İLE İLGİLİ BİYOKİMYASAL FORMÜLLER YAZILARAK DERS SAATİ İÇERİSİNDE TARTIŞILACAKTIR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384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SEKİZİNCİ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tr-TR" b="1" dirty="0" smtClean="0"/>
          </a:p>
          <a:p>
            <a:r>
              <a:rPr lang="tr-TR" sz="3600" dirty="0" smtClean="0"/>
              <a:t>Bitkiler,  hayvanlar ve birçok mikroorganizma için metabolizmanın merkezinde yer alan </a:t>
            </a:r>
            <a:r>
              <a:rPr lang="tr-TR" sz="3600" dirty="0" err="1" smtClean="0"/>
              <a:t>glukozun</a:t>
            </a:r>
            <a:r>
              <a:rPr lang="tr-TR" sz="3600" dirty="0" smtClean="0"/>
              <a:t> potansiyel enerji açısında iyi bir yakıt olarak görev alması,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906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4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dirty="0" smtClean="0"/>
              <a:t>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kullanımının ana yolları,</a:t>
            </a:r>
          </a:p>
          <a:p>
            <a:endParaRPr lang="tr-TR" sz="4000" dirty="0" smtClean="0"/>
          </a:p>
          <a:p>
            <a:r>
              <a:rPr lang="tr-TR" sz="4000" dirty="0" err="1" smtClean="0"/>
              <a:t>Glikolizde</a:t>
            </a:r>
            <a:r>
              <a:rPr lang="tr-TR" sz="4000" dirty="0" smtClean="0"/>
              <a:t> yer alan tüm enzimler, çalışma prensipleri ve reaksiyonlar,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err="1" smtClean="0"/>
              <a:t>Glikoliz</a:t>
            </a:r>
            <a:r>
              <a:rPr lang="tr-TR" sz="4000" dirty="0" smtClean="0"/>
              <a:t> sonunda oluşan </a:t>
            </a:r>
            <a:r>
              <a:rPr lang="tr-TR" sz="4000" dirty="0" err="1" smtClean="0"/>
              <a:t>piruvatın</a:t>
            </a:r>
            <a:r>
              <a:rPr lang="tr-TR" sz="4000" dirty="0" smtClean="0"/>
              <a:t> hangi moleküllere nasıl ve ne amaç ile dönüştüğü,</a:t>
            </a:r>
          </a:p>
          <a:p>
            <a:r>
              <a:rPr lang="tr-TR" sz="4000" dirty="0" smtClean="0"/>
              <a:t>Toplam kimyasal reaksiyon ve enerji bilançosu,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err="1" smtClean="0"/>
              <a:t>Glukoz</a:t>
            </a:r>
            <a:r>
              <a:rPr lang="tr-TR" sz="4000" dirty="0" smtClean="0"/>
              <a:t>, potansiyel enerjisi bakımından oldukça zengin bir yakıttır ve ATP </a:t>
            </a:r>
            <a:r>
              <a:rPr lang="tr-TR" sz="4000" dirty="0" err="1" smtClean="0"/>
              <a:t>nin</a:t>
            </a:r>
            <a:r>
              <a:rPr lang="tr-TR" sz="4000" dirty="0" smtClean="0"/>
              <a:t> aerobik ve anaerobik oluşumunda </a:t>
            </a:r>
            <a:r>
              <a:rPr lang="tr-TR" sz="4000" smtClean="0"/>
              <a:t>kullanılmaktadır.</a:t>
            </a:r>
            <a:endParaRPr lang="tr-TR" sz="4000" dirty="0" smtClean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4007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Glukoz</a:t>
            </a:r>
            <a:r>
              <a:rPr lang="tr-TR" sz="4000" dirty="0" smtClean="0"/>
              <a:t> kullanımının ana yollarını şöyle özetleyebiliriz;</a:t>
            </a:r>
          </a:p>
          <a:p>
            <a:r>
              <a:rPr lang="tr-TR" sz="4000" dirty="0" smtClean="0"/>
              <a:t>1-Ekstrasellüler </a:t>
            </a:r>
            <a:r>
              <a:rPr lang="tr-TR" sz="4000" dirty="0" err="1" smtClean="0"/>
              <a:t>matriks</a:t>
            </a:r>
            <a:r>
              <a:rPr lang="tr-TR" sz="4000" dirty="0" smtClean="0"/>
              <a:t> ve hücre duvarı </a:t>
            </a:r>
            <a:r>
              <a:rPr lang="tr-TR" sz="4000" dirty="0" err="1" smtClean="0"/>
              <a:t>poisakkaritleri</a:t>
            </a:r>
            <a:r>
              <a:rPr lang="tr-TR" sz="4000" dirty="0" smtClean="0"/>
              <a:t>,</a:t>
            </a:r>
          </a:p>
          <a:p>
            <a:r>
              <a:rPr lang="tr-TR" sz="4000" dirty="0" smtClean="0"/>
              <a:t>2-Glikojen, nişasta ve </a:t>
            </a:r>
            <a:r>
              <a:rPr lang="tr-TR" sz="4000" dirty="0" err="1" smtClean="0"/>
              <a:t>sükroz</a:t>
            </a:r>
            <a:r>
              <a:rPr lang="tr-TR" sz="4000" dirty="0" smtClean="0"/>
              <a:t> gibi </a:t>
            </a:r>
            <a:r>
              <a:rPr lang="tr-TR" sz="4000" dirty="0" err="1" smtClean="0"/>
              <a:t>di</a:t>
            </a:r>
            <a:r>
              <a:rPr lang="tr-TR" sz="4000" dirty="0" smtClean="0"/>
              <a:t>- veya </a:t>
            </a:r>
            <a:r>
              <a:rPr lang="tr-TR" sz="4000" dirty="0" err="1" smtClean="0"/>
              <a:t>polisakkaritlerin</a:t>
            </a:r>
            <a:r>
              <a:rPr lang="tr-TR" sz="4000" dirty="0" smtClean="0"/>
              <a:t> depolanması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9428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sz="4000" dirty="0" smtClean="0"/>
              <a:t>3-Glikoliz aracılığı ile anaerobik </a:t>
            </a:r>
            <a:r>
              <a:rPr lang="tr-TR" sz="4000" dirty="0" err="1" smtClean="0"/>
              <a:t>oksidasyon</a:t>
            </a:r>
            <a:r>
              <a:rPr lang="tr-TR" sz="4000" dirty="0" smtClean="0"/>
              <a:t>,</a:t>
            </a:r>
          </a:p>
          <a:p>
            <a:r>
              <a:rPr lang="tr-TR" sz="4000" dirty="0" smtClean="0"/>
              <a:t>4-Pentoz fosfat yolu aracılığı ile </a:t>
            </a:r>
            <a:r>
              <a:rPr lang="tr-TR" sz="4000" dirty="0" err="1" smtClean="0"/>
              <a:t>oksidasyon</a:t>
            </a:r>
            <a:r>
              <a:rPr lang="tr-TR" sz="4000" dirty="0" smtClean="0"/>
              <a:t>.</a:t>
            </a:r>
          </a:p>
          <a:p>
            <a:r>
              <a:rPr lang="tr-TR" sz="4000" dirty="0" err="1" smtClean="0"/>
              <a:t>Glikolitik</a:t>
            </a:r>
            <a:r>
              <a:rPr lang="tr-TR" sz="4000" dirty="0" smtClean="0"/>
              <a:t> yolda yer alan enzimler;</a:t>
            </a:r>
          </a:p>
          <a:p>
            <a:r>
              <a:rPr lang="tr-TR" sz="4000" dirty="0" err="1" smtClean="0"/>
              <a:t>Heksokinaz</a:t>
            </a:r>
            <a:r>
              <a:rPr lang="tr-TR" sz="4000" dirty="0" smtClean="0"/>
              <a:t>, </a:t>
            </a:r>
            <a:r>
              <a:rPr lang="tr-TR" sz="4000" dirty="0" err="1" smtClean="0"/>
              <a:t>glukokinaz</a:t>
            </a:r>
            <a:r>
              <a:rPr lang="tr-TR" sz="4000" dirty="0" smtClean="0"/>
              <a:t>, </a:t>
            </a:r>
            <a:r>
              <a:rPr lang="tr-TR" sz="4000" dirty="0" err="1" smtClean="0"/>
              <a:t>fosfoheksoz</a:t>
            </a:r>
            <a:r>
              <a:rPr lang="tr-TR" sz="4000" dirty="0" smtClean="0"/>
              <a:t> </a:t>
            </a:r>
            <a:r>
              <a:rPr lang="tr-TR" sz="4000" dirty="0" err="1" smtClean="0"/>
              <a:t>izomeraz</a:t>
            </a:r>
            <a:r>
              <a:rPr lang="tr-TR" sz="4000" dirty="0" smtClean="0"/>
              <a:t>, 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6425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fosfofruktokinaz-1, </a:t>
            </a:r>
            <a:r>
              <a:rPr lang="tr-TR" sz="4000" dirty="0" err="1" smtClean="0"/>
              <a:t>aldolaz</a:t>
            </a:r>
            <a:r>
              <a:rPr lang="tr-TR" sz="4000" dirty="0" smtClean="0"/>
              <a:t>, </a:t>
            </a:r>
            <a:r>
              <a:rPr lang="tr-TR" sz="4000" dirty="0" err="1" smtClean="0"/>
              <a:t>trioz</a:t>
            </a:r>
            <a:r>
              <a:rPr lang="tr-TR" sz="4000" dirty="0" smtClean="0"/>
              <a:t> fosfat </a:t>
            </a:r>
            <a:r>
              <a:rPr lang="tr-TR" sz="4000" dirty="0" err="1" smtClean="0"/>
              <a:t>izomeraz</a:t>
            </a:r>
            <a:r>
              <a:rPr lang="tr-TR" sz="4000" dirty="0" smtClean="0"/>
              <a:t>, </a:t>
            </a:r>
            <a:r>
              <a:rPr lang="tr-TR" sz="4000" dirty="0" err="1" smtClean="0"/>
              <a:t>gliseraldehit</a:t>
            </a:r>
            <a:r>
              <a:rPr lang="tr-TR" sz="4000" dirty="0" smtClean="0"/>
              <a:t> 3-fosfat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, </a:t>
            </a:r>
            <a:r>
              <a:rPr lang="tr-TR" sz="4000" dirty="0" err="1" smtClean="0"/>
              <a:t>fosfogliserat</a:t>
            </a:r>
            <a:r>
              <a:rPr lang="tr-TR" sz="4000" dirty="0" smtClean="0"/>
              <a:t> </a:t>
            </a:r>
            <a:r>
              <a:rPr lang="tr-TR" sz="4000" dirty="0" err="1" smtClean="0"/>
              <a:t>kinaz</a:t>
            </a:r>
            <a:r>
              <a:rPr lang="tr-TR" sz="4000" dirty="0" smtClean="0"/>
              <a:t>, </a:t>
            </a:r>
            <a:r>
              <a:rPr lang="tr-TR" sz="4000" dirty="0" err="1" smtClean="0"/>
              <a:t>fosfogliserat</a:t>
            </a:r>
            <a:r>
              <a:rPr lang="tr-TR" sz="4000" dirty="0" smtClean="0"/>
              <a:t> </a:t>
            </a:r>
            <a:r>
              <a:rPr lang="tr-TR" sz="4000" dirty="0" err="1" smtClean="0"/>
              <a:t>mutaz</a:t>
            </a:r>
            <a:r>
              <a:rPr lang="tr-TR" sz="4000" dirty="0" smtClean="0"/>
              <a:t>, </a:t>
            </a:r>
            <a:r>
              <a:rPr lang="tr-TR" sz="4000" dirty="0" err="1" smtClean="0"/>
              <a:t>enolaz</a:t>
            </a:r>
            <a:r>
              <a:rPr lang="tr-TR" sz="4000" dirty="0" smtClean="0"/>
              <a:t>, </a:t>
            </a:r>
            <a:r>
              <a:rPr lang="tr-TR" sz="4000" dirty="0" err="1" smtClean="0"/>
              <a:t>purivat</a:t>
            </a:r>
            <a:r>
              <a:rPr lang="tr-TR" sz="4000" dirty="0" smtClean="0"/>
              <a:t> </a:t>
            </a:r>
            <a:r>
              <a:rPr lang="tr-TR" sz="4000" dirty="0" err="1" smtClean="0"/>
              <a:t>kinaz</a:t>
            </a:r>
            <a:r>
              <a:rPr lang="tr-TR" sz="4000" dirty="0" smtClean="0"/>
              <a:t> enzimlerinin görevleri ve mekanizmaları tartışılacaktır.</a:t>
            </a:r>
            <a:endParaRPr lang="tr-TR" sz="4000" dirty="0"/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944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ch steps in the glycolysis pathway are not reversible? | Socrat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" y="584684"/>
            <a:ext cx="8124825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09587" y="5950150"/>
            <a:ext cx="8124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https://www.google.com/url?sa=i&amp;url=https%3A%2F%2Fsocratic.org%2Fquestions%2Fwhich-steps-in-the-glycolysis-pathway-are-not-reversible&amp;psig=AOvVaw3nILPKZVsgMLf7EWwu-Erm&amp;ust=1589393107844000&amp;source=images&amp;cd=vfe&amp;ved=0CAIQjRxqFwoTCMjuifD0rukCFQAAAAAdAAAAABAd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147442577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amla">
    <a:dk1>
      <a:sysClr val="windowText" lastClr="000000"/>
    </a:dk1>
    <a:lt1>
      <a:sysClr val="window" lastClr="FFFFFF"/>
    </a:lt1>
    <a:dk2>
      <a:srgbClr val="27537E"/>
    </a:dk2>
    <a:lt2>
      <a:srgbClr val="AABED7"/>
    </a:lt2>
    <a:accent1>
      <a:srgbClr val="E34B7A"/>
    </a:accent1>
    <a:accent2>
      <a:srgbClr val="AC339A"/>
    </a:accent2>
    <a:accent3>
      <a:srgbClr val="6953B7"/>
    </a:accent3>
    <a:accent4>
      <a:srgbClr val="1D7EAB"/>
    </a:accent4>
    <a:accent5>
      <a:srgbClr val="43AFD6"/>
    </a:accent5>
    <a:accent6>
      <a:srgbClr val="DE85E1"/>
    </a:accent6>
    <a:hlink>
      <a:srgbClr val="ED87A6"/>
    </a:hlink>
    <a:folHlink>
      <a:srgbClr val="C99EA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419</Words>
  <Application>Microsoft Office PowerPoint</Application>
  <PresentationFormat>Ekran Gösterisi (4:3)</PresentationFormat>
  <Paragraphs>45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Arial Tur</vt:lpstr>
      <vt:lpstr>Tw Cen MT</vt:lpstr>
      <vt:lpstr>Damla</vt:lpstr>
      <vt:lpstr>B-309 BİYOKİMYA I</vt:lpstr>
      <vt:lpstr> SEKİZİNCİ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51</cp:revision>
  <dcterms:created xsi:type="dcterms:W3CDTF">2007-03-31T19:43:26Z</dcterms:created>
  <dcterms:modified xsi:type="dcterms:W3CDTF">2020-05-12T18:29:53Z</dcterms:modified>
</cp:coreProperties>
</file>