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23"/>
  </p:notesMasterIdLst>
  <p:handoutMasterIdLst>
    <p:handoutMasterId r:id="rId24"/>
  </p:handoutMasterIdLst>
  <p:sldIdLst>
    <p:sldId id="291" r:id="rId2"/>
    <p:sldId id="296" r:id="rId3"/>
    <p:sldId id="297" r:id="rId4"/>
    <p:sldId id="302" r:id="rId5"/>
    <p:sldId id="303" r:id="rId6"/>
    <p:sldId id="304" r:id="rId7"/>
    <p:sldId id="305" r:id="rId8"/>
    <p:sldId id="306" r:id="rId9"/>
    <p:sldId id="313" r:id="rId10"/>
    <p:sldId id="314" r:id="rId11"/>
    <p:sldId id="307" r:id="rId12"/>
    <p:sldId id="315" r:id="rId13"/>
    <p:sldId id="308" r:id="rId14"/>
    <p:sldId id="316" r:id="rId15"/>
    <p:sldId id="309" r:id="rId16"/>
    <p:sldId id="317" r:id="rId17"/>
    <p:sldId id="318" r:id="rId18"/>
    <p:sldId id="300" r:id="rId19"/>
    <p:sldId id="310" r:id="rId20"/>
    <p:sldId id="311" r:id="rId21"/>
    <p:sldId id="312" r:id="rId22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9E14DAF-25A7-49DA-BD38-FE76219F5B1B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BC2ECB-3FDC-41E3-839A-3B876EF82E67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5CB3-61DA-4266-8F70-378C2C0B0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92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4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318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01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09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507A-C22B-462E-9B17-1EB927F515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7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7484-E0F5-4D73-BB62-986ECDAAF5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9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0CAF-4D1C-4E34-B3D3-EB6CE65BE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0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F530-55B0-4E7D-89BE-2E9C563026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7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1325-7D32-43B7-9E56-E61E63314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2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F0236-E947-4C63-A0C5-F45D317E77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3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CF57-9784-48E3-9D28-0F4F6DB0F8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3D0DA-1813-4487-9C6A-FF5E11602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8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5512-2454-491E-916C-A35A7D91A6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6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5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B-309 BİYOKİMYA </a:t>
            </a:r>
            <a:r>
              <a:rPr lang="tr-TR" dirty="0" smtClean="0"/>
              <a:t>I</a:t>
            </a: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VIII.HAFTA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ummary of the glycolytic pathway. Reversible enzymes that involv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6840760" cy="55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187624" y="5769441"/>
            <a:ext cx="7056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www.researchgate.net%2Ffigure%2FSummary-of-the-glycolytic-pathway-Reversible-enzymes-that-involve-PPi-are-shown-in-gray_fig1_51868648&amp;psig=AOvVaw3nILPKZVsgMLf7EWwu-Erm&amp;ust=1589393107844000&amp;source=images&amp;cd=vfe&amp;ved=0CAIQjRxqFwoTCOD2pP71rukCFQAAAAAdAAAAABA4</a:t>
            </a:r>
          </a:p>
        </p:txBody>
      </p:sp>
    </p:spTree>
    <p:extLst>
      <p:ext uri="{BB962C8B-B14F-4D97-AF65-F5344CB8AC3E}">
        <p14:creationId xmlns:p14="http://schemas.microsoft.com/office/powerpoint/2010/main" val="4075398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4000" dirty="0" err="1" smtClean="0"/>
              <a:t>Glikolizin</a:t>
            </a:r>
            <a:r>
              <a:rPr lang="tr-TR" sz="4000" dirty="0" smtClean="0"/>
              <a:t> toplam reaksiyonu;</a:t>
            </a:r>
          </a:p>
          <a:p>
            <a:pPr marL="0" indent="0">
              <a:buNone/>
            </a:pPr>
            <a:r>
              <a:rPr lang="tr-TR" sz="4000" dirty="0" smtClean="0"/>
              <a:t>Glukoz+2ATP+2NAD</a:t>
            </a:r>
            <a:r>
              <a:rPr lang="tr-TR" sz="4000" baseline="30000" dirty="0" smtClean="0"/>
              <a:t>+</a:t>
            </a:r>
            <a:r>
              <a:rPr lang="tr-TR" sz="4000" dirty="0" smtClean="0"/>
              <a:t>+4ADP+2Pi</a:t>
            </a:r>
          </a:p>
          <a:p>
            <a:pPr marL="0" indent="0">
              <a:buNone/>
            </a:pPr>
            <a:r>
              <a:rPr lang="tr-TR" dirty="0" smtClean="0"/>
              <a:t>         2 piruvat+2ADP+2NADH+2H</a:t>
            </a:r>
            <a:r>
              <a:rPr lang="tr-TR" baseline="30000" dirty="0" smtClean="0"/>
              <a:t>+</a:t>
            </a:r>
            <a:r>
              <a:rPr lang="tr-TR" dirty="0" smtClean="0"/>
              <a:t>+</a:t>
            </a:r>
            <a:r>
              <a:rPr lang="tr-TR" dirty="0"/>
              <a:t>4ATP+2H</a:t>
            </a:r>
            <a:r>
              <a:rPr lang="tr-TR" baseline="-25000" dirty="0"/>
              <a:t>2</a:t>
            </a:r>
            <a:r>
              <a:rPr lang="tr-TR" dirty="0"/>
              <a:t>O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4000" dirty="0" smtClean="0"/>
              <a:t>Glukoz+2NAD</a:t>
            </a:r>
            <a:r>
              <a:rPr lang="tr-TR" sz="4000" baseline="30000" dirty="0" smtClean="0"/>
              <a:t>+</a:t>
            </a:r>
            <a:r>
              <a:rPr lang="tr-TR" sz="4000" dirty="0" smtClean="0"/>
              <a:t>+2ADP+2Pi</a:t>
            </a:r>
            <a:endParaRPr lang="tr-TR" sz="4000" dirty="0"/>
          </a:p>
          <a:p>
            <a:pPr marL="0" indent="0">
              <a:buNone/>
            </a:pPr>
            <a:r>
              <a:rPr lang="tr-TR" dirty="0"/>
              <a:t>         2 </a:t>
            </a:r>
            <a:r>
              <a:rPr lang="tr-TR" dirty="0" smtClean="0"/>
              <a:t>piruvat+2NADH+2H</a:t>
            </a:r>
            <a:r>
              <a:rPr lang="tr-TR" baseline="30000" dirty="0"/>
              <a:t>+</a:t>
            </a:r>
            <a:r>
              <a:rPr lang="tr-TR" dirty="0"/>
              <a:t>+</a:t>
            </a:r>
            <a:r>
              <a:rPr lang="tr-TR" dirty="0" smtClean="0"/>
              <a:t>4ATP+2H</a:t>
            </a:r>
            <a:r>
              <a:rPr lang="tr-TR" baseline="-25000" dirty="0" smtClean="0"/>
              <a:t>2</a:t>
            </a:r>
            <a:r>
              <a:rPr lang="tr-TR" dirty="0" smtClean="0"/>
              <a:t>O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Sağ Ok 1"/>
          <p:cNvSpPr/>
          <p:nvPr/>
        </p:nvSpPr>
        <p:spPr bwMode="auto">
          <a:xfrm>
            <a:off x="467544" y="3933056"/>
            <a:ext cx="792088" cy="45719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Sağ Ok 3"/>
          <p:cNvSpPr/>
          <p:nvPr/>
        </p:nvSpPr>
        <p:spPr bwMode="auto">
          <a:xfrm>
            <a:off x="467544" y="5499019"/>
            <a:ext cx="792088" cy="45719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499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e glycolytic pathway in the engineered S. oneidensis MR-1. Th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848872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815511" y="5834697"/>
            <a:ext cx="78840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www.researchgate.net%2Ffigure%2FThe-glycolytic-pathway-in-the-engineered-S-oneidensis-MR-1-The-engineered-pathway_fig1_282130060&amp;psig=AOvVaw3nILPKZVsgMLf7EWwu-Erm&amp;ust=1589393107844000&amp;source=images&amp;cd=vfe&amp;ved=0CAIQjRxqFwoTCOD2pP71rukCFQAAAAAdAAAAABBF</a:t>
            </a:r>
          </a:p>
        </p:txBody>
      </p:sp>
    </p:spTree>
    <p:extLst>
      <p:ext uri="{BB962C8B-B14F-4D97-AF65-F5344CB8AC3E}">
        <p14:creationId xmlns:p14="http://schemas.microsoft.com/office/powerpoint/2010/main" val="1486995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000" dirty="0" err="1" smtClean="0"/>
              <a:t>Glikoliz</a:t>
            </a:r>
            <a:r>
              <a:rPr lang="tr-TR" sz="4000" dirty="0" smtClean="0"/>
              <a:t>  </a:t>
            </a:r>
            <a:r>
              <a:rPr lang="tr-TR" sz="4000" dirty="0" err="1" smtClean="0"/>
              <a:t>glukoz</a:t>
            </a:r>
            <a:r>
              <a:rPr lang="tr-TR" sz="4000" dirty="0" smtClean="0"/>
              <a:t> dışında nişasta, glikojen gibi </a:t>
            </a:r>
            <a:r>
              <a:rPr lang="tr-TR" sz="4000" dirty="0" err="1" smtClean="0"/>
              <a:t>polisakkaritlerden</a:t>
            </a:r>
            <a:r>
              <a:rPr lang="tr-TR" sz="4000" dirty="0" smtClean="0"/>
              <a:t>, maltoz, laktoz, </a:t>
            </a:r>
            <a:r>
              <a:rPr lang="tr-TR" sz="4000" dirty="0" err="1" smtClean="0"/>
              <a:t>trehaloz</a:t>
            </a:r>
            <a:r>
              <a:rPr lang="tr-TR" sz="4000" dirty="0"/>
              <a:t> </a:t>
            </a:r>
            <a:r>
              <a:rPr lang="tr-TR" sz="4000" dirty="0" smtClean="0"/>
              <a:t>ve </a:t>
            </a:r>
            <a:r>
              <a:rPr lang="tr-TR" sz="4000" dirty="0" err="1" smtClean="0"/>
              <a:t>sükroz</a:t>
            </a:r>
            <a:r>
              <a:rPr lang="tr-TR" sz="4000" dirty="0" smtClean="0"/>
              <a:t> gibi </a:t>
            </a:r>
            <a:r>
              <a:rPr lang="tr-TR" sz="4000" dirty="0" err="1" smtClean="0"/>
              <a:t>disakkaritlerden</a:t>
            </a:r>
            <a:r>
              <a:rPr lang="tr-TR" sz="4000" dirty="0" smtClean="0"/>
              <a:t> ve </a:t>
            </a:r>
            <a:r>
              <a:rPr lang="tr-TR" sz="4000" dirty="0" err="1" smtClean="0"/>
              <a:t>fruktoz</a:t>
            </a:r>
            <a:r>
              <a:rPr lang="tr-TR" sz="4000" dirty="0" smtClean="0"/>
              <a:t>, </a:t>
            </a:r>
            <a:r>
              <a:rPr lang="tr-TR" sz="4000" dirty="0" err="1" smtClean="0"/>
              <a:t>mannoz</a:t>
            </a:r>
            <a:r>
              <a:rPr lang="tr-TR" sz="4000" dirty="0" smtClean="0"/>
              <a:t>, </a:t>
            </a:r>
            <a:r>
              <a:rPr lang="tr-TR" sz="4000" dirty="0" err="1" smtClean="0"/>
              <a:t>galaktoz</a:t>
            </a:r>
            <a:r>
              <a:rPr lang="tr-TR" sz="4000" dirty="0" smtClean="0"/>
              <a:t> gibi diğer </a:t>
            </a:r>
            <a:r>
              <a:rPr lang="tr-TR" sz="4000" dirty="0" err="1" smtClean="0"/>
              <a:t>monosakkaritlerden</a:t>
            </a:r>
            <a:r>
              <a:rPr lang="tr-TR" sz="4000" dirty="0" smtClean="0"/>
              <a:t> de beslenebilir.</a:t>
            </a:r>
          </a:p>
          <a:p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869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apter 14 : Glycolysis and the Catabolism of Hexo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34481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971600" y="5589240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https://www.google.com/url?sa=i&amp;url=http%3A%2F%2F210.38.137.111%2Fnxy%2F151%2Flpob%2Fchapt14%2FSim4.htm&amp;psig=AOvVaw3nILPKZVsgMLf7EWwu-Erm&amp;ust=1589393107844000&amp;source=images&amp;cd=vfe&amp;ved=0CAIQjRxqFwoTCOD2pP71rukCFQAAAAAdAAAAABBU</a:t>
            </a:r>
          </a:p>
        </p:txBody>
      </p:sp>
    </p:spTree>
    <p:extLst>
      <p:ext uri="{BB962C8B-B14F-4D97-AF65-F5344CB8AC3E}">
        <p14:creationId xmlns:p14="http://schemas.microsoft.com/office/powerpoint/2010/main" val="72839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4000" dirty="0" smtClean="0"/>
              <a:t>Glikojen  </a:t>
            </a:r>
            <a:r>
              <a:rPr lang="tr-TR" sz="4000" dirty="0" err="1" smtClean="0"/>
              <a:t>fosforilaz</a:t>
            </a:r>
            <a:r>
              <a:rPr lang="tr-TR" sz="4000" dirty="0" smtClean="0"/>
              <a:t>, </a:t>
            </a:r>
            <a:r>
              <a:rPr lang="tr-TR" sz="4000" dirty="0" err="1" smtClean="0"/>
              <a:t>dalkırıcı</a:t>
            </a:r>
            <a:r>
              <a:rPr lang="tr-TR" sz="4000" dirty="0" smtClean="0"/>
              <a:t> enzim, </a:t>
            </a:r>
            <a:r>
              <a:rPr lang="tr-TR" sz="4000" dirty="0" err="1" smtClean="0"/>
              <a:t>fruktokinaz</a:t>
            </a:r>
            <a:r>
              <a:rPr lang="tr-TR" sz="4000" dirty="0" smtClean="0"/>
              <a:t>, früktoz 1-fosfat </a:t>
            </a:r>
            <a:r>
              <a:rPr lang="tr-TR" sz="4000" dirty="0" err="1" smtClean="0"/>
              <a:t>aldolaz</a:t>
            </a:r>
            <a:r>
              <a:rPr lang="tr-TR" sz="4000" dirty="0" smtClean="0"/>
              <a:t>, </a:t>
            </a:r>
            <a:r>
              <a:rPr lang="tr-TR" sz="4000" dirty="0" err="1" smtClean="0"/>
              <a:t>galaktokinaz</a:t>
            </a:r>
            <a:r>
              <a:rPr lang="tr-TR" sz="4000" dirty="0" smtClean="0"/>
              <a:t>, </a:t>
            </a:r>
            <a:r>
              <a:rPr lang="tr-TR" sz="4000" dirty="0" err="1" smtClean="0"/>
              <a:t>uridin</a:t>
            </a:r>
            <a:r>
              <a:rPr lang="tr-TR" sz="4000" dirty="0" smtClean="0"/>
              <a:t> fosfat, </a:t>
            </a:r>
            <a:r>
              <a:rPr lang="tr-TR" sz="4000" dirty="0" err="1" smtClean="0"/>
              <a:t>fosfoannoz</a:t>
            </a:r>
            <a:r>
              <a:rPr lang="tr-TR" sz="4000" dirty="0" smtClean="0"/>
              <a:t> </a:t>
            </a:r>
            <a:r>
              <a:rPr lang="tr-TR" sz="4000" dirty="0" err="1" smtClean="0"/>
              <a:t>izomeraz</a:t>
            </a:r>
            <a:r>
              <a:rPr lang="tr-TR" sz="4000" dirty="0" smtClean="0"/>
              <a:t> </a:t>
            </a:r>
            <a:r>
              <a:rPr lang="tr-TR" sz="4000" dirty="0" err="1" smtClean="0"/>
              <a:t>enzimlernin</a:t>
            </a:r>
            <a:r>
              <a:rPr lang="tr-TR" sz="4000" dirty="0" smtClean="0"/>
              <a:t> rolü tartışılacaktır.</a:t>
            </a:r>
          </a:p>
          <a:p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14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Explain the action of debranching enzyme in glycogen? - Quo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768752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1187624" y="5589240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https://www.google.com/url?sa=i&amp;url=https%3A%2F%2Fwww.quora.com%2FExplain-the-action-of-debranching-enzyme-in-glycogen&amp;psig=AOvVaw3HmUOin-S_I-36tgGEVZct&amp;ust=1589394027800000&amp;source=images&amp;cd=vfe&amp;ved=0CAIQjRxqFwoTCNCDyqf4rukCFQAAAAAdAAAAABAq</a:t>
            </a:r>
          </a:p>
        </p:txBody>
      </p:sp>
    </p:spTree>
    <p:extLst>
      <p:ext uri="{BB962C8B-B14F-4D97-AF65-F5344CB8AC3E}">
        <p14:creationId xmlns:p14="http://schemas.microsoft.com/office/powerpoint/2010/main" val="726430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lycogen metabolism. - ppt video onlin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064896" cy="520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539552" y="5767474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https://www.google.com/url?sa=i&amp;url=https%3A%2F%2Fslideplayer.com%2Fslide%2F5203381%2F&amp;psig=AOvVaw3HmUOin-S_I-36tgGEVZct&amp;ust=1589394027800000&amp;source=images&amp;cd=vfe&amp;ved=0CAIQjRxqFwoTCNCDyqf4rukCFQAAAAAdAAAAABAv</a:t>
            </a:r>
          </a:p>
        </p:txBody>
      </p:sp>
    </p:spTree>
    <p:extLst>
      <p:ext uri="{BB962C8B-B14F-4D97-AF65-F5344CB8AC3E}">
        <p14:creationId xmlns:p14="http://schemas.microsoft.com/office/powerpoint/2010/main" val="1146028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457200" y="1285861"/>
            <a:ext cx="8229600" cy="39290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3600" dirty="0" smtClean="0"/>
              <a:t>BU KONU İLE İLGİLİ BİYOKİMYASAL FORMÜLLER YAZILARAK DERS SAATİ İÇERİSİNDE TARTIŞILACAKTIR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85786" y="285728"/>
            <a:ext cx="7772400" cy="17367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KAYNAKÇA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Başlıca Kaynak</a:t>
            </a:r>
            <a:r>
              <a:rPr lang="tr-TR" dirty="0" smtClean="0"/>
              <a:t>: </a:t>
            </a:r>
            <a:r>
              <a:rPr lang="tr-TR" dirty="0" err="1" smtClean="0"/>
              <a:t>Lehnınger</a:t>
            </a:r>
            <a:r>
              <a:rPr lang="tr-TR" dirty="0" smtClean="0"/>
              <a:t> </a:t>
            </a:r>
            <a:r>
              <a:rPr lang="tr-TR" dirty="0" smtClean="0"/>
              <a:t>Biyokimyanın İlkeleri, </a:t>
            </a:r>
            <a:r>
              <a:rPr lang="tr-TR" dirty="0" err="1" smtClean="0"/>
              <a:t>Davıd</a:t>
            </a:r>
            <a:r>
              <a:rPr lang="tr-TR" dirty="0" smtClean="0"/>
              <a:t> </a:t>
            </a:r>
            <a:r>
              <a:rPr lang="tr-TR" dirty="0" err="1" smtClean="0"/>
              <a:t>L.Nelson</a:t>
            </a:r>
            <a:r>
              <a:rPr lang="tr-TR" dirty="0" smtClean="0"/>
              <a:t>, </a:t>
            </a:r>
            <a:r>
              <a:rPr lang="tr-TR" dirty="0" err="1" smtClean="0"/>
              <a:t>Mıchael</a:t>
            </a:r>
            <a:r>
              <a:rPr lang="tr-TR" dirty="0" smtClean="0"/>
              <a:t> </a:t>
            </a:r>
            <a:r>
              <a:rPr lang="tr-TR" dirty="0" smtClean="0"/>
              <a:t>M. </a:t>
            </a:r>
            <a:r>
              <a:rPr lang="tr-TR" dirty="0" err="1" smtClean="0"/>
              <a:t>Cox</a:t>
            </a:r>
            <a:r>
              <a:rPr lang="tr-TR" dirty="0" smtClean="0"/>
              <a:t>, Beşinci Baskıdan Çeviri, Çeviri Editörü; Y. Murat Elçin, </a:t>
            </a:r>
            <a:r>
              <a:rPr lang="tr-TR" dirty="0" err="1" smtClean="0"/>
              <a:t>Palme</a:t>
            </a:r>
            <a:r>
              <a:rPr lang="tr-TR" dirty="0" smtClean="0"/>
              <a:t> Yayıncılık, 2013.</a:t>
            </a:r>
          </a:p>
          <a:p>
            <a:pPr algn="just"/>
            <a:endParaRPr lang="tr-T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84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SEKİZİNCİ HAFTA  DERS İÇERİĞİ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tr-TR" b="1" dirty="0" smtClean="0"/>
          </a:p>
          <a:p>
            <a:r>
              <a:rPr lang="tr-TR" sz="3600" dirty="0" smtClean="0"/>
              <a:t>Bitkiler,  hayvanlar ve birçok mikroorganizma için metabolizmanın merkezinde yer alan </a:t>
            </a:r>
            <a:r>
              <a:rPr lang="tr-TR" sz="3600" dirty="0" err="1" smtClean="0"/>
              <a:t>glukozun</a:t>
            </a:r>
            <a:r>
              <a:rPr lang="tr-TR" sz="3600" dirty="0" smtClean="0"/>
              <a:t> potansiyel enerji açısında iyi bir yakıt olarak görev alması,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714356"/>
            <a:ext cx="6400800" cy="513875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Principles of Biochemistry, H. R. Horton, L. A. Moran, K. G. </a:t>
            </a:r>
            <a:r>
              <a:rPr lang="en-US" dirty="0" err="1" smtClean="0"/>
              <a:t>Scrimgeour</a:t>
            </a:r>
            <a:r>
              <a:rPr lang="en-US" dirty="0" smtClean="0"/>
              <a:t>, M. D. Perry, J. D. </a:t>
            </a:r>
            <a:r>
              <a:rPr lang="en-US" dirty="0" err="1" smtClean="0"/>
              <a:t>Rawn</a:t>
            </a:r>
            <a:r>
              <a:rPr lang="en-US" dirty="0" smtClean="0"/>
              <a:t>, Pearson </a:t>
            </a:r>
            <a:r>
              <a:rPr lang="en-US" dirty="0" err="1" smtClean="0"/>
              <a:t>Prentis</a:t>
            </a:r>
            <a:r>
              <a:rPr lang="en-US" dirty="0" smtClean="0"/>
              <a:t> Hall, 2006.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Color</a:t>
            </a:r>
            <a:r>
              <a:rPr lang="tr-TR" dirty="0" smtClean="0"/>
              <a:t> Atlas of </a:t>
            </a:r>
            <a:r>
              <a:rPr lang="tr-TR" dirty="0" err="1" smtClean="0"/>
              <a:t>Bıochemıstry</a:t>
            </a:r>
            <a:r>
              <a:rPr lang="tr-TR" dirty="0" smtClean="0"/>
              <a:t>, J. </a:t>
            </a:r>
            <a:r>
              <a:rPr lang="tr-TR" dirty="0" err="1" smtClean="0"/>
              <a:t>Koolman</a:t>
            </a:r>
            <a:r>
              <a:rPr lang="tr-TR" dirty="0" smtClean="0"/>
              <a:t>, K. H. </a:t>
            </a:r>
            <a:r>
              <a:rPr lang="tr-TR" dirty="0" err="1" smtClean="0"/>
              <a:t>Roehm</a:t>
            </a:r>
            <a:r>
              <a:rPr lang="tr-TR" dirty="0" smtClean="0"/>
              <a:t>, </a:t>
            </a:r>
            <a:r>
              <a:rPr lang="tr-TR" dirty="0" err="1" smtClean="0"/>
              <a:t>Georg</a:t>
            </a:r>
            <a:r>
              <a:rPr lang="tr-TR" dirty="0" smtClean="0"/>
              <a:t> </a:t>
            </a:r>
            <a:r>
              <a:rPr lang="tr-TR" dirty="0" err="1" smtClean="0"/>
              <a:t>Thıeme</a:t>
            </a:r>
            <a:r>
              <a:rPr lang="tr-TR" dirty="0" smtClean="0"/>
              <a:t> </a:t>
            </a:r>
            <a:r>
              <a:rPr lang="tr-TR" dirty="0" err="1" smtClean="0"/>
              <a:t>Verlag</a:t>
            </a:r>
            <a:r>
              <a:rPr lang="tr-TR" dirty="0" smtClean="0"/>
              <a:t>, 2005.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06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/>
          <a:lstStyle/>
          <a:p>
            <a:pPr algn="just"/>
            <a:r>
              <a:rPr lang="tr-TR" dirty="0" err="1" smtClean="0"/>
              <a:t>Harper’s</a:t>
            </a:r>
            <a:r>
              <a:rPr lang="tr-TR" dirty="0" smtClean="0"/>
              <a:t> </a:t>
            </a:r>
            <a:r>
              <a:rPr lang="tr-TR" dirty="0" err="1" smtClean="0"/>
              <a:t>Illustrated</a:t>
            </a:r>
            <a:r>
              <a:rPr lang="tr-TR" dirty="0" smtClean="0"/>
              <a:t> </a:t>
            </a:r>
            <a:r>
              <a:rPr lang="tr-TR" dirty="0" err="1" smtClean="0"/>
              <a:t>Bıochemıstry</a:t>
            </a:r>
            <a:r>
              <a:rPr lang="tr-TR" dirty="0" smtClean="0"/>
              <a:t>, R. K. </a:t>
            </a:r>
            <a:r>
              <a:rPr lang="tr-TR" dirty="0" err="1" smtClean="0"/>
              <a:t>Murray</a:t>
            </a:r>
            <a:r>
              <a:rPr lang="tr-TR" dirty="0" smtClean="0"/>
              <a:t>, D. K. </a:t>
            </a:r>
            <a:r>
              <a:rPr lang="tr-TR" dirty="0" err="1" smtClean="0"/>
              <a:t>Granner</a:t>
            </a:r>
            <a:r>
              <a:rPr lang="tr-TR" dirty="0" smtClean="0"/>
              <a:t>, P. A. </a:t>
            </a:r>
            <a:r>
              <a:rPr lang="tr-TR" dirty="0" err="1" smtClean="0"/>
              <a:t>Mayes</a:t>
            </a:r>
            <a:r>
              <a:rPr lang="tr-TR" dirty="0" smtClean="0"/>
              <a:t>, V. W. </a:t>
            </a:r>
            <a:r>
              <a:rPr lang="tr-TR" dirty="0" err="1" smtClean="0"/>
              <a:t>Rodwell</a:t>
            </a:r>
            <a:r>
              <a:rPr lang="tr-TR" dirty="0" smtClean="0"/>
              <a:t>, </a:t>
            </a:r>
            <a:r>
              <a:rPr lang="tr-TR" dirty="0" err="1" smtClean="0"/>
              <a:t>Lange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/</a:t>
            </a:r>
            <a:r>
              <a:rPr lang="tr-TR" dirty="0" err="1" smtClean="0"/>
              <a:t>McGraw-Hıll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Publıshıng</a:t>
            </a:r>
            <a:r>
              <a:rPr lang="tr-TR" dirty="0" smtClean="0"/>
              <a:t> </a:t>
            </a:r>
            <a:r>
              <a:rPr lang="tr-TR" dirty="0" err="1" smtClean="0"/>
              <a:t>Dıvısıon</a:t>
            </a:r>
            <a:r>
              <a:rPr lang="tr-TR" dirty="0" smtClean="0"/>
              <a:t>, 2003.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Basic Concepts in Biochemistry, A Student’s Survival Guide, H. F. Gilbert, McGraw-Hill Health </a:t>
            </a:r>
            <a:r>
              <a:rPr lang="en-US" dirty="0" err="1" smtClean="0"/>
              <a:t>Proffesions</a:t>
            </a:r>
            <a:r>
              <a:rPr lang="en-US" dirty="0" smtClean="0"/>
              <a:t> Division, 2000.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94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000" dirty="0" smtClean="0"/>
              <a:t> </a:t>
            </a:r>
            <a:r>
              <a:rPr lang="tr-TR" sz="4000" dirty="0" err="1" smtClean="0"/>
              <a:t>Glukoz</a:t>
            </a:r>
            <a:r>
              <a:rPr lang="tr-TR" sz="4000" dirty="0" smtClean="0"/>
              <a:t> kullanımının ana yolları,</a:t>
            </a:r>
          </a:p>
          <a:p>
            <a:endParaRPr lang="tr-TR" sz="4000" dirty="0" smtClean="0"/>
          </a:p>
          <a:p>
            <a:r>
              <a:rPr lang="tr-TR" sz="4000" dirty="0" err="1" smtClean="0"/>
              <a:t>Glikolizde</a:t>
            </a:r>
            <a:r>
              <a:rPr lang="tr-TR" sz="4000" dirty="0" smtClean="0"/>
              <a:t> yer alan tüm enzimler, çalışma prensipleri ve reaksiyonlar,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err="1" smtClean="0"/>
              <a:t>Glikoliz</a:t>
            </a:r>
            <a:r>
              <a:rPr lang="tr-TR" sz="4000" dirty="0" smtClean="0"/>
              <a:t> sonunda oluşan </a:t>
            </a:r>
            <a:r>
              <a:rPr lang="tr-TR" sz="4000" dirty="0" err="1" smtClean="0"/>
              <a:t>piruvatın</a:t>
            </a:r>
            <a:r>
              <a:rPr lang="tr-TR" sz="4000" dirty="0" smtClean="0"/>
              <a:t> hangi moleküllere nasıl ve ne amaç ile dönüştüğü,</a:t>
            </a:r>
          </a:p>
          <a:p>
            <a:r>
              <a:rPr lang="tr-TR" sz="4000" dirty="0" smtClean="0"/>
              <a:t>Toplam kimyasal reaksiyon ve enerji bilançosu,</a:t>
            </a:r>
          </a:p>
          <a:p>
            <a:endParaRPr lang="tr-TR" sz="4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err="1" smtClean="0"/>
              <a:t>Glukoz</a:t>
            </a:r>
            <a:r>
              <a:rPr lang="tr-TR" sz="4000" dirty="0" smtClean="0"/>
              <a:t>, potansiyel enerjisi bakımından oldukça zengin bir yakıttır ve ATP </a:t>
            </a:r>
            <a:r>
              <a:rPr lang="tr-TR" sz="4000" dirty="0" err="1" smtClean="0"/>
              <a:t>nin</a:t>
            </a:r>
            <a:r>
              <a:rPr lang="tr-TR" sz="4000" dirty="0" smtClean="0"/>
              <a:t> aerobik ve anaerobik oluşumunda </a:t>
            </a:r>
            <a:r>
              <a:rPr lang="tr-TR" sz="4000" smtClean="0"/>
              <a:t>kullanılmaktadır.</a:t>
            </a:r>
            <a:endParaRPr lang="tr-TR" sz="4000" dirty="0" smtClean="0"/>
          </a:p>
          <a:p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00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000" dirty="0" err="1" smtClean="0"/>
              <a:t>Glukoz</a:t>
            </a:r>
            <a:r>
              <a:rPr lang="tr-TR" sz="4000" dirty="0" smtClean="0"/>
              <a:t> kullanımının ana yollarını şöyle özetleyebiliriz;</a:t>
            </a:r>
          </a:p>
          <a:p>
            <a:r>
              <a:rPr lang="tr-TR" sz="4000" dirty="0" smtClean="0"/>
              <a:t>1-Ekstrasellüler </a:t>
            </a:r>
            <a:r>
              <a:rPr lang="tr-TR" sz="4000" dirty="0" err="1" smtClean="0"/>
              <a:t>matriks</a:t>
            </a:r>
            <a:r>
              <a:rPr lang="tr-TR" sz="4000" dirty="0" smtClean="0"/>
              <a:t> ve hücre duvarı </a:t>
            </a:r>
            <a:r>
              <a:rPr lang="tr-TR" sz="4000" dirty="0" err="1" smtClean="0"/>
              <a:t>poisakkaritleri</a:t>
            </a:r>
            <a:r>
              <a:rPr lang="tr-TR" sz="4000" dirty="0" smtClean="0"/>
              <a:t>,</a:t>
            </a:r>
          </a:p>
          <a:p>
            <a:r>
              <a:rPr lang="tr-TR" sz="4000" dirty="0" smtClean="0"/>
              <a:t>2-Glikojen, nişasta ve </a:t>
            </a:r>
            <a:r>
              <a:rPr lang="tr-TR" sz="4000" dirty="0" err="1" smtClean="0"/>
              <a:t>sükroz</a:t>
            </a:r>
            <a:r>
              <a:rPr lang="tr-TR" sz="4000" dirty="0" smtClean="0"/>
              <a:t> gibi </a:t>
            </a:r>
            <a:r>
              <a:rPr lang="tr-TR" sz="4000" dirty="0" err="1" smtClean="0"/>
              <a:t>di</a:t>
            </a:r>
            <a:r>
              <a:rPr lang="tr-TR" sz="4000" dirty="0" smtClean="0"/>
              <a:t>- veya </a:t>
            </a:r>
            <a:r>
              <a:rPr lang="tr-TR" sz="4000" dirty="0" err="1" smtClean="0"/>
              <a:t>polisakkaritlerin</a:t>
            </a:r>
            <a:r>
              <a:rPr lang="tr-TR" sz="4000" dirty="0" smtClean="0"/>
              <a:t> depolanması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942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4000" dirty="0" smtClean="0"/>
              <a:t>3-Glikoliz aracılığı ile anaerobik </a:t>
            </a:r>
            <a:r>
              <a:rPr lang="tr-TR" sz="4000" dirty="0" err="1" smtClean="0"/>
              <a:t>oksidasyon</a:t>
            </a:r>
            <a:r>
              <a:rPr lang="tr-TR" sz="4000" dirty="0" smtClean="0"/>
              <a:t>,</a:t>
            </a:r>
          </a:p>
          <a:p>
            <a:r>
              <a:rPr lang="tr-TR" sz="4000" dirty="0" smtClean="0"/>
              <a:t>4-Pentoz fosfat yolu aracılığı ile </a:t>
            </a:r>
            <a:r>
              <a:rPr lang="tr-TR" sz="4000" dirty="0" err="1" smtClean="0"/>
              <a:t>oksidasyon</a:t>
            </a:r>
            <a:r>
              <a:rPr lang="tr-TR" sz="4000" dirty="0" smtClean="0"/>
              <a:t>.</a:t>
            </a:r>
          </a:p>
          <a:p>
            <a:r>
              <a:rPr lang="tr-TR" sz="4000" dirty="0" err="1" smtClean="0"/>
              <a:t>Glikolitik</a:t>
            </a:r>
            <a:r>
              <a:rPr lang="tr-TR" sz="4000" dirty="0" smtClean="0"/>
              <a:t> yolda yer alan enzimler;</a:t>
            </a:r>
          </a:p>
          <a:p>
            <a:r>
              <a:rPr lang="tr-TR" sz="4000" dirty="0" err="1" smtClean="0"/>
              <a:t>Heksokinaz</a:t>
            </a:r>
            <a:r>
              <a:rPr lang="tr-TR" sz="4000" dirty="0" smtClean="0"/>
              <a:t>, </a:t>
            </a:r>
            <a:r>
              <a:rPr lang="tr-TR" sz="4000" dirty="0" err="1" smtClean="0"/>
              <a:t>glukokinaz</a:t>
            </a:r>
            <a:r>
              <a:rPr lang="tr-TR" sz="4000" dirty="0" smtClean="0"/>
              <a:t>, </a:t>
            </a:r>
            <a:r>
              <a:rPr lang="tr-TR" sz="4000" dirty="0" err="1" smtClean="0"/>
              <a:t>fosfoheksoz</a:t>
            </a:r>
            <a:r>
              <a:rPr lang="tr-TR" sz="4000" dirty="0" smtClean="0"/>
              <a:t> </a:t>
            </a:r>
            <a:r>
              <a:rPr lang="tr-TR" sz="4000" dirty="0" err="1" smtClean="0"/>
              <a:t>izomeraz</a:t>
            </a:r>
            <a:r>
              <a:rPr lang="tr-TR" sz="4000" dirty="0" smtClean="0"/>
              <a:t>, </a:t>
            </a:r>
          </a:p>
          <a:p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642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000" dirty="0" smtClean="0"/>
              <a:t>fosfofruktokinaz-1, </a:t>
            </a:r>
            <a:r>
              <a:rPr lang="tr-TR" sz="4000" dirty="0" err="1" smtClean="0"/>
              <a:t>aldolaz</a:t>
            </a:r>
            <a:r>
              <a:rPr lang="tr-TR" sz="4000" dirty="0" smtClean="0"/>
              <a:t>, </a:t>
            </a:r>
            <a:r>
              <a:rPr lang="tr-TR" sz="4000" dirty="0" err="1" smtClean="0"/>
              <a:t>trioz</a:t>
            </a:r>
            <a:r>
              <a:rPr lang="tr-TR" sz="4000" dirty="0" smtClean="0"/>
              <a:t> fosfat </a:t>
            </a:r>
            <a:r>
              <a:rPr lang="tr-TR" sz="4000" dirty="0" err="1" smtClean="0"/>
              <a:t>izomeraz</a:t>
            </a:r>
            <a:r>
              <a:rPr lang="tr-TR" sz="4000" dirty="0" smtClean="0"/>
              <a:t>, </a:t>
            </a:r>
            <a:r>
              <a:rPr lang="tr-TR" sz="4000" dirty="0" err="1" smtClean="0"/>
              <a:t>gliseraldehit</a:t>
            </a:r>
            <a:r>
              <a:rPr lang="tr-TR" sz="4000" dirty="0" smtClean="0"/>
              <a:t> 3-fosfat </a:t>
            </a:r>
            <a:r>
              <a:rPr lang="tr-TR" sz="4000" dirty="0" err="1" smtClean="0"/>
              <a:t>dehidrogenaz</a:t>
            </a:r>
            <a:r>
              <a:rPr lang="tr-TR" sz="4000" dirty="0" smtClean="0"/>
              <a:t>, </a:t>
            </a:r>
            <a:r>
              <a:rPr lang="tr-TR" sz="4000" dirty="0" err="1" smtClean="0"/>
              <a:t>fosfogliserat</a:t>
            </a:r>
            <a:r>
              <a:rPr lang="tr-TR" sz="4000" dirty="0" smtClean="0"/>
              <a:t> </a:t>
            </a:r>
            <a:r>
              <a:rPr lang="tr-TR" sz="4000" dirty="0" err="1" smtClean="0"/>
              <a:t>kinaz</a:t>
            </a:r>
            <a:r>
              <a:rPr lang="tr-TR" sz="4000" dirty="0" smtClean="0"/>
              <a:t>, </a:t>
            </a:r>
            <a:r>
              <a:rPr lang="tr-TR" sz="4000" dirty="0" err="1" smtClean="0"/>
              <a:t>fosfogliserat</a:t>
            </a:r>
            <a:r>
              <a:rPr lang="tr-TR" sz="4000" dirty="0" smtClean="0"/>
              <a:t> </a:t>
            </a:r>
            <a:r>
              <a:rPr lang="tr-TR" sz="4000" dirty="0" err="1" smtClean="0"/>
              <a:t>mutaz</a:t>
            </a:r>
            <a:r>
              <a:rPr lang="tr-TR" sz="4000" dirty="0" smtClean="0"/>
              <a:t>, </a:t>
            </a:r>
            <a:r>
              <a:rPr lang="tr-TR" sz="4000" dirty="0" err="1" smtClean="0"/>
              <a:t>enolaz</a:t>
            </a:r>
            <a:r>
              <a:rPr lang="tr-TR" sz="4000" dirty="0" smtClean="0"/>
              <a:t>, </a:t>
            </a:r>
            <a:r>
              <a:rPr lang="tr-TR" sz="4000" dirty="0" err="1" smtClean="0"/>
              <a:t>purivat</a:t>
            </a:r>
            <a:r>
              <a:rPr lang="tr-TR" sz="4000" dirty="0" smtClean="0"/>
              <a:t> </a:t>
            </a:r>
            <a:r>
              <a:rPr lang="tr-TR" sz="4000" dirty="0" err="1" smtClean="0"/>
              <a:t>kinaz</a:t>
            </a:r>
            <a:r>
              <a:rPr lang="tr-TR" sz="4000" dirty="0" smtClean="0"/>
              <a:t> enzimlerinin görevleri ve mekanizmaları tartışılacaktır.</a:t>
            </a:r>
            <a:endParaRPr lang="tr-TR" sz="4000" dirty="0"/>
          </a:p>
          <a:p>
            <a:endParaRPr lang="tr-TR" sz="4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44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ich steps in the glycolysis pathway are not reversible? | Socra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" y="584684"/>
            <a:ext cx="8124825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509587" y="5950150"/>
            <a:ext cx="81248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solidFill>
                  <a:srgbClr val="FF0000"/>
                </a:solidFill>
              </a:rPr>
              <a:t>https://www.google.com/url?sa=i&amp;url=https%3A%2F%2Fsocratic.org%2Fquestions%2Fwhich-steps-in-the-glycolysis-pathway-are-not-reversible&amp;psig=AOvVaw3nILPKZVsgMLf7EWwu-Erm&amp;ust=1589393107844000&amp;source=images&amp;cd=vfe&amp;ved=0CAIQjRxqFwoTCMjuifD0rukCFQAAAAAdAAAAABAd</a:t>
            </a:r>
          </a:p>
        </p:txBody>
      </p:sp>
    </p:spTree>
    <p:extLst>
      <p:ext uri="{BB962C8B-B14F-4D97-AF65-F5344CB8AC3E}">
        <p14:creationId xmlns:p14="http://schemas.microsoft.com/office/powerpoint/2010/main" val="147442577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amla">
    <a:dk1>
      <a:sysClr val="windowText" lastClr="000000"/>
    </a:dk1>
    <a:lt1>
      <a:sysClr val="window" lastClr="FFFFFF"/>
    </a:lt1>
    <a:dk2>
      <a:srgbClr val="27537E"/>
    </a:dk2>
    <a:lt2>
      <a:srgbClr val="AABED7"/>
    </a:lt2>
    <a:accent1>
      <a:srgbClr val="E34B7A"/>
    </a:accent1>
    <a:accent2>
      <a:srgbClr val="AC339A"/>
    </a:accent2>
    <a:accent3>
      <a:srgbClr val="6953B7"/>
    </a:accent3>
    <a:accent4>
      <a:srgbClr val="1D7EAB"/>
    </a:accent4>
    <a:accent5>
      <a:srgbClr val="43AFD6"/>
    </a:accent5>
    <a:accent6>
      <a:srgbClr val="DE85E1"/>
    </a:accent6>
    <a:hlink>
      <a:srgbClr val="ED87A6"/>
    </a:hlink>
    <a:folHlink>
      <a:srgbClr val="C99EA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419</Words>
  <Application>Microsoft Office PowerPoint</Application>
  <PresentationFormat>Ekran Gösterisi (4:3)</PresentationFormat>
  <Paragraphs>45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Arial Tur</vt:lpstr>
      <vt:lpstr>Tw Cen MT</vt:lpstr>
      <vt:lpstr>Damla</vt:lpstr>
      <vt:lpstr>B-309 BİYOKİMYA I</vt:lpstr>
      <vt:lpstr> SEKİZİNCİ HAFTA  DERS İÇERİĞİ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KAYNAKÇA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Özlem Yıldırım</cp:lastModifiedBy>
  <cp:revision>51</cp:revision>
  <dcterms:created xsi:type="dcterms:W3CDTF">2007-03-31T19:43:26Z</dcterms:created>
  <dcterms:modified xsi:type="dcterms:W3CDTF">2020-05-12T18:29:53Z</dcterms:modified>
</cp:coreProperties>
</file>