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23"/>
  </p:notesMasterIdLst>
  <p:handoutMasterIdLst>
    <p:handoutMasterId r:id="rId24"/>
  </p:handoutMasterIdLst>
  <p:sldIdLst>
    <p:sldId id="291" r:id="rId2"/>
    <p:sldId id="296" r:id="rId3"/>
    <p:sldId id="297" r:id="rId4"/>
    <p:sldId id="302" r:id="rId5"/>
    <p:sldId id="303" r:id="rId6"/>
    <p:sldId id="304" r:id="rId7"/>
    <p:sldId id="305" r:id="rId8"/>
    <p:sldId id="306" r:id="rId9"/>
    <p:sldId id="313" r:id="rId10"/>
    <p:sldId id="314" r:id="rId11"/>
    <p:sldId id="307" r:id="rId12"/>
    <p:sldId id="315" r:id="rId13"/>
    <p:sldId id="308" r:id="rId14"/>
    <p:sldId id="316" r:id="rId15"/>
    <p:sldId id="309" r:id="rId16"/>
    <p:sldId id="317" r:id="rId17"/>
    <p:sldId id="318" r:id="rId18"/>
    <p:sldId id="300" r:id="rId19"/>
    <p:sldId id="310" r:id="rId20"/>
    <p:sldId id="311" r:id="rId21"/>
    <p:sldId id="312" r:id="rId22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 Tur" charset="-94"/>
              </a:defRPr>
            </a:lvl1pPr>
          </a:lstStyle>
          <a:p>
            <a:endParaRPr lang="tr-T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Tur" charset="-94"/>
              </a:defRPr>
            </a:lvl1pPr>
          </a:lstStyle>
          <a:p>
            <a:endParaRPr lang="tr-T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 Tur" charset="-94"/>
              </a:defRPr>
            </a:lvl1pPr>
          </a:lstStyle>
          <a:p>
            <a:endParaRPr lang="tr-T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9E14DAF-25A7-49DA-BD38-FE76219F5B1B}" type="slidenum">
              <a:rPr lang="tr-TR"/>
              <a:pPr/>
              <a:t>‹#›</a:t>
            </a:fld>
            <a:endParaRPr lang="tr-TR">
              <a:latin typeface="Arial Tur" charset="-9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 Tur" charset="-94"/>
              </a:defRPr>
            </a:lvl1pPr>
          </a:lstStyle>
          <a:p>
            <a:endParaRPr lang="tr-T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Tur" charset="-94"/>
              </a:defRPr>
            </a:lvl1pPr>
          </a:lstStyle>
          <a:p>
            <a:endParaRPr lang="tr-T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 Tur" charset="-94"/>
              </a:defRPr>
            </a:lvl1pPr>
          </a:lstStyle>
          <a:p>
            <a:endParaRPr lang="tr-T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6BC2ECB-3FDC-41E3-839A-3B876EF82E67}" type="slidenum">
              <a:rPr lang="tr-TR"/>
              <a:pPr/>
              <a:t>‹#›</a:t>
            </a:fld>
            <a:endParaRPr lang="tr-TR">
              <a:latin typeface="Arial Tur" charset="-9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5CB3-61DA-4266-8F70-378C2C0B07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92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D607-5718-4BFF-93B8-A4FB26F9A0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40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D607-5718-4BFF-93B8-A4FB26F9A0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67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D607-5718-4BFF-93B8-A4FB26F9A0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7318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D607-5718-4BFF-93B8-A4FB26F9A0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01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D607-5718-4BFF-93B8-A4FB26F9A0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D607-5718-4BFF-93B8-A4FB26F9A0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672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DD607-5718-4BFF-93B8-A4FB26F9A0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096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2507A-C22B-462E-9B17-1EB927F515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76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7484-E0F5-4D73-BB62-986ECDAAF5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93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0CAF-4D1C-4E34-B3D3-EB6CE65BE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20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BF530-55B0-4E7D-89BE-2E9C563026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71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1325-7D32-43B7-9E56-E61E633148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123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F0236-E947-4C63-A0C5-F45D317E77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38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ECF57-9784-48E3-9D28-0F4F6DB0F8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2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3D0DA-1813-4487-9C6A-FF5E116029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282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E5512-2454-491E-916C-A35A7D91A6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66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6ADD607-5718-4BFF-93B8-A4FB26F9A0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50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B-309 BİYOKİMYA </a:t>
            </a:r>
            <a:r>
              <a:rPr lang="tr-TR" dirty="0" smtClean="0"/>
              <a:t>I</a:t>
            </a:r>
            <a:endParaRPr lang="en-US" dirty="0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VIII.HAFTA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ummary of the glycolytic pathway. Reversible enzymes that involv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8640"/>
            <a:ext cx="6840760" cy="559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1187624" y="5769441"/>
            <a:ext cx="70567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dirty="0">
                <a:solidFill>
                  <a:srgbClr val="FF0000"/>
                </a:solidFill>
              </a:rPr>
              <a:t>https://www.google.com/url?sa=i&amp;url=https%3A%2F%2Fwww.researchgate.net%2Ffigure%2FSummary-of-the-glycolytic-pathway-Reversible-enzymes-that-involve-PPi-are-shown-in-gray_fig1_51868648&amp;psig=AOvVaw3nILPKZVsgMLf7EWwu-Erm&amp;ust=1589393107844000&amp;source=images&amp;cd=vfe&amp;ved=0CAIQjRxqFwoTCOD2pP71rukCFQAAAAAdAAAAABA4</a:t>
            </a:r>
          </a:p>
        </p:txBody>
      </p:sp>
    </p:spTree>
    <p:extLst>
      <p:ext uri="{BB962C8B-B14F-4D97-AF65-F5344CB8AC3E}">
        <p14:creationId xmlns:p14="http://schemas.microsoft.com/office/powerpoint/2010/main" val="4075398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4000" dirty="0" err="1" smtClean="0"/>
              <a:t>Glikolizin</a:t>
            </a:r>
            <a:r>
              <a:rPr lang="tr-TR" sz="4000" dirty="0" smtClean="0"/>
              <a:t> toplam reaksiyonu;</a:t>
            </a:r>
          </a:p>
          <a:p>
            <a:pPr marL="0" indent="0">
              <a:buNone/>
            </a:pPr>
            <a:r>
              <a:rPr lang="tr-TR" sz="4000" dirty="0" smtClean="0"/>
              <a:t>Glukoz+2ATP+2NAD</a:t>
            </a:r>
            <a:r>
              <a:rPr lang="tr-TR" sz="4000" baseline="30000" dirty="0" smtClean="0"/>
              <a:t>+</a:t>
            </a:r>
            <a:r>
              <a:rPr lang="tr-TR" sz="4000" dirty="0" smtClean="0"/>
              <a:t>+4ADP+2Pi</a:t>
            </a:r>
          </a:p>
          <a:p>
            <a:pPr marL="0" indent="0">
              <a:buNone/>
            </a:pPr>
            <a:r>
              <a:rPr lang="tr-TR" dirty="0" smtClean="0"/>
              <a:t>         2 piruvat+2ADP+2NADH+2H</a:t>
            </a:r>
            <a:r>
              <a:rPr lang="tr-TR" baseline="30000" dirty="0" smtClean="0"/>
              <a:t>+</a:t>
            </a:r>
            <a:r>
              <a:rPr lang="tr-TR" dirty="0" smtClean="0"/>
              <a:t>+</a:t>
            </a:r>
            <a:r>
              <a:rPr lang="tr-TR" dirty="0"/>
              <a:t>4ATP+2H</a:t>
            </a:r>
            <a:r>
              <a:rPr lang="tr-TR" baseline="-25000" dirty="0"/>
              <a:t>2</a:t>
            </a:r>
            <a:r>
              <a:rPr lang="tr-TR" dirty="0"/>
              <a:t>O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sz="4000" dirty="0" smtClean="0"/>
              <a:t>Glukoz+2NAD</a:t>
            </a:r>
            <a:r>
              <a:rPr lang="tr-TR" sz="4000" baseline="30000" dirty="0" smtClean="0"/>
              <a:t>+</a:t>
            </a:r>
            <a:r>
              <a:rPr lang="tr-TR" sz="4000" dirty="0" smtClean="0"/>
              <a:t>+2ADP+2Pi</a:t>
            </a:r>
            <a:endParaRPr lang="tr-TR" sz="4000" dirty="0"/>
          </a:p>
          <a:p>
            <a:pPr marL="0" indent="0">
              <a:buNone/>
            </a:pPr>
            <a:r>
              <a:rPr lang="tr-TR" dirty="0"/>
              <a:t>         2 </a:t>
            </a:r>
            <a:r>
              <a:rPr lang="tr-TR" dirty="0" smtClean="0"/>
              <a:t>piruvat+2NADH+2H</a:t>
            </a:r>
            <a:r>
              <a:rPr lang="tr-TR" baseline="30000" dirty="0"/>
              <a:t>+</a:t>
            </a:r>
            <a:r>
              <a:rPr lang="tr-TR" dirty="0"/>
              <a:t>+</a:t>
            </a:r>
            <a:r>
              <a:rPr lang="tr-TR" dirty="0" smtClean="0"/>
              <a:t>4ATP+2H</a:t>
            </a:r>
            <a:r>
              <a:rPr lang="tr-TR" baseline="-25000" dirty="0" smtClean="0"/>
              <a:t>2</a:t>
            </a:r>
            <a:r>
              <a:rPr lang="tr-TR" dirty="0" smtClean="0"/>
              <a:t>O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2" name="Sağ Ok 1"/>
          <p:cNvSpPr/>
          <p:nvPr/>
        </p:nvSpPr>
        <p:spPr bwMode="auto">
          <a:xfrm>
            <a:off x="467544" y="3933056"/>
            <a:ext cx="792088" cy="45719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Sağ Ok 3"/>
          <p:cNvSpPr/>
          <p:nvPr/>
        </p:nvSpPr>
        <p:spPr bwMode="auto">
          <a:xfrm>
            <a:off x="467544" y="5499019"/>
            <a:ext cx="792088" cy="45719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499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he glycolytic pathway in the engineered S. oneidensis MR-1. Th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4664"/>
            <a:ext cx="7848872" cy="560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815511" y="5834697"/>
            <a:ext cx="788407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dirty="0">
                <a:solidFill>
                  <a:srgbClr val="FF0000"/>
                </a:solidFill>
              </a:rPr>
              <a:t>https://www.google.com/url?sa=i&amp;url=https%3A%2F%2Fwww.researchgate.net%2Ffigure%2FThe-glycolytic-pathway-in-the-engineered-S-oneidensis-MR-1-The-engineered-pathway_fig1_282130060&amp;psig=AOvVaw3nILPKZVsgMLf7EWwu-Erm&amp;ust=1589393107844000&amp;source=images&amp;cd=vfe&amp;ved=0CAIQjRxqFwoTCOD2pP71rukCFQAAAAAdAAAAABBF</a:t>
            </a:r>
          </a:p>
        </p:txBody>
      </p:sp>
    </p:spTree>
    <p:extLst>
      <p:ext uri="{BB962C8B-B14F-4D97-AF65-F5344CB8AC3E}">
        <p14:creationId xmlns:p14="http://schemas.microsoft.com/office/powerpoint/2010/main" val="1486995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sz="4000" dirty="0" err="1" smtClean="0"/>
              <a:t>Glikoliz</a:t>
            </a:r>
            <a:r>
              <a:rPr lang="tr-TR" sz="4000" dirty="0" smtClean="0"/>
              <a:t>  </a:t>
            </a:r>
            <a:r>
              <a:rPr lang="tr-TR" sz="4000" dirty="0" err="1" smtClean="0"/>
              <a:t>glukoz</a:t>
            </a:r>
            <a:r>
              <a:rPr lang="tr-TR" sz="4000" dirty="0" smtClean="0"/>
              <a:t> dışında nişasta, glikojen gibi </a:t>
            </a:r>
            <a:r>
              <a:rPr lang="tr-TR" sz="4000" dirty="0" err="1" smtClean="0"/>
              <a:t>polisakkaritlerden</a:t>
            </a:r>
            <a:r>
              <a:rPr lang="tr-TR" sz="4000" dirty="0" smtClean="0"/>
              <a:t>, maltoz, laktoz, </a:t>
            </a:r>
            <a:r>
              <a:rPr lang="tr-TR" sz="4000" dirty="0" err="1" smtClean="0"/>
              <a:t>trehaloz</a:t>
            </a:r>
            <a:r>
              <a:rPr lang="tr-TR" sz="4000" dirty="0"/>
              <a:t> </a:t>
            </a:r>
            <a:r>
              <a:rPr lang="tr-TR" sz="4000" dirty="0" smtClean="0"/>
              <a:t>ve </a:t>
            </a:r>
            <a:r>
              <a:rPr lang="tr-TR" sz="4000" dirty="0" err="1" smtClean="0"/>
              <a:t>sükroz</a:t>
            </a:r>
            <a:r>
              <a:rPr lang="tr-TR" sz="4000" dirty="0" smtClean="0"/>
              <a:t> gibi </a:t>
            </a:r>
            <a:r>
              <a:rPr lang="tr-TR" sz="4000" dirty="0" err="1" smtClean="0"/>
              <a:t>disakkaritlerden</a:t>
            </a:r>
            <a:r>
              <a:rPr lang="tr-TR" sz="4000" dirty="0" smtClean="0"/>
              <a:t> ve </a:t>
            </a:r>
            <a:r>
              <a:rPr lang="tr-TR" sz="4000" dirty="0" err="1" smtClean="0"/>
              <a:t>fruktoz</a:t>
            </a:r>
            <a:r>
              <a:rPr lang="tr-TR" sz="4000" dirty="0" smtClean="0"/>
              <a:t>, </a:t>
            </a:r>
            <a:r>
              <a:rPr lang="tr-TR" sz="4000" dirty="0" err="1" smtClean="0"/>
              <a:t>mannoz</a:t>
            </a:r>
            <a:r>
              <a:rPr lang="tr-TR" sz="4000" dirty="0" smtClean="0"/>
              <a:t>, </a:t>
            </a:r>
            <a:r>
              <a:rPr lang="tr-TR" sz="4000" dirty="0" err="1" smtClean="0"/>
              <a:t>galaktoz</a:t>
            </a:r>
            <a:r>
              <a:rPr lang="tr-TR" sz="4000" dirty="0" smtClean="0"/>
              <a:t> gibi diğer </a:t>
            </a:r>
            <a:r>
              <a:rPr lang="tr-TR" sz="4000" dirty="0" err="1" smtClean="0"/>
              <a:t>monosakkaritlerden</a:t>
            </a:r>
            <a:r>
              <a:rPr lang="tr-TR" sz="4000" dirty="0" smtClean="0"/>
              <a:t> de beslenebilir.</a:t>
            </a:r>
          </a:p>
          <a:p>
            <a:endParaRPr lang="tr-TR" sz="40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4869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hapter 14 : Glycolysis and the Catabolism of Hexos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48680"/>
            <a:ext cx="7344816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971600" y="5589240"/>
            <a:ext cx="734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dirty="0">
                <a:solidFill>
                  <a:srgbClr val="FF0000"/>
                </a:solidFill>
              </a:rPr>
              <a:t>https://www.google.com/url?sa=i&amp;url=http%3A%2F%2F210.38.137.111%2Fnxy%2F151%2Flpob%2Fchapt14%2FSim4.htm&amp;psig=AOvVaw3nILPKZVsgMLf7EWwu-Erm&amp;ust=1589393107844000&amp;source=images&amp;cd=vfe&amp;ved=0CAIQjRxqFwoTCOD2pP71rukCFQAAAAAdAAAAABBU</a:t>
            </a:r>
          </a:p>
        </p:txBody>
      </p:sp>
    </p:spTree>
    <p:extLst>
      <p:ext uri="{BB962C8B-B14F-4D97-AF65-F5344CB8AC3E}">
        <p14:creationId xmlns:p14="http://schemas.microsoft.com/office/powerpoint/2010/main" val="728399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sz="4000" dirty="0" smtClean="0"/>
              <a:t>Glikojen  </a:t>
            </a:r>
            <a:r>
              <a:rPr lang="tr-TR" sz="4000" dirty="0" err="1" smtClean="0"/>
              <a:t>fosforilaz</a:t>
            </a:r>
            <a:r>
              <a:rPr lang="tr-TR" sz="4000" dirty="0" smtClean="0"/>
              <a:t>, </a:t>
            </a:r>
            <a:r>
              <a:rPr lang="tr-TR" sz="4000" dirty="0" err="1" smtClean="0"/>
              <a:t>dalkırıcı</a:t>
            </a:r>
            <a:r>
              <a:rPr lang="tr-TR" sz="4000" dirty="0" smtClean="0"/>
              <a:t> enzim, </a:t>
            </a:r>
            <a:r>
              <a:rPr lang="tr-TR" sz="4000" dirty="0" err="1" smtClean="0"/>
              <a:t>fruktokinaz</a:t>
            </a:r>
            <a:r>
              <a:rPr lang="tr-TR" sz="4000" dirty="0" smtClean="0"/>
              <a:t>, früktoz 1-fosfat </a:t>
            </a:r>
            <a:r>
              <a:rPr lang="tr-TR" sz="4000" dirty="0" err="1" smtClean="0"/>
              <a:t>aldolaz</a:t>
            </a:r>
            <a:r>
              <a:rPr lang="tr-TR" sz="4000" dirty="0" smtClean="0"/>
              <a:t>, </a:t>
            </a:r>
            <a:r>
              <a:rPr lang="tr-TR" sz="4000" dirty="0" err="1" smtClean="0"/>
              <a:t>galaktokinaz</a:t>
            </a:r>
            <a:r>
              <a:rPr lang="tr-TR" sz="4000" dirty="0" smtClean="0"/>
              <a:t>, </a:t>
            </a:r>
            <a:r>
              <a:rPr lang="tr-TR" sz="4000" dirty="0" err="1" smtClean="0"/>
              <a:t>uridin</a:t>
            </a:r>
            <a:r>
              <a:rPr lang="tr-TR" sz="4000" dirty="0" smtClean="0"/>
              <a:t> fosfat, </a:t>
            </a:r>
            <a:r>
              <a:rPr lang="tr-TR" sz="4000" dirty="0" err="1" smtClean="0"/>
              <a:t>fosfoannoz</a:t>
            </a:r>
            <a:r>
              <a:rPr lang="tr-TR" sz="4000" dirty="0" smtClean="0"/>
              <a:t> </a:t>
            </a:r>
            <a:r>
              <a:rPr lang="tr-TR" sz="4000" dirty="0" err="1" smtClean="0"/>
              <a:t>izomeraz</a:t>
            </a:r>
            <a:r>
              <a:rPr lang="tr-TR" sz="4000" dirty="0" smtClean="0"/>
              <a:t> </a:t>
            </a:r>
            <a:r>
              <a:rPr lang="tr-TR" sz="4000" dirty="0" err="1" smtClean="0"/>
              <a:t>enzimlernin</a:t>
            </a:r>
            <a:r>
              <a:rPr lang="tr-TR" sz="4000" dirty="0" smtClean="0"/>
              <a:t> rolü tartışılacaktır.</a:t>
            </a:r>
          </a:p>
          <a:p>
            <a:endParaRPr lang="tr-TR" sz="40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26143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8" name="Picture 8" descr="Explain the action of debranching enzyme in glycogen? - Quo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20688"/>
            <a:ext cx="6768752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1187624" y="5589240"/>
            <a:ext cx="6912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dirty="0">
                <a:solidFill>
                  <a:srgbClr val="FF0000"/>
                </a:solidFill>
              </a:rPr>
              <a:t>https://www.google.com/url?sa=i&amp;url=https%3A%2F%2Fwww.quora.com%2FExplain-the-action-of-debranching-enzyme-in-glycogen&amp;psig=AOvVaw3HmUOin-S_I-36tgGEVZct&amp;ust=1589394027800000&amp;source=images&amp;cd=vfe&amp;ved=0CAIQjRxqFwoTCNCDyqf4rukCFQAAAAAdAAAAABAq</a:t>
            </a:r>
          </a:p>
        </p:txBody>
      </p:sp>
    </p:spTree>
    <p:extLst>
      <p:ext uri="{BB962C8B-B14F-4D97-AF65-F5344CB8AC3E}">
        <p14:creationId xmlns:p14="http://schemas.microsoft.com/office/powerpoint/2010/main" val="726430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Glycogen metabolism. - ppt video online downl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8064896" cy="5201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539552" y="5767474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dirty="0">
                <a:solidFill>
                  <a:srgbClr val="FF0000"/>
                </a:solidFill>
              </a:rPr>
              <a:t>https://www.google.com/url?sa=i&amp;url=https%3A%2F%2Fslideplayer.com%2Fslide%2F5203381%2F&amp;psig=AOvVaw3HmUOin-S_I-36tgGEVZct&amp;ust=1589394027800000&amp;source=images&amp;cd=vfe&amp;ved=0CAIQjRxqFwoTCNCDyqf4rukCFQAAAAAdAAAAABAv</a:t>
            </a:r>
          </a:p>
        </p:txBody>
      </p:sp>
    </p:spTree>
    <p:extLst>
      <p:ext uri="{BB962C8B-B14F-4D97-AF65-F5344CB8AC3E}">
        <p14:creationId xmlns:p14="http://schemas.microsoft.com/office/powerpoint/2010/main" val="11460282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457200" y="1285861"/>
            <a:ext cx="8229600" cy="392909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3600" dirty="0" smtClean="0"/>
              <a:t>BU KONU İLE İLGİLİ BİYOKİMYASAL FORMÜLLER YAZILARAK DERS SAATİ İÇERİSİNDE TARTIŞILACAKTIR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85786" y="285728"/>
            <a:ext cx="7772400" cy="173672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KAYNAKÇA</a:t>
            </a:r>
            <a:br>
              <a:rPr lang="tr-TR" dirty="0" smtClean="0"/>
            </a:br>
            <a:endParaRPr lang="en-US" dirty="0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28802"/>
            <a:ext cx="6400800" cy="3709998"/>
          </a:xfrm>
        </p:spPr>
        <p:txBody>
          <a:bodyPr/>
          <a:lstStyle/>
          <a:p>
            <a:pPr algn="just"/>
            <a:endParaRPr lang="tr-TR" dirty="0" smtClean="0"/>
          </a:p>
          <a:p>
            <a:pPr algn="just"/>
            <a:r>
              <a:rPr lang="tr-TR" b="1" dirty="0" smtClean="0"/>
              <a:t>Başlıca Kaynak</a:t>
            </a:r>
            <a:r>
              <a:rPr lang="tr-TR" dirty="0" smtClean="0"/>
              <a:t>: </a:t>
            </a:r>
            <a:r>
              <a:rPr lang="tr-TR" dirty="0" err="1" smtClean="0"/>
              <a:t>Lehnınger</a:t>
            </a:r>
            <a:r>
              <a:rPr lang="tr-TR" dirty="0" smtClean="0"/>
              <a:t> </a:t>
            </a:r>
            <a:r>
              <a:rPr lang="tr-TR" dirty="0" smtClean="0"/>
              <a:t>Biyokimyanın İlkeleri, </a:t>
            </a:r>
            <a:r>
              <a:rPr lang="tr-TR" dirty="0" err="1" smtClean="0"/>
              <a:t>Davıd</a:t>
            </a:r>
            <a:r>
              <a:rPr lang="tr-TR" dirty="0" smtClean="0"/>
              <a:t> </a:t>
            </a:r>
            <a:r>
              <a:rPr lang="tr-TR" dirty="0" err="1" smtClean="0"/>
              <a:t>L.Nelson</a:t>
            </a:r>
            <a:r>
              <a:rPr lang="tr-TR" dirty="0" smtClean="0"/>
              <a:t>, </a:t>
            </a:r>
            <a:r>
              <a:rPr lang="tr-TR" dirty="0" err="1" smtClean="0"/>
              <a:t>Mıchael</a:t>
            </a:r>
            <a:r>
              <a:rPr lang="tr-TR" dirty="0" smtClean="0"/>
              <a:t> </a:t>
            </a:r>
            <a:r>
              <a:rPr lang="tr-TR" dirty="0" smtClean="0"/>
              <a:t>M. </a:t>
            </a:r>
            <a:r>
              <a:rPr lang="tr-TR" dirty="0" err="1" smtClean="0"/>
              <a:t>Cox</a:t>
            </a:r>
            <a:r>
              <a:rPr lang="tr-TR" dirty="0" smtClean="0"/>
              <a:t>, Beşinci Baskıdan Çeviri, Çeviri Editörü; Y. Murat Elçin, </a:t>
            </a:r>
            <a:r>
              <a:rPr lang="tr-TR" dirty="0" err="1" smtClean="0"/>
              <a:t>Palme</a:t>
            </a:r>
            <a:r>
              <a:rPr lang="tr-TR" dirty="0" smtClean="0"/>
              <a:t> Yayıncılık, 2013.</a:t>
            </a:r>
          </a:p>
          <a:p>
            <a:pPr algn="just"/>
            <a:endParaRPr lang="tr-TR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3845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SEKİZİNCİ HAFTA  DERS İÇERİĞİ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endParaRPr lang="tr-TR" b="1" dirty="0" smtClean="0"/>
          </a:p>
          <a:p>
            <a:r>
              <a:rPr lang="tr-TR" sz="3600" dirty="0" smtClean="0"/>
              <a:t>Bitkiler,  hayvanlar ve birçok mikroorganizma için metabolizmanın merkezinde yer alan </a:t>
            </a:r>
            <a:r>
              <a:rPr lang="tr-TR" sz="3600" dirty="0" err="1" smtClean="0"/>
              <a:t>glukozun</a:t>
            </a:r>
            <a:r>
              <a:rPr lang="tr-TR" sz="3600" dirty="0" smtClean="0"/>
              <a:t> potansiyel enerji açısında iyi bir yakıt olarak görev alması,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28728" y="714356"/>
            <a:ext cx="6400800" cy="5138758"/>
          </a:xfrm>
        </p:spPr>
        <p:txBody>
          <a:bodyPr/>
          <a:lstStyle/>
          <a:p>
            <a:pPr algn="just"/>
            <a:endParaRPr lang="tr-TR" dirty="0" smtClean="0"/>
          </a:p>
          <a:p>
            <a:pPr algn="just"/>
            <a:r>
              <a:rPr lang="en-US" dirty="0" smtClean="0"/>
              <a:t>Principles of Biochemistry, H. R. Horton, L. A. Moran, K. G. </a:t>
            </a:r>
            <a:r>
              <a:rPr lang="en-US" dirty="0" err="1" smtClean="0"/>
              <a:t>Scrimgeour</a:t>
            </a:r>
            <a:r>
              <a:rPr lang="en-US" dirty="0" smtClean="0"/>
              <a:t>, M. D. Perry, J. D. </a:t>
            </a:r>
            <a:r>
              <a:rPr lang="en-US" dirty="0" err="1" smtClean="0"/>
              <a:t>Rawn</a:t>
            </a:r>
            <a:r>
              <a:rPr lang="en-US" dirty="0" smtClean="0"/>
              <a:t>, Pearson </a:t>
            </a:r>
            <a:r>
              <a:rPr lang="en-US" dirty="0" err="1" smtClean="0"/>
              <a:t>Prentis</a:t>
            </a:r>
            <a:r>
              <a:rPr lang="en-US" dirty="0" smtClean="0"/>
              <a:t> Hall, 2006.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Color</a:t>
            </a:r>
            <a:r>
              <a:rPr lang="tr-TR" dirty="0" smtClean="0"/>
              <a:t> Atlas of </a:t>
            </a:r>
            <a:r>
              <a:rPr lang="tr-TR" dirty="0" err="1" smtClean="0"/>
              <a:t>Bıochemıstry</a:t>
            </a:r>
            <a:r>
              <a:rPr lang="tr-TR" dirty="0" smtClean="0"/>
              <a:t>, J. </a:t>
            </a:r>
            <a:r>
              <a:rPr lang="tr-TR" dirty="0" err="1" smtClean="0"/>
              <a:t>Koolman</a:t>
            </a:r>
            <a:r>
              <a:rPr lang="tr-TR" dirty="0" smtClean="0"/>
              <a:t>, K. H. </a:t>
            </a:r>
            <a:r>
              <a:rPr lang="tr-TR" dirty="0" err="1" smtClean="0"/>
              <a:t>Roehm</a:t>
            </a:r>
            <a:r>
              <a:rPr lang="tr-TR" dirty="0" smtClean="0"/>
              <a:t>, </a:t>
            </a:r>
            <a:r>
              <a:rPr lang="tr-TR" dirty="0" err="1" smtClean="0"/>
              <a:t>Georg</a:t>
            </a:r>
            <a:r>
              <a:rPr lang="tr-TR" dirty="0" smtClean="0"/>
              <a:t> </a:t>
            </a:r>
            <a:r>
              <a:rPr lang="tr-TR" dirty="0" err="1" smtClean="0"/>
              <a:t>Thıeme</a:t>
            </a:r>
            <a:r>
              <a:rPr lang="tr-TR" dirty="0" smtClean="0"/>
              <a:t> </a:t>
            </a:r>
            <a:r>
              <a:rPr lang="tr-TR" dirty="0" err="1" smtClean="0"/>
              <a:t>Verlag</a:t>
            </a:r>
            <a:r>
              <a:rPr lang="tr-TR" dirty="0" smtClean="0"/>
              <a:t>, 2005.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9063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0042"/>
            <a:ext cx="6400800" cy="5138758"/>
          </a:xfrm>
        </p:spPr>
        <p:txBody>
          <a:bodyPr/>
          <a:lstStyle/>
          <a:p>
            <a:pPr algn="just"/>
            <a:r>
              <a:rPr lang="tr-TR" dirty="0" err="1" smtClean="0"/>
              <a:t>Harper’s</a:t>
            </a:r>
            <a:r>
              <a:rPr lang="tr-TR" dirty="0" smtClean="0"/>
              <a:t> </a:t>
            </a:r>
            <a:r>
              <a:rPr lang="tr-TR" dirty="0" err="1" smtClean="0"/>
              <a:t>Illustrated</a:t>
            </a:r>
            <a:r>
              <a:rPr lang="tr-TR" dirty="0" smtClean="0"/>
              <a:t> </a:t>
            </a:r>
            <a:r>
              <a:rPr lang="tr-TR" dirty="0" err="1" smtClean="0"/>
              <a:t>Bıochemıstry</a:t>
            </a:r>
            <a:r>
              <a:rPr lang="tr-TR" dirty="0" smtClean="0"/>
              <a:t>, R. K. </a:t>
            </a:r>
            <a:r>
              <a:rPr lang="tr-TR" dirty="0" err="1" smtClean="0"/>
              <a:t>Murray</a:t>
            </a:r>
            <a:r>
              <a:rPr lang="tr-TR" dirty="0" smtClean="0"/>
              <a:t>, D. K. </a:t>
            </a:r>
            <a:r>
              <a:rPr lang="tr-TR" dirty="0" err="1" smtClean="0"/>
              <a:t>Granner</a:t>
            </a:r>
            <a:r>
              <a:rPr lang="tr-TR" dirty="0" smtClean="0"/>
              <a:t>, P. A. </a:t>
            </a:r>
            <a:r>
              <a:rPr lang="tr-TR" dirty="0" err="1" smtClean="0"/>
              <a:t>Mayes</a:t>
            </a:r>
            <a:r>
              <a:rPr lang="tr-TR" dirty="0" smtClean="0"/>
              <a:t>, V. W. </a:t>
            </a:r>
            <a:r>
              <a:rPr lang="tr-TR" dirty="0" err="1" smtClean="0"/>
              <a:t>Rodwell</a:t>
            </a:r>
            <a:r>
              <a:rPr lang="tr-TR" dirty="0" smtClean="0"/>
              <a:t>, </a:t>
            </a:r>
            <a:r>
              <a:rPr lang="tr-TR" dirty="0" err="1" smtClean="0"/>
              <a:t>Lange</a:t>
            </a:r>
            <a:r>
              <a:rPr lang="tr-TR" dirty="0" smtClean="0"/>
              <a:t> </a:t>
            </a:r>
            <a:r>
              <a:rPr lang="tr-TR" dirty="0" err="1" smtClean="0"/>
              <a:t>Medıcal</a:t>
            </a:r>
            <a:r>
              <a:rPr lang="tr-TR" dirty="0" smtClean="0"/>
              <a:t> </a:t>
            </a:r>
            <a:r>
              <a:rPr lang="tr-TR" dirty="0" err="1" smtClean="0"/>
              <a:t>Books</a:t>
            </a:r>
            <a:r>
              <a:rPr lang="tr-TR" dirty="0" smtClean="0"/>
              <a:t>/</a:t>
            </a:r>
            <a:r>
              <a:rPr lang="tr-TR" dirty="0" err="1" smtClean="0"/>
              <a:t>McGraw-Hıll</a:t>
            </a:r>
            <a:r>
              <a:rPr lang="tr-TR" dirty="0" smtClean="0"/>
              <a:t> </a:t>
            </a:r>
            <a:r>
              <a:rPr lang="tr-TR" dirty="0" err="1" smtClean="0"/>
              <a:t>Medıcal</a:t>
            </a:r>
            <a:r>
              <a:rPr lang="tr-TR" dirty="0" smtClean="0"/>
              <a:t> </a:t>
            </a:r>
            <a:r>
              <a:rPr lang="tr-TR" dirty="0" err="1" smtClean="0"/>
              <a:t>Publıshıng</a:t>
            </a:r>
            <a:r>
              <a:rPr lang="tr-TR" dirty="0" smtClean="0"/>
              <a:t> </a:t>
            </a:r>
            <a:r>
              <a:rPr lang="tr-TR" dirty="0" err="1" smtClean="0"/>
              <a:t>Dıvısıon</a:t>
            </a:r>
            <a:r>
              <a:rPr lang="tr-TR" dirty="0" smtClean="0"/>
              <a:t>, 2003.</a:t>
            </a:r>
          </a:p>
          <a:p>
            <a:pPr algn="just"/>
            <a:endParaRPr lang="tr-TR" dirty="0" smtClean="0"/>
          </a:p>
          <a:p>
            <a:pPr algn="just"/>
            <a:r>
              <a:rPr lang="en-US" dirty="0" smtClean="0"/>
              <a:t>Basic Concepts in Biochemistry, A Student’s Survival Guide, H. F. Gilbert, McGraw-Hill Health </a:t>
            </a:r>
            <a:r>
              <a:rPr lang="en-US" dirty="0" err="1" smtClean="0"/>
              <a:t>Proffesions</a:t>
            </a:r>
            <a:r>
              <a:rPr lang="en-US" dirty="0" smtClean="0"/>
              <a:t> Division, 2000.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946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sz="4000" dirty="0" smtClean="0"/>
              <a:t> </a:t>
            </a:r>
            <a:r>
              <a:rPr lang="tr-TR" sz="4000" dirty="0" err="1" smtClean="0"/>
              <a:t>Glukoz</a:t>
            </a:r>
            <a:r>
              <a:rPr lang="tr-TR" sz="4000" dirty="0" smtClean="0"/>
              <a:t> kullanımının ana yolları,</a:t>
            </a:r>
          </a:p>
          <a:p>
            <a:endParaRPr lang="tr-TR" sz="4000" dirty="0" smtClean="0"/>
          </a:p>
          <a:p>
            <a:r>
              <a:rPr lang="tr-TR" sz="4000" dirty="0" err="1" smtClean="0"/>
              <a:t>Glikolizde</a:t>
            </a:r>
            <a:r>
              <a:rPr lang="tr-TR" sz="4000" dirty="0" smtClean="0"/>
              <a:t> yer alan tüm enzimler, çalışma prensipleri ve reaksiyonlar,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4000" dirty="0" err="1" smtClean="0"/>
              <a:t>Glikoliz</a:t>
            </a:r>
            <a:r>
              <a:rPr lang="tr-TR" sz="4000" dirty="0" smtClean="0"/>
              <a:t> sonunda oluşan </a:t>
            </a:r>
            <a:r>
              <a:rPr lang="tr-TR" sz="4000" dirty="0" err="1" smtClean="0"/>
              <a:t>piruvatın</a:t>
            </a:r>
            <a:r>
              <a:rPr lang="tr-TR" sz="4000" dirty="0" smtClean="0"/>
              <a:t> hangi moleküllere nasıl ve ne amaç ile dönüştüğü,</a:t>
            </a:r>
          </a:p>
          <a:p>
            <a:r>
              <a:rPr lang="tr-TR" sz="4000" dirty="0" smtClean="0"/>
              <a:t>Toplam kimyasal reaksiyon ve enerji bilançosu,</a:t>
            </a:r>
          </a:p>
          <a:p>
            <a:endParaRPr lang="tr-TR" sz="4000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4000" dirty="0" err="1" smtClean="0"/>
              <a:t>Glukoz</a:t>
            </a:r>
            <a:r>
              <a:rPr lang="tr-TR" sz="4000" dirty="0" smtClean="0"/>
              <a:t>, potansiyel enerjisi bakımından oldukça zengin bir yakıttır ve ATP </a:t>
            </a:r>
            <a:r>
              <a:rPr lang="tr-TR" sz="4000" dirty="0" err="1" smtClean="0"/>
              <a:t>nin</a:t>
            </a:r>
            <a:r>
              <a:rPr lang="tr-TR" sz="4000" dirty="0" smtClean="0"/>
              <a:t> aerobik ve anaerobik oluşumunda </a:t>
            </a:r>
            <a:r>
              <a:rPr lang="tr-TR" sz="4000" smtClean="0"/>
              <a:t>kullanılmaktadır.</a:t>
            </a:r>
            <a:endParaRPr lang="tr-TR" sz="4000" dirty="0" smtClean="0"/>
          </a:p>
          <a:p>
            <a:endParaRPr lang="tr-TR" sz="40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4007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sz="4000" dirty="0" err="1" smtClean="0"/>
              <a:t>Glukoz</a:t>
            </a:r>
            <a:r>
              <a:rPr lang="tr-TR" sz="4000" dirty="0" smtClean="0"/>
              <a:t> kullanımının ana yollarını şöyle özetleyebiliriz;</a:t>
            </a:r>
          </a:p>
          <a:p>
            <a:r>
              <a:rPr lang="tr-TR" sz="4000" dirty="0" smtClean="0"/>
              <a:t>1-Ekstrasellüler </a:t>
            </a:r>
            <a:r>
              <a:rPr lang="tr-TR" sz="4000" dirty="0" err="1" smtClean="0"/>
              <a:t>matriks</a:t>
            </a:r>
            <a:r>
              <a:rPr lang="tr-TR" sz="4000" dirty="0" smtClean="0"/>
              <a:t> ve hücre duvarı </a:t>
            </a:r>
            <a:r>
              <a:rPr lang="tr-TR" sz="4000" dirty="0" err="1" smtClean="0"/>
              <a:t>poisakkaritleri</a:t>
            </a:r>
            <a:r>
              <a:rPr lang="tr-TR" sz="4000" dirty="0" smtClean="0"/>
              <a:t>,</a:t>
            </a:r>
          </a:p>
          <a:p>
            <a:r>
              <a:rPr lang="tr-TR" sz="4000" dirty="0" smtClean="0"/>
              <a:t>2-Glikojen, nişasta ve </a:t>
            </a:r>
            <a:r>
              <a:rPr lang="tr-TR" sz="4000" dirty="0" err="1" smtClean="0"/>
              <a:t>sükroz</a:t>
            </a:r>
            <a:r>
              <a:rPr lang="tr-TR" sz="4000" dirty="0" smtClean="0"/>
              <a:t> gibi </a:t>
            </a:r>
            <a:r>
              <a:rPr lang="tr-TR" sz="4000" dirty="0" err="1" smtClean="0"/>
              <a:t>di</a:t>
            </a:r>
            <a:r>
              <a:rPr lang="tr-TR" sz="4000" dirty="0" smtClean="0"/>
              <a:t>- veya </a:t>
            </a:r>
            <a:r>
              <a:rPr lang="tr-TR" sz="4000" dirty="0" err="1" smtClean="0"/>
              <a:t>polisakkaritlerin</a:t>
            </a:r>
            <a:r>
              <a:rPr lang="tr-TR" sz="4000" dirty="0" smtClean="0"/>
              <a:t> depolanması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9428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sz="4000" dirty="0" smtClean="0"/>
              <a:t>3-Glikoliz aracılığı ile anaerobik </a:t>
            </a:r>
            <a:r>
              <a:rPr lang="tr-TR" sz="4000" dirty="0" err="1" smtClean="0"/>
              <a:t>oksidasyon</a:t>
            </a:r>
            <a:r>
              <a:rPr lang="tr-TR" sz="4000" dirty="0" smtClean="0"/>
              <a:t>,</a:t>
            </a:r>
          </a:p>
          <a:p>
            <a:r>
              <a:rPr lang="tr-TR" sz="4000" dirty="0" smtClean="0"/>
              <a:t>4-Pentoz fosfat yolu aracılığı ile </a:t>
            </a:r>
            <a:r>
              <a:rPr lang="tr-TR" sz="4000" dirty="0" err="1" smtClean="0"/>
              <a:t>oksidasyon</a:t>
            </a:r>
            <a:r>
              <a:rPr lang="tr-TR" sz="4000" dirty="0" smtClean="0"/>
              <a:t>.</a:t>
            </a:r>
          </a:p>
          <a:p>
            <a:r>
              <a:rPr lang="tr-TR" sz="4000" dirty="0" err="1" smtClean="0"/>
              <a:t>Glikolitik</a:t>
            </a:r>
            <a:r>
              <a:rPr lang="tr-TR" sz="4000" dirty="0" smtClean="0"/>
              <a:t> yolda yer alan enzimler;</a:t>
            </a:r>
          </a:p>
          <a:p>
            <a:r>
              <a:rPr lang="tr-TR" sz="4000" dirty="0" err="1" smtClean="0"/>
              <a:t>Heksokinaz</a:t>
            </a:r>
            <a:r>
              <a:rPr lang="tr-TR" sz="4000" dirty="0" smtClean="0"/>
              <a:t>, </a:t>
            </a:r>
            <a:r>
              <a:rPr lang="tr-TR" sz="4000" dirty="0" err="1" smtClean="0"/>
              <a:t>glukokinaz</a:t>
            </a:r>
            <a:r>
              <a:rPr lang="tr-TR" sz="4000" dirty="0" smtClean="0"/>
              <a:t>, </a:t>
            </a:r>
            <a:r>
              <a:rPr lang="tr-TR" sz="4000" dirty="0" err="1" smtClean="0"/>
              <a:t>fosfoheksoz</a:t>
            </a:r>
            <a:r>
              <a:rPr lang="tr-TR" sz="4000" dirty="0" smtClean="0"/>
              <a:t> </a:t>
            </a:r>
            <a:r>
              <a:rPr lang="tr-TR" sz="4000" dirty="0" err="1" smtClean="0"/>
              <a:t>izomeraz</a:t>
            </a:r>
            <a:r>
              <a:rPr lang="tr-TR" sz="4000" dirty="0" smtClean="0"/>
              <a:t>, </a:t>
            </a:r>
          </a:p>
          <a:p>
            <a:endParaRPr lang="tr-TR" sz="40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6425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sz="4000" dirty="0" smtClean="0"/>
              <a:t>fosfofruktokinaz-1, </a:t>
            </a:r>
            <a:r>
              <a:rPr lang="tr-TR" sz="4000" dirty="0" err="1" smtClean="0"/>
              <a:t>aldolaz</a:t>
            </a:r>
            <a:r>
              <a:rPr lang="tr-TR" sz="4000" dirty="0" smtClean="0"/>
              <a:t>, </a:t>
            </a:r>
            <a:r>
              <a:rPr lang="tr-TR" sz="4000" dirty="0" err="1" smtClean="0"/>
              <a:t>trioz</a:t>
            </a:r>
            <a:r>
              <a:rPr lang="tr-TR" sz="4000" dirty="0" smtClean="0"/>
              <a:t> fosfat </a:t>
            </a:r>
            <a:r>
              <a:rPr lang="tr-TR" sz="4000" dirty="0" err="1" smtClean="0"/>
              <a:t>izomeraz</a:t>
            </a:r>
            <a:r>
              <a:rPr lang="tr-TR" sz="4000" dirty="0" smtClean="0"/>
              <a:t>, </a:t>
            </a:r>
            <a:r>
              <a:rPr lang="tr-TR" sz="4000" dirty="0" err="1" smtClean="0"/>
              <a:t>gliseraldehit</a:t>
            </a:r>
            <a:r>
              <a:rPr lang="tr-TR" sz="4000" dirty="0" smtClean="0"/>
              <a:t> 3-fosfat </a:t>
            </a:r>
            <a:r>
              <a:rPr lang="tr-TR" sz="4000" dirty="0" err="1" smtClean="0"/>
              <a:t>dehidrogenaz</a:t>
            </a:r>
            <a:r>
              <a:rPr lang="tr-TR" sz="4000" dirty="0" smtClean="0"/>
              <a:t>, </a:t>
            </a:r>
            <a:r>
              <a:rPr lang="tr-TR" sz="4000" dirty="0" err="1" smtClean="0"/>
              <a:t>fosfogliserat</a:t>
            </a:r>
            <a:r>
              <a:rPr lang="tr-TR" sz="4000" dirty="0" smtClean="0"/>
              <a:t> </a:t>
            </a:r>
            <a:r>
              <a:rPr lang="tr-TR" sz="4000" dirty="0" err="1" smtClean="0"/>
              <a:t>kinaz</a:t>
            </a:r>
            <a:r>
              <a:rPr lang="tr-TR" sz="4000" dirty="0" smtClean="0"/>
              <a:t>, </a:t>
            </a:r>
            <a:r>
              <a:rPr lang="tr-TR" sz="4000" dirty="0" err="1" smtClean="0"/>
              <a:t>fosfogliserat</a:t>
            </a:r>
            <a:r>
              <a:rPr lang="tr-TR" sz="4000" dirty="0" smtClean="0"/>
              <a:t> </a:t>
            </a:r>
            <a:r>
              <a:rPr lang="tr-TR" sz="4000" dirty="0" err="1" smtClean="0"/>
              <a:t>mutaz</a:t>
            </a:r>
            <a:r>
              <a:rPr lang="tr-TR" sz="4000" dirty="0" smtClean="0"/>
              <a:t>, </a:t>
            </a:r>
            <a:r>
              <a:rPr lang="tr-TR" sz="4000" dirty="0" err="1" smtClean="0"/>
              <a:t>enolaz</a:t>
            </a:r>
            <a:r>
              <a:rPr lang="tr-TR" sz="4000" dirty="0" smtClean="0"/>
              <a:t>, </a:t>
            </a:r>
            <a:r>
              <a:rPr lang="tr-TR" sz="4000" dirty="0" err="1" smtClean="0"/>
              <a:t>purivat</a:t>
            </a:r>
            <a:r>
              <a:rPr lang="tr-TR" sz="4000" dirty="0" smtClean="0"/>
              <a:t> </a:t>
            </a:r>
            <a:r>
              <a:rPr lang="tr-TR" sz="4000" dirty="0" err="1" smtClean="0"/>
              <a:t>kinaz</a:t>
            </a:r>
            <a:r>
              <a:rPr lang="tr-TR" sz="4000" dirty="0" smtClean="0"/>
              <a:t> enzimlerinin görevleri ve mekanizmaları tartışılacaktır.</a:t>
            </a:r>
            <a:endParaRPr lang="tr-TR" sz="4000" dirty="0"/>
          </a:p>
          <a:p>
            <a:endParaRPr lang="tr-TR" sz="40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944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ich steps in the glycolysis pathway are not reversible? | Socrat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7" y="584684"/>
            <a:ext cx="8124825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509587" y="5950150"/>
            <a:ext cx="81248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dirty="0">
                <a:solidFill>
                  <a:srgbClr val="FF0000"/>
                </a:solidFill>
              </a:rPr>
              <a:t>https://www.google.com/url?sa=i&amp;url=https%3A%2F%2Fsocratic.org%2Fquestions%2Fwhich-steps-in-the-glycolysis-pathway-are-not-reversible&amp;psig=AOvVaw3nILPKZVsgMLf7EWwu-Erm&amp;ust=1589393107844000&amp;source=images&amp;cd=vfe&amp;ved=0CAIQjRxqFwoTCMjuifD0rukCFQAAAAAdAAAAABAd</a:t>
            </a:r>
          </a:p>
        </p:txBody>
      </p:sp>
    </p:spTree>
    <p:extLst>
      <p:ext uri="{BB962C8B-B14F-4D97-AF65-F5344CB8AC3E}">
        <p14:creationId xmlns:p14="http://schemas.microsoft.com/office/powerpoint/2010/main" val="1474425778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amla">
    <a:dk1>
      <a:sysClr val="windowText" lastClr="000000"/>
    </a:dk1>
    <a:lt1>
      <a:sysClr val="window" lastClr="FFFFFF"/>
    </a:lt1>
    <a:dk2>
      <a:srgbClr val="27537E"/>
    </a:dk2>
    <a:lt2>
      <a:srgbClr val="AABED7"/>
    </a:lt2>
    <a:accent1>
      <a:srgbClr val="E34B7A"/>
    </a:accent1>
    <a:accent2>
      <a:srgbClr val="AC339A"/>
    </a:accent2>
    <a:accent3>
      <a:srgbClr val="6953B7"/>
    </a:accent3>
    <a:accent4>
      <a:srgbClr val="1D7EAB"/>
    </a:accent4>
    <a:accent5>
      <a:srgbClr val="43AFD6"/>
    </a:accent5>
    <a:accent6>
      <a:srgbClr val="DE85E1"/>
    </a:accent6>
    <a:hlink>
      <a:srgbClr val="ED87A6"/>
    </a:hlink>
    <a:folHlink>
      <a:srgbClr val="C99EA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615</TotalTime>
  <Words>419</Words>
  <Application>Microsoft Office PowerPoint</Application>
  <PresentationFormat>Ekran Gösterisi (4:3)</PresentationFormat>
  <Paragraphs>45</Paragraphs>
  <Slides>21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5" baseType="lpstr">
      <vt:lpstr>Arial</vt:lpstr>
      <vt:lpstr>Arial Tur</vt:lpstr>
      <vt:lpstr>Tw Cen MT</vt:lpstr>
      <vt:lpstr>Damla</vt:lpstr>
      <vt:lpstr>B-309 BİYOKİMYA I</vt:lpstr>
      <vt:lpstr> SEKİZİNCİ HAFTA  DERS İÇERİĞİ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       KAYNAKÇA 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Özlem Yıldırım</cp:lastModifiedBy>
  <cp:revision>51</cp:revision>
  <dcterms:created xsi:type="dcterms:W3CDTF">2007-03-31T19:43:26Z</dcterms:created>
  <dcterms:modified xsi:type="dcterms:W3CDTF">2020-05-12T18:29:53Z</dcterms:modified>
</cp:coreProperties>
</file>