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33"/>
  </p:notesMasterIdLst>
  <p:handoutMasterIdLst>
    <p:handoutMasterId r:id="rId34"/>
  </p:handoutMasterIdLst>
  <p:sldIdLst>
    <p:sldId id="668" r:id="rId4"/>
    <p:sldId id="672" r:id="rId5"/>
    <p:sldId id="673" r:id="rId6"/>
    <p:sldId id="674" r:id="rId7"/>
    <p:sldId id="675" r:id="rId8"/>
    <p:sldId id="676" r:id="rId9"/>
    <p:sldId id="677" r:id="rId10"/>
    <p:sldId id="678" r:id="rId11"/>
    <p:sldId id="679" r:id="rId12"/>
    <p:sldId id="680" r:id="rId13"/>
    <p:sldId id="681" r:id="rId14"/>
    <p:sldId id="682" r:id="rId15"/>
    <p:sldId id="683" r:id="rId16"/>
    <p:sldId id="684" r:id="rId17"/>
    <p:sldId id="685" r:id="rId18"/>
    <p:sldId id="686" r:id="rId19"/>
    <p:sldId id="687" r:id="rId20"/>
    <p:sldId id="688" r:id="rId21"/>
    <p:sldId id="689" r:id="rId22"/>
    <p:sldId id="690" r:id="rId23"/>
    <p:sldId id="691" r:id="rId24"/>
    <p:sldId id="692" r:id="rId25"/>
    <p:sldId id="693" r:id="rId26"/>
    <p:sldId id="694" r:id="rId27"/>
    <p:sldId id="695" r:id="rId28"/>
    <p:sldId id="696" r:id="rId29"/>
    <p:sldId id="697" r:id="rId30"/>
    <p:sldId id="698" r:id="rId31"/>
    <p:sldId id="699" r:id="rId3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GDP Türkiye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[API_NY.GDP.MKTP.CD_DS2_en_excel_v2_739713.xls]Data!$C$5:$BI$5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85-4E31-9A5B-3F7B9CEC7682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[API_NY.GDP.MKTP.CD_DS2_en_excel_v2_739713.xls]Data!$C$6:$BI$6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85-4E31-9A5B-3F7B9CEC7682}"/>
            </c:ext>
          </c:extLst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[API_NY.GDP.MKTP.CD_DS2_en_excel_v2_739713.xls]Data!$C$7:$BI$7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85-4E31-9A5B-3F7B9CEC7682}"/>
            </c:ext>
          </c:extLst>
        </c:ser>
        <c:ser>
          <c:idx val="3"/>
          <c:order val="3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[API_NY.GDP.MKTP.CD_DS2_en_excel_v2_739713.xls]Data!$C$8:$BI$8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85-4E31-9A5B-3F7B9CEC7682}"/>
            </c:ext>
          </c:extLst>
        </c:ser>
        <c:ser>
          <c:idx val="4"/>
          <c:order val="4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[API_NY.GDP.MKTP.CD_DS2_en_excel_v2_739713.xls]Data!$C$9:$BI$9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85-4E31-9A5B-3F7B9CEC7682}"/>
            </c:ext>
          </c:extLst>
        </c:ser>
        <c:ser>
          <c:idx val="5"/>
          <c:order val="5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[API_NY.GDP.MKTP.CD_DS2_en_excel_v2_739713.xls]Data!$C$10:$BI$10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C85-4E31-9A5B-3F7B9CEC7682}"/>
            </c:ext>
          </c:extLst>
        </c:ser>
        <c:ser>
          <c:idx val="6"/>
          <c:order val="6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[API_NY.GDP.MKTP.CD_DS2_en_excel_v2_739713.xls]Data!$C$11:$BI$11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C85-4E31-9A5B-3F7B9CEC7682}"/>
            </c:ext>
          </c:extLst>
        </c:ser>
        <c:ser>
          <c:idx val="7"/>
          <c:order val="7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[API_NY.GDP.MKTP.CD_DS2_en_excel_v2_739713.xls]Data!$C$12:$BI$12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C85-4E31-9A5B-3F7B9CEC7682}"/>
            </c:ext>
          </c:extLst>
        </c:ser>
        <c:ser>
          <c:idx val="8"/>
          <c:order val="8"/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[API_NY.GDP.MKTP.CD_DS2_en_excel_v2_739713.xls]Data!$C$13:$BI$13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C85-4E31-9A5B-3F7B9CEC7682}"/>
            </c:ext>
          </c:extLst>
        </c:ser>
        <c:ser>
          <c:idx val="9"/>
          <c:order val="9"/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[API_NY.GDP.MKTP.CD_DS2_en_excel_v2_739713.xls]Data!$C$14:$BI$14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C85-4E31-9A5B-3F7B9CEC7682}"/>
            </c:ext>
          </c:extLst>
        </c:ser>
        <c:ser>
          <c:idx val="10"/>
          <c:order val="10"/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[API_NY.GDP.MKTP.CD_DS2_en_excel_v2_739713.xls]Data!$C$15:$BI$15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C85-4E31-9A5B-3F7B9CEC7682}"/>
            </c:ext>
          </c:extLst>
        </c:ser>
        <c:ser>
          <c:idx val="11"/>
          <c:order val="11"/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[API_NY.GDP.MKTP.CD_DS2_en_excel_v2_739713.xls]Data!$C$16:$BI$16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C85-4E31-9A5B-3F7B9CEC7682}"/>
            </c:ext>
          </c:extLst>
        </c:ser>
        <c:ser>
          <c:idx val="12"/>
          <c:order val="12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[API_NY.GDP.MKTP.CD_DS2_en_excel_v2_739713.xls]Data!$C$17:$BI$17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C85-4E31-9A5B-3F7B9CEC7682}"/>
            </c:ext>
          </c:extLst>
        </c:ser>
        <c:ser>
          <c:idx val="13"/>
          <c:order val="13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[API_NY.GDP.MKTP.CD_DS2_en_excel_v2_739713.xls]Data!$C$18:$BI$18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C85-4E31-9A5B-3F7B9CEC7682}"/>
            </c:ext>
          </c:extLst>
        </c:ser>
        <c:ser>
          <c:idx val="14"/>
          <c:order val="14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[API_NY.GDP.MKTP.CD_DS2_en_excel_v2_739713.xls]Data!$C$19:$BI$19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C85-4E31-9A5B-3F7B9CEC7682}"/>
            </c:ext>
          </c:extLst>
        </c:ser>
        <c:ser>
          <c:idx val="15"/>
          <c:order val="15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[API_NY.GDP.MKTP.CD_DS2_en_excel_v2_739713.xls]Data!$C$20:$BI$20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C85-4E31-9A5B-3F7B9CEC7682}"/>
            </c:ext>
          </c:extLst>
        </c:ser>
        <c:ser>
          <c:idx val="16"/>
          <c:order val="16"/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[API_NY.GDP.MKTP.CD_DS2_en_excel_v2_739713.xls]Data!$C$21:$BI$21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C85-4E31-9A5B-3F7B9CEC7682}"/>
            </c:ext>
          </c:extLst>
        </c:ser>
        <c:ser>
          <c:idx val="17"/>
          <c:order val="17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[API_NY.GDP.MKTP.CD_DS2_en_excel_v2_739713.xls]Data!$C$22:$BI$22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C85-4E31-9A5B-3F7B9CEC7682}"/>
            </c:ext>
          </c:extLst>
        </c:ser>
        <c:ser>
          <c:idx val="18"/>
          <c:order val="18"/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[API_NY.GDP.MKTP.CD_DS2_en_excel_v2_739713.xls]Data!$C$23:$BI$23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C85-4E31-9A5B-3F7B9CEC7682}"/>
            </c:ext>
          </c:extLst>
        </c:ser>
        <c:ser>
          <c:idx val="19"/>
          <c:order val="19"/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[API_NY.GDP.MKTP.CD_DS2_en_excel_v2_739713.xls]Data!$C$24:$BI$24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C85-4E31-9A5B-3F7B9CEC7682}"/>
            </c:ext>
          </c:extLst>
        </c:ser>
        <c:ser>
          <c:idx val="20"/>
          <c:order val="20"/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[API_NY.GDP.MKTP.CD_DS2_en_excel_v2_739713.xls]Data!$C$25:$BI$25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C85-4E31-9A5B-3F7B9CEC7682}"/>
            </c:ext>
          </c:extLst>
        </c:ser>
        <c:ser>
          <c:idx val="21"/>
          <c:order val="21"/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[API_NY.GDP.MKTP.CD_DS2_en_excel_v2_739713.xls]Data!$C$26:$BI$26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2C85-4E31-9A5B-3F7B9CEC7682}"/>
            </c:ext>
          </c:extLst>
        </c:ser>
        <c:ser>
          <c:idx val="22"/>
          <c:order val="22"/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[API_NY.GDP.MKTP.CD_DS2_en_excel_v2_739713.xls]Data!$C$27:$BI$27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2C85-4E31-9A5B-3F7B9CEC7682}"/>
            </c:ext>
          </c:extLst>
        </c:ser>
        <c:ser>
          <c:idx val="23"/>
          <c:order val="23"/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[API_NY.GDP.MKTP.CD_DS2_en_excel_v2_739713.xls]Data!$C$28:$BI$28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2C85-4E31-9A5B-3F7B9CEC7682}"/>
            </c:ext>
          </c:extLst>
        </c:ser>
        <c:ser>
          <c:idx val="24"/>
          <c:order val="24"/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[API_NY.GDP.MKTP.CD_DS2_en_excel_v2_739713.xls]Data!$C$29:$BI$29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2C85-4E31-9A5B-3F7B9CEC7682}"/>
            </c:ext>
          </c:extLst>
        </c:ser>
        <c:ser>
          <c:idx val="25"/>
          <c:order val="25"/>
          <c:spPr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[API_NY.GDP.MKTP.CD_DS2_en_excel_v2_739713.xls]Data!$C$30:$BI$30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2C85-4E31-9A5B-3F7B9CEC7682}"/>
            </c:ext>
          </c:extLst>
        </c:ser>
        <c:ser>
          <c:idx val="26"/>
          <c:order val="26"/>
          <c:spPr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[API_NY.GDP.MKTP.CD_DS2_en_excel_v2_739713.xls]Data!$C$31:$BI$31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2C85-4E31-9A5B-3F7B9CEC7682}"/>
            </c:ext>
          </c:extLst>
        </c:ser>
        <c:ser>
          <c:idx val="27"/>
          <c:order val="27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[API_NY.GDP.MKTP.CD_DS2_en_excel_v2_739713.xls]Data!$C$32:$BI$32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2C85-4E31-9A5B-3F7B9CEC7682}"/>
            </c:ext>
          </c:extLst>
        </c:ser>
        <c:ser>
          <c:idx val="28"/>
          <c:order val="28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[API_NY.GDP.MKTP.CD_DS2_en_excel_v2_739713.xls]Data!$C$33:$BI$33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2C85-4E31-9A5B-3F7B9CEC7682}"/>
            </c:ext>
          </c:extLst>
        </c:ser>
        <c:ser>
          <c:idx val="29"/>
          <c:order val="29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[API_NY.GDP.MKTP.CD_DS2_en_excel_v2_739713.xls]Data!$C$34:$BI$34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2C85-4E31-9A5B-3F7B9CEC7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469056"/>
        <c:axId val="169470592"/>
      </c:barChart>
      <c:lineChart>
        <c:grouping val="standard"/>
        <c:varyColors val="0"/>
        <c:ser>
          <c:idx val="30"/>
          <c:order val="30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[API_NY.GDP.MKTP.CD_DS2_en_excel_v2_739713.xls]Data!$C$35:$BI$35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2C85-4E31-9A5B-3F7B9CEC7682}"/>
            </c:ext>
          </c:extLst>
        </c:ser>
        <c:ser>
          <c:idx val="31"/>
          <c:order val="31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[API_NY.GDP.MKTP.CD_DS2_en_excel_v2_739713.xls]Data!$C$36:$BI$36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2C85-4E31-9A5B-3F7B9CEC7682}"/>
            </c:ext>
          </c:extLst>
        </c:ser>
        <c:ser>
          <c:idx val="32"/>
          <c:order val="32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[API_NY.GDP.MKTP.CD_DS2_en_excel_v2_739713.xls]Data!$C$37:$BI$37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2C85-4E31-9A5B-3F7B9CEC7682}"/>
            </c:ext>
          </c:extLst>
        </c:ser>
        <c:ser>
          <c:idx val="33"/>
          <c:order val="33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[API_NY.GDP.MKTP.CD_DS2_en_excel_v2_739713.xls]Data!$C$38:$BI$38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1-2C85-4E31-9A5B-3F7B9CEC7682}"/>
            </c:ext>
          </c:extLst>
        </c:ser>
        <c:ser>
          <c:idx val="34"/>
          <c:order val="34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[API_NY.GDP.MKTP.CD_DS2_en_excel_v2_739713.xls]Data!$C$39:$BI$39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2-2C85-4E31-9A5B-3F7B9CEC7682}"/>
            </c:ext>
          </c:extLst>
        </c:ser>
        <c:ser>
          <c:idx val="35"/>
          <c:order val="35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[API_NY.GDP.MKTP.CD_DS2_en_excel_v2_739713.xls]Data!$C$40:$BI$40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3-2C85-4E31-9A5B-3F7B9CEC7682}"/>
            </c:ext>
          </c:extLst>
        </c:ser>
        <c:ser>
          <c:idx val="36"/>
          <c:order val="36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[API_NY.GDP.MKTP.CD_DS2_en_excel_v2_739713.xls]Data!$C$41:$BI$41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4-2C85-4E31-9A5B-3F7B9CEC7682}"/>
            </c:ext>
          </c:extLst>
        </c:ser>
        <c:ser>
          <c:idx val="37"/>
          <c:order val="37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[API_NY.GDP.MKTP.CD_DS2_en_excel_v2_739713.xls]Data!$C$42:$BI$42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5-2C85-4E31-9A5B-3F7B9CEC7682}"/>
            </c:ext>
          </c:extLst>
        </c:ser>
        <c:ser>
          <c:idx val="38"/>
          <c:order val="38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[API_NY.GDP.MKTP.CD_DS2_en_excel_v2_739713.xls]Data!$C$43:$BI$43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6-2C85-4E31-9A5B-3F7B9CEC7682}"/>
            </c:ext>
          </c:extLst>
        </c:ser>
        <c:ser>
          <c:idx val="39"/>
          <c:order val="39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[API_NY.GDP.MKTP.CD_DS2_en_excel_v2_739713.xls]Data!$C$44:$BI$44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7-2C85-4E31-9A5B-3F7B9CEC7682}"/>
            </c:ext>
          </c:extLst>
        </c:ser>
        <c:ser>
          <c:idx val="40"/>
          <c:order val="40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[API_NY.GDP.MKTP.CD_DS2_en_excel_v2_739713.xls]Data!$C$45:$BI$45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8-2C85-4E31-9A5B-3F7B9CEC7682}"/>
            </c:ext>
          </c:extLst>
        </c:ser>
        <c:ser>
          <c:idx val="41"/>
          <c:order val="41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[API_NY.GDP.MKTP.CD_DS2_en_excel_v2_739713.xls]Data!$C$46:$BI$46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9-2C85-4E31-9A5B-3F7B9CEC7682}"/>
            </c:ext>
          </c:extLst>
        </c:ser>
        <c:ser>
          <c:idx val="42"/>
          <c:order val="42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[API_NY.GDP.MKTP.CD_DS2_en_excel_v2_739713.xls]Data!$C$47:$BI$47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A-2C85-4E31-9A5B-3F7B9CEC7682}"/>
            </c:ext>
          </c:extLst>
        </c:ser>
        <c:ser>
          <c:idx val="43"/>
          <c:order val="43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[API_NY.GDP.MKTP.CD_DS2_en_excel_v2_739713.xls]Data!$C$48:$BI$48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B-2C85-4E31-9A5B-3F7B9CEC7682}"/>
            </c:ext>
          </c:extLst>
        </c:ser>
        <c:ser>
          <c:idx val="44"/>
          <c:order val="44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[API_NY.GDP.MKTP.CD_DS2_en_excel_v2_739713.xls]Data!$C$49:$BI$49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C-2C85-4E31-9A5B-3F7B9CEC7682}"/>
            </c:ext>
          </c:extLst>
        </c:ser>
        <c:ser>
          <c:idx val="45"/>
          <c:order val="45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[API_NY.GDP.MKTP.CD_DS2_en_excel_v2_739713.xls]Data!$C$50:$BI$50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D-2C85-4E31-9A5B-3F7B9CEC7682}"/>
            </c:ext>
          </c:extLst>
        </c:ser>
        <c:ser>
          <c:idx val="46"/>
          <c:order val="46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[API_NY.GDP.MKTP.CD_DS2_en_excel_v2_739713.xls]Data!$C$51:$BI$51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E-2C85-4E31-9A5B-3F7B9CEC7682}"/>
            </c:ext>
          </c:extLst>
        </c:ser>
        <c:ser>
          <c:idx val="47"/>
          <c:order val="47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[API_NY.GDP.MKTP.CD_DS2_en_excel_v2_739713.xls]Data!$C$52:$BI$52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F-2C85-4E31-9A5B-3F7B9CEC7682}"/>
            </c:ext>
          </c:extLst>
        </c:ser>
        <c:ser>
          <c:idx val="48"/>
          <c:order val="48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[API_NY.GDP.MKTP.CD_DS2_en_excel_v2_739713.xls]Data!$C$53:$BI$53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0-2C85-4E31-9A5B-3F7B9CEC7682}"/>
            </c:ext>
          </c:extLst>
        </c:ser>
        <c:ser>
          <c:idx val="49"/>
          <c:order val="49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[API_NY.GDP.MKTP.CD_DS2_en_excel_v2_739713.xls]Data!$C$54:$BI$54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1-2C85-4E31-9A5B-3F7B9CEC7682}"/>
            </c:ext>
          </c:extLst>
        </c:ser>
        <c:ser>
          <c:idx val="50"/>
          <c:order val="50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[API_NY.GDP.MKTP.CD_DS2_en_excel_v2_739713.xls]Data!$C$55:$BI$55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2-2C85-4E31-9A5B-3F7B9CEC7682}"/>
            </c:ext>
          </c:extLst>
        </c:ser>
        <c:ser>
          <c:idx val="51"/>
          <c:order val="51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[API_NY.GDP.MKTP.CD_DS2_en_excel_v2_739713.xls]Data!$C$56:$BI$56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3-2C85-4E31-9A5B-3F7B9CEC7682}"/>
            </c:ext>
          </c:extLst>
        </c:ser>
        <c:ser>
          <c:idx val="52"/>
          <c:order val="52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[API_NY.GDP.MKTP.CD_DS2_en_excel_v2_739713.xls]Data!$C$57:$BI$57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4-2C85-4E31-9A5B-3F7B9CEC7682}"/>
            </c:ext>
          </c:extLst>
        </c:ser>
        <c:ser>
          <c:idx val="53"/>
          <c:order val="53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[API_NY.GDP.MKTP.CD_DS2_en_excel_v2_739713.xls]Data!$C$58:$BI$58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5-2C85-4E31-9A5B-3F7B9CEC7682}"/>
            </c:ext>
          </c:extLst>
        </c:ser>
        <c:ser>
          <c:idx val="54"/>
          <c:order val="54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[API_NY.GDP.MKTP.CD_DS2_en_excel_v2_739713.xls]Data!$C$59:$BI$59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6-2C85-4E31-9A5B-3F7B9CEC7682}"/>
            </c:ext>
          </c:extLst>
        </c:ser>
        <c:ser>
          <c:idx val="55"/>
          <c:order val="55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[API_NY.GDP.MKTP.CD_DS2_en_excel_v2_739713.xls]Data!$C$60:$BI$60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7-2C85-4E31-9A5B-3F7B9CEC7682}"/>
            </c:ext>
          </c:extLst>
        </c:ser>
        <c:ser>
          <c:idx val="56"/>
          <c:order val="56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[API_NY.GDP.MKTP.CD_DS2_en_excel_v2_739713.xls]Data!$C$61:$BI$61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8-2C85-4E31-9A5B-3F7B9CEC7682}"/>
            </c:ext>
          </c:extLst>
        </c:ser>
        <c:ser>
          <c:idx val="57"/>
          <c:order val="57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[API_NY.GDP.MKTP.CD_DS2_en_excel_v2_739713.xls]Data!$C$62:$BI$62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9-2C85-4E31-9A5B-3F7B9CEC7682}"/>
            </c:ext>
          </c:extLst>
        </c:ser>
        <c:ser>
          <c:idx val="58"/>
          <c:order val="5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[API_NY.GDP.MKTP.CD_DS2_en_excel_v2_739713.xls]Data!$C$63:$BI$63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A-2C85-4E31-9A5B-3F7B9CEC7682}"/>
            </c:ext>
          </c:extLst>
        </c:ser>
        <c:ser>
          <c:idx val="59"/>
          <c:order val="59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[API_NY.GDP.MKTP.CD_DS2_en_excel_v2_739713.xls]Data!$C$64:$BI$64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B-2C85-4E31-9A5B-3F7B9CEC7682}"/>
            </c:ext>
          </c:extLst>
        </c:ser>
        <c:ser>
          <c:idx val="60"/>
          <c:order val="60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[API_NY.GDP.MKTP.CD_DS2_en_excel_v2_739713.xls]Data!$C$65:$BI$65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C-2C85-4E31-9A5B-3F7B9CEC7682}"/>
            </c:ext>
          </c:extLst>
        </c:ser>
        <c:ser>
          <c:idx val="61"/>
          <c:order val="61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[API_NY.GDP.MKTP.CD_DS2_en_excel_v2_739713.xls]Data!$C$66:$BI$66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D-2C85-4E31-9A5B-3F7B9CEC7682}"/>
            </c:ext>
          </c:extLst>
        </c:ser>
        <c:ser>
          <c:idx val="62"/>
          <c:order val="62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[API_NY.GDP.MKTP.CD_DS2_en_excel_v2_739713.xls]Data!$C$67:$BI$67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E-2C85-4E31-9A5B-3F7B9CEC7682}"/>
            </c:ext>
          </c:extLst>
        </c:ser>
        <c:ser>
          <c:idx val="63"/>
          <c:order val="63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[API_NY.GDP.MKTP.CD_DS2_en_excel_v2_739713.xls]Data!$C$68:$BI$68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F-2C85-4E31-9A5B-3F7B9CEC7682}"/>
            </c:ext>
          </c:extLst>
        </c:ser>
        <c:ser>
          <c:idx val="64"/>
          <c:order val="64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[API_NY.GDP.MKTP.CD_DS2_en_excel_v2_739713.xls]Data!$C$69:$BI$69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0-2C85-4E31-9A5B-3F7B9CEC7682}"/>
            </c:ext>
          </c:extLst>
        </c:ser>
        <c:ser>
          <c:idx val="65"/>
          <c:order val="65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[API_NY.GDP.MKTP.CD_DS2_en_excel_v2_739713.xls]Data!$C$70:$BI$70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1-2C85-4E31-9A5B-3F7B9CEC7682}"/>
            </c:ext>
          </c:extLst>
        </c:ser>
        <c:ser>
          <c:idx val="66"/>
          <c:order val="66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[API_NY.GDP.MKTP.CD_DS2_en_excel_v2_739713.xls]Data!$C$71:$BI$71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2-2C85-4E31-9A5B-3F7B9CEC7682}"/>
            </c:ext>
          </c:extLst>
        </c:ser>
        <c:ser>
          <c:idx val="67"/>
          <c:order val="67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[API_NY.GDP.MKTP.CD_DS2_en_excel_v2_739713.xls]Data!$C$72:$BI$72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3-2C85-4E31-9A5B-3F7B9CEC7682}"/>
            </c:ext>
          </c:extLst>
        </c:ser>
        <c:ser>
          <c:idx val="68"/>
          <c:order val="68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[API_NY.GDP.MKTP.CD_DS2_en_excel_v2_739713.xls]Data!$C$73:$BI$73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4-2C85-4E31-9A5B-3F7B9CEC7682}"/>
            </c:ext>
          </c:extLst>
        </c:ser>
        <c:ser>
          <c:idx val="69"/>
          <c:order val="69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[API_NY.GDP.MKTP.CD_DS2_en_excel_v2_739713.xls]Data!$C$74:$BI$74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5-2C85-4E31-9A5B-3F7B9CEC7682}"/>
            </c:ext>
          </c:extLst>
        </c:ser>
        <c:ser>
          <c:idx val="70"/>
          <c:order val="70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[API_NY.GDP.MKTP.CD_DS2_en_excel_v2_739713.xls]Data!$C$75:$BI$75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6-2C85-4E31-9A5B-3F7B9CEC7682}"/>
            </c:ext>
          </c:extLst>
        </c:ser>
        <c:ser>
          <c:idx val="71"/>
          <c:order val="71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[API_NY.GDP.MKTP.CD_DS2_en_excel_v2_739713.xls]Data!$C$76:$BI$76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7-2C85-4E31-9A5B-3F7B9CEC7682}"/>
            </c:ext>
          </c:extLst>
        </c:ser>
        <c:ser>
          <c:idx val="72"/>
          <c:order val="72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[API_NY.GDP.MKTP.CD_DS2_en_excel_v2_739713.xls]Data!$C$77:$BI$77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8-2C85-4E31-9A5B-3F7B9CEC7682}"/>
            </c:ext>
          </c:extLst>
        </c:ser>
        <c:ser>
          <c:idx val="73"/>
          <c:order val="73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[API_NY.GDP.MKTP.CD_DS2_en_excel_v2_739713.xls]Data!$C$78:$BI$78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9-2C85-4E31-9A5B-3F7B9CEC7682}"/>
            </c:ext>
          </c:extLst>
        </c:ser>
        <c:ser>
          <c:idx val="74"/>
          <c:order val="74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[API_NY.GDP.MKTP.CD_DS2_en_excel_v2_739713.xls]Data!$C$79:$BI$79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A-2C85-4E31-9A5B-3F7B9CEC7682}"/>
            </c:ext>
          </c:extLst>
        </c:ser>
        <c:ser>
          <c:idx val="75"/>
          <c:order val="75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[API_NY.GDP.MKTP.CD_DS2_en_excel_v2_739713.xls]Data!$C$80:$BI$80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B-2C85-4E31-9A5B-3F7B9CEC7682}"/>
            </c:ext>
          </c:extLst>
        </c:ser>
        <c:ser>
          <c:idx val="76"/>
          <c:order val="76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[API_NY.GDP.MKTP.CD_DS2_en_excel_v2_739713.xls]Data!$C$81:$BI$81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C-2C85-4E31-9A5B-3F7B9CEC7682}"/>
            </c:ext>
          </c:extLst>
        </c:ser>
        <c:ser>
          <c:idx val="77"/>
          <c:order val="77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[API_NY.GDP.MKTP.CD_DS2_en_excel_v2_739713.xls]Data!$C$82:$BI$82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D-2C85-4E31-9A5B-3F7B9CEC7682}"/>
            </c:ext>
          </c:extLst>
        </c:ser>
        <c:ser>
          <c:idx val="78"/>
          <c:order val="78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[API_NY.GDP.MKTP.CD_DS2_en_excel_v2_739713.xls]Data!$C$83:$BI$83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E-2C85-4E31-9A5B-3F7B9CEC7682}"/>
            </c:ext>
          </c:extLst>
        </c:ser>
        <c:ser>
          <c:idx val="79"/>
          <c:order val="79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[API_NY.GDP.MKTP.CD_DS2_en_excel_v2_739713.xls]Data!$C$84:$BI$84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F-2C85-4E31-9A5B-3F7B9CEC7682}"/>
            </c:ext>
          </c:extLst>
        </c:ser>
        <c:ser>
          <c:idx val="80"/>
          <c:order val="80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[API_NY.GDP.MKTP.CD_DS2_en_excel_v2_739713.xls]Data!$C$85:$BI$85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0-2C85-4E31-9A5B-3F7B9CEC7682}"/>
            </c:ext>
          </c:extLst>
        </c:ser>
        <c:ser>
          <c:idx val="81"/>
          <c:order val="8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[API_NY.GDP.MKTP.CD_DS2_en_excel_v2_739713.xls]Data!$C$86:$BI$86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1-2C85-4E31-9A5B-3F7B9CEC7682}"/>
            </c:ext>
          </c:extLst>
        </c:ser>
        <c:ser>
          <c:idx val="82"/>
          <c:order val="8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[API_NY.GDP.MKTP.CD_DS2_en_excel_v2_739713.xls]Data!$C$87:$BI$87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2-2C85-4E31-9A5B-3F7B9CEC7682}"/>
            </c:ext>
          </c:extLst>
        </c:ser>
        <c:ser>
          <c:idx val="83"/>
          <c:order val="83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[API_NY.GDP.MKTP.CD_DS2_en_excel_v2_739713.xls]Data!$C$88:$BI$88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3-2C85-4E31-9A5B-3F7B9CEC7682}"/>
            </c:ext>
          </c:extLst>
        </c:ser>
        <c:ser>
          <c:idx val="84"/>
          <c:order val="84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[API_NY.GDP.MKTP.CD_DS2_en_excel_v2_739713.xls]Data!$C$89:$BI$89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4-2C85-4E31-9A5B-3F7B9CEC7682}"/>
            </c:ext>
          </c:extLst>
        </c:ser>
        <c:ser>
          <c:idx val="85"/>
          <c:order val="85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[API_NY.GDP.MKTP.CD_DS2_en_excel_v2_739713.xls]Data!$C$90:$BI$90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5-2C85-4E31-9A5B-3F7B9CEC7682}"/>
            </c:ext>
          </c:extLst>
        </c:ser>
        <c:ser>
          <c:idx val="86"/>
          <c:order val="86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[API_NY.GDP.MKTP.CD_DS2_en_excel_v2_739713.xls]Data!$C$91:$BI$91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6-2C85-4E31-9A5B-3F7B9CEC7682}"/>
            </c:ext>
          </c:extLst>
        </c:ser>
        <c:ser>
          <c:idx val="87"/>
          <c:order val="87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[API_NY.GDP.MKTP.CD_DS2_en_excel_v2_739713.xls]Data!$C$92:$BI$92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7-2C85-4E31-9A5B-3F7B9CEC7682}"/>
            </c:ext>
          </c:extLst>
        </c:ser>
        <c:ser>
          <c:idx val="88"/>
          <c:order val="88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[API_NY.GDP.MKTP.CD_DS2_en_excel_v2_739713.xls]Data!$C$93:$BI$93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8-2C85-4E31-9A5B-3F7B9CEC7682}"/>
            </c:ext>
          </c:extLst>
        </c:ser>
        <c:ser>
          <c:idx val="89"/>
          <c:order val="89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[API_NY.GDP.MKTP.CD_DS2_en_excel_v2_739713.xls]Data!$C$94:$BI$94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9-2C85-4E31-9A5B-3F7B9CEC7682}"/>
            </c:ext>
          </c:extLst>
        </c:ser>
        <c:ser>
          <c:idx val="90"/>
          <c:order val="90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[API_NY.GDP.MKTP.CD_DS2_en_excel_v2_739713.xls]Data!$C$95:$BI$95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A-2C85-4E31-9A5B-3F7B9CEC7682}"/>
            </c:ext>
          </c:extLst>
        </c:ser>
        <c:ser>
          <c:idx val="91"/>
          <c:order val="91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[API_NY.GDP.MKTP.CD_DS2_en_excel_v2_739713.xls]Data!$C$96:$BI$96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B-2C85-4E31-9A5B-3F7B9CEC7682}"/>
            </c:ext>
          </c:extLst>
        </c:ser>
        <c:ser>
          <c:idx val="92"/>
          <c:order val="92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[API_NY.GDP.MKTP.CD_DS2_en_excel_v2_739713.xls]Data!$C$97:$BI$97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C-2C85-4E31-9A5B-3F7B9CEC7682}"/>
            </c:ext>
          </c:extLst>
        </c:ser>
        <c:ser>
          <c:idx val="93"/>
          <c:order val="93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[API_NY.GDP.MKTP.CD_DS2_en_excel_v2_739713.xls]Data!$C$98:$BI$98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D-2C85-4E31-9A5B-3F7B9CEC7682}"/>
            </c:ext>
          </c:extLst>
        </c:ser>
        <c:ser>
          <c:idx val="94"/>
          <c:order val="94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[API_NY.GDP.MKTP.CD_DS2_en_excel_v2_739713.xls]Data!$C$99:$BI$99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E-2C85-4E31-9A5B-3F7B9CEC7682}"/>
            </c:ext>
          </c:extLst>
        </c:ser>
        <c:ser>
          <c:idx val="95"/>
          <c:order val="95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[API_NY.GDP.MKTP.CD_DS2_en_excel_v2_739713.xls]Data!$C$100:$BI$100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F-2C85-4E31-9A5B-3F7B9CEC7682}"/>
            </c:ext>
          </c:extLst>
        </c:ser>
        <c:ser>
          <c:idx val="96"/>
          <c:order val="96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[API_NY.GDP.MKTP.CD_DS2_en_excel_v2_739713.xls]Data!$C$101:$BI$101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0-2C85-4E31-9A5B-3F7B9CEC7682}"/>
            </c:ext>
          </c:extLst>
        </c:ser>
        <c:ser>
          <c:idx val="97"/>
          <c:order val="97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[API_NY.GDP.MKTP.CD_DS2_en_excel_v2_739713.xls]Data!$C$102:$BI$102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1-2C85-4E31-9A5B-3F7B9CEC7682}"/>
            </c:ext>
          </c:extLst>
        </c:ser>
        <c:ser>
          <c:idx val="98"/>
          <c:order val="98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[API_NY.GDP.MKTP.CD_DS2_en_excel_v2_739713.xls]Data!$C$103:$BI$103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2-2C85-4E31-9A5B-3F7B9CEC7682}"/>
            </c:ext>
          </c:extLst>
        </c:ser>
        <c:ser>
          <c:idx val="99"/>
          <c:order val="99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[API_NY.GDP.MKTP.CD_DS2_en_excel_v2_739713.xls]Data!$C$104:$BI$104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3-2C85-4E31-9A5B-3F7B9CEC7682}"/>
            </c:ext>
          </c:extLst>
        </c:ser>
        <c:ser>
          <c:idx val="100"/>
          <c:order val="100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[API_NY.GDP.MKTP.CD_DS2_en_excel_v2_739713.xls]Data!$C$105:$BI$105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4-2C85-4E31-9A5B-3F7B9CEC7682}"/>
            </c:ext>
          </c:extLst>
        </c:ser>
        <c:ser>
          <c:idx val="101"/>
          <c:order val="101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[API_NY.GDP.MKTP.CD_DS2_en_excel_v2_739713.xls]Data!$C$106:$BI$106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5-2C85-4E31-9A5B-3F7B9CEC7682}"/>
            </c:ext>
          </c:extLst>
        </c:ser>
        <c:ser>
          <c:idx val="102"/>
          <c:order val="102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[API_NY.GDP.MKTP.CD_DS2_en_excel_v2_739713.xls]Data!$C$107:$BI$107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6-2C85-4E31-9A5B-3F7B9CEC7682}"/>
            </c:ext>
          </c:extLst>
        </c:ser>
        <c:ser>
          <c:idx val="103"/>
          <c:order val="103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[API_NY.GDP.MKTP.CD_DS2_en_excel_v2_739713.xls]Data!$C$108:$BI$108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7-2C85-4E31-9A5B-3F7B9CEC7682}"/>
            </c:ext>
          </c:extLst>
        </c:ser>
        <c:ser>
          <c:idx val="104"/>
          <c:order val="104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[API_NY.GDP.MKTP.CD_DS2_en_excel_v2_739713.xls]Data!$C$109:$BI$109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8-2C85-4E31-9A5B-3F7B9CEC7682}"/>
            </c:ext>
          </c:extLst>
        </c:ser>
        <c:ser>
          <c:idx val="105"/>
          <c:order val="105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[API_NY.GDP.MKTP.CD_DS2_en_excel_v2_739713.xls]Data!$C$110:$BI$110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9-2C85-4E31-9A5B-3F7B9CEC7682}"/>
            </c:ext>
          </c:extLst>
        </c:ser>
        <c:ser>
          <c:idx val="106"/>
          <c:order val="106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[API_NY.GDP.MKTP.CD_DS2_en_excel_v2_739713.xls]Data!$C$111:$BI$111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A-2C85-4E31-9A5B-3F7B9CEC7682}"/>
            </c:ext>
          </c:extLst>
        </c:ser>
        <c:ser>
          <c:idx val="107"/>
          <c:order val="107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[API_NY.GDP.MKTP.CD_DS2_en_excel_v2_739713.xls]Data!$C$112:$BI$112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B-2C85-4E31-9A5B-3F7B9CEC7682}"/>
            </c:ext>
          </c:extLst>
        </c:ser>
        <c:ser>
          <c:idx val="108"/>
          <c:order val="108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[API_NY.GDP.MKTP.CD_DS2_en_excel_v2_739713.xls]Data!$C$113:$BI$113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C-2C85-4E31-9A5B-3F7B9CEC7682}"/>
            </c:ext>
          </c:extLst>
        </c:ser>
        <c:ser>
          <c:idx val="109"/>
          <c:order val="109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[API_NY.GDP.MKTP.CD_DS2_en_excel_v2_739713.xls]Data!$C$114:$BI$114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D-2C85-4E31-9A5B-3F7B9CEC7682}"/>
            </c:ext>
          </c:extLst>
        </c:ser>
        <c:ser>
          <c:idx val="110"/>
          <c:order val="110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[API_NY.GDP.MKTP.CD_DS2_en_excel_v2_739713.xls]Data!$C$115:$BI$115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E-2C85-4E31-9A5B-3F7B9CEC7682}"/>
            </c:ext>
          </c:extLst>
        </c:ser>
        <c:ser>
          <c:idx val="111"/>
          <c:order val="111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[API_NY.GDP.MKTP.CD_DS2_en_excel_v2_739713.xls]Data!$C$116:$BI$116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F-2C85-4E31-9A5B-3F7B9CEC7682}"/>
            </c:ext>
          </c:extLst>
        </c:ser>
        <c:ser>
          <c:idx val="112"/>
          <c:order val="112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[API_NY.GDP.MKTP.CD_DS2_en_excel_v2_739713.xls]Data!$C$117:$BI$117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0-2C85-4E31-9A5B-3F7B9CEC7682}"/>
            </c:ext>
          </c:extLst>
        </c:ser>
        <c:ser>
          <c:idx val="113"/>
          <c:order val="113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[API_NY.GDP.MKTP.CD_DS2_en_excel_v2_739713.xls]Data!$C$118:$BI$118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1-2C85-4E31-9A5B-3F7B9CEC7682}"/>
            </c:ext>
          </c:extLst>
        </c:ser>
        <c:ser>
          <c:idx val="114"/>
          <c:order val="114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[API_NY.GDP.MKTP.CD_DS2_en_excel_v2_739713.xls]Data!$C$119:$BI$119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2-2C85-4E31-9A5B-3F7B9CEC7682}"/>
            </c:ext>
          </c:extLst>
        </c:ser>
        <c:ser>
          <c:idx val="115"/>
          <c:order val="115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[API_NY.GDP.MKTP.CD_DS2_en_excel_v2_739713.xls]Data!$C$120:$BI$120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3-2C85-4E31-9A5B-3F7B9CEC7682}"/>
            </c:ext>
          </c:extLst>
        </c:ser>
        <c:ser>
          <c:idx val="116"/>
          <c:order val="116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[API_NY.GDP.MKTP.CD_DS2_en_excel_v2_739713.xls]Data!$C$121:$BI$121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4-2C85-4E31-9A5B-3F7B9CEC7682}"/>
            </c:ext>
          </c:extLst>
        </c:ser>
        <c:ser>
          <c:idx val="117"/>
          <c:order val="117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[API_NY.GDP.MKTP.CD_DS2_en_excel_v2_739713.xls]Data!$C$122:$BI$122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5-2C85-4E31-9A5B-3F7B9CEC7682}"/>
            </c:ext>
          </c:extLst>
        </c:ser>
        <c:ser>
          <c:idx val="118"/>
          <c:order val="118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[API_NY.GDP.MKTP.CD_DS2_en_excel_v2_739713.xls]Data!$C$123:$BI$123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6-2C85-4E31-9A5B-3F7B9CEC7682}"/>
            </c:ext>
          </c:extLst>
        </c:ser>
        <c:ser>
          <c:idx val="119"/>
          <c:order val="119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[API_NY.GDP.MKTP.CD_DS2_en_excel_v2_739713.xls]Data!$C$124:$BI$124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7-2C85-4E31-9A5B-3F7B9CEC7682}"/>
            </c:ext>
          </c:extLst>
        </c:ser>
        <c:ser>
          <c:idx val="120"/>
          <c:order val="120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[API_NY.GDP.MKTP.CD_DS2_en_excel_v2_739713.xls]Data!$C$125:$BI$125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8-2C85-4E31-9A5B-3F7B9CEC7682}"/>
            </c:ext>
          </c:extLst>
        </c:ser>
        <c:ser>
          <c:idx val="121"/>
          <c:order val="121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[API_NY.GDP.MKTP.CD_DS2_en_excel_v2_739713.xls]Data!$C$126:$BI$126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9-2C85-4E31-9A5B-3F7B9CEC7682}"/>
            </c:ext>
          </c:extLst>
        </c:ser>
        <c:ser>
          <c:idx val="122"/>
          <c:order val="122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[API_NY.GDP.MKTP.CD_DS2_en_excel_v2_739713.xls]Data!$C$127:$BI$127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A-2C85-4E31-9A5B-3F7B9CEC7682}"/>
            </c:ext>
          </c:extLst>
        </c:ser>
        <c:ser>
          <c:idx val="123"/>
          <c:order val="123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[API_NY.GDP.MKTP.CD_DS2_en_excel_v2_739713.xls]Data!$C$128:$BI$128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B-2C85-4E31-9A5B-3F7B9CEC7682}"/>
            </c:ext>
          </c:extLst>
        </c:ser>
        <c:ser>
          <c:idx val="124"/>
          <c:order val="124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[API_NY.GDP.MKTP.CD_DS2_en_excel_v2_739713.xls]Data!$C$129:$BI$129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C-2C85-4E31-9A5B-3F7B9CEC7682}"/>
            </c:ext>
          </c:extLst>
        </c:ser>
        <c:ser>
          <c:idx val="125"/>
          <c:order val="125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[API_NY.GDP.MKTP.CD_DS2_en_excel_v2_739713.xls]Data!$C$130:$BI$130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D-2C85-4E31-9A5B-3F7B9CEC7682}"/>
            </c:ext>
          </c:extLst>
        </c:ser>
        <c:ser>
          <c:idx val="126"/>
          <c:order val="126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[API_NY.GDP.MKTP.CD_DS2_en_excel_v2_739713.xls]Data!$C$131:$BI$131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E-2C85-4E31-9A5B-3F7B9CEC7682}"/>
            </c:ext>
          </c:extLst>
        </c:ser>
        <c:ser>
          <c:idx val="127"/>
          <c:order val="127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[API_NY.GDP.MKTP.CD_DS2_en_excel_v2_739713.xls]Data!$C$132:$BI$132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F-2C85-4E31-9A5B-3F7B9CEC7682}"/>
            </c:ext>
          </c:extLst>
        </c:ser>
        <c:ser>
          <c:idx val="128"/>
          <c:order val="128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[API_NY.GDP.MKTP.CD_DS2_en_excel_v2_739713.xls]Data!$C$133:$BI$133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0-2C85-4E31-9A5B-3F7B9CEC7682}"/>
            </c:ext>
          </c:extLst>
        </c:ser>
        <c:ser>
          <c:idx val="129"/>
          <c:order val="129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[API_NY.GDP.MKTP.CD_DS2_en_excel_v2_739713.xls]Data!$C$134:$BI$134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1-2C85-4E31-9A5B-3F7B9CEC7682}"/>
            </c:ext>
          </c:extLst>
        </c:ser>
        <c:ser>
          <c:idx val="130"/>
          <c:order val="130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[API_NY.GDP.MKTP.CD_DS2_en_excel_v2_739713.xls]Data!$C$135:$BI$135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2-2C85-4E31-9A5B-3F7B9CEC7682}"/>
            </c:ext>
          </c:extLst>
        </c:ser>
        <c:ser>
          <c:idx val="131"/>
          <c:order val="131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[API_NY.GDP.MKTP.CD_DS2_en_excel_v2_739713.xls]Data!$C$136:$BI$136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3-2C85-4E31-9A5B-3F7B9CEC7682}"/>
            </c:ext>
          </c:extLst>
        </c:ser>
        <c:ser>
          <c:idx val="132"/>
          <c:order val="132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[API_NY.GDP.MKTP.CD_DS2_en_excel_v2_739713.xls]Data!$C$137:$BI$137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4-2C85-4E31-9A5B-3F7B9CEC7682}"/>
            </c:ext>
          </c:extLst>
        </c:ser>
        <c:ser>
          <c:idx val="133"/>
          <c:order val="133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[API_NY.GDP.MKTP.CD_DS2_en_excel_v2_739713.xls]Data!$C$138:$BI$138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5-2C85-4E31-9A5B-3F7B9CEC7682}"/>
            </c:ext>
          </c:extLst>
        </c:ser>
        <c:ser>
          <c:idx val="134"/>
          <c:order val="134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[API_NY.GDP.MKTP.CD_DS2_en_excel_v2_739713.xls]Data!$C$139:$BI$139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6-2C85-4E31-9A5B-3F7B9CEC7682}"/>
            </c:ext>
          </c:extLst>
        </c:ser>
        <c:ser>
          <c:idx val="135"/>
          <c:order val="135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[API_NY.GDP.MKTP.CD_DS2_en_excel_v2_739713.xls]Data!$C$140:$BI$140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7-2C85-4E31-9A5B-3F7B9CEC7682}"/>
            </c:ext>
          </c:extLst>
        </c:ser>
        <c:ser>
          <c:idx val="136"/>
          <c:order val="136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[API_NY.GDP.MKTP.CD_DS2_en_excel_v2_739713.xls]Data!$C$141:$BI$141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8-2C85-4E31-9A5B-3F7B9CEC7682}"/>
            </c:ext>
          </c:extLst>
        </c:ser>
        <c:ser>
          <c:idx val="137"/>
          <c:order val="137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[API_NY.GDP.MKTP.CD_DS2_en_excel_v2_739713.xls]Data!$C$142:$BI$142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9-2C85-4E31-9A5B-3F7B9CEC7682}"/>
            </c:ext>
          </c:extLst>
        </c:ser>
        <c:ser>
          <c:idx val="138"/>
          <c:order val="138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[API_NY.GDP.MKTP.CD_DS2_en_excel_v2_739713.xls]Data!$C$143:$BI$143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A-2C85-4E31-9A5B-3F7B9CEC7682}"/>
            </c:ext>
          </c:extLst>
        </c:ser>
        <c:ser>
          <c:idx val="139"/>
          <c:order val="139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[API_NY.GDP.MKTP.CD_DS2_en_excel_v2_739713.xls]Data!$C$144:$BI$144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B-2C85-4E31-9A5B-3F7B9CEC7682}"/>
            </c:ext>
          </c:extLst>
        </c:ser>
        <c:ser>
          <c:idx val="140"/>
          <c:order val="140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[API_NY.GDP.MKTP.CD_DS2_en_excel_v2_739713.xls]Data!$C$145:$BI$145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C-2C85-4E31-9A5B-3F7B9CEC7682}"/>
            </c:ext>
          </c:extLst>
        </c:ser>
        <c:ser>
          <c:idx val="141"/>
          <c:order val="141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[API_NY.GDP.MKTP.CD_DS2_en_excel_v2_739713.xls]Data!$C$146:$BI$146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D-2C85-4E31-9A5B-3F7B9CEC7682}"/>
            </c:ext>
          </c:extLst>
        </c:ser>
        <c:ser>
          <c:idx val="142"/>
          <c:order val="142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[API_NY.GDP.MKTP.CD_DS2_en_excel_v2_739713.xls]Data!$C$147:$BI$147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E-2C85-4E31-9A5B-3F7B9CEC7682}"/>
            </c:ext>
          </c:extLst>
        </c:ser>
        <c:ser>
          <c:idx val="143"/>
          <c:order val="143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[API_NY.GDP.MKTP.CD_DS2_en_excel_v2_739713.xls]Data!$C$148:$BI$148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F-2C85-4E31-9A5B-3F7B9CEC7682}"/>
            </c:ext>
          </c:extLst>
        </c:ser>
        <c:ser>
          <c:idx val="144"/>
          <c:order val="144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[API_NY.GDP.MKTP.CD_DS2_en_excel_v2_739713.xls]Data!$C$149:$BI$149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0-2C85-4E31-9A5B-3F7B9CEC7682}"/>
            </c:ext>
          </c:extLst>
        </c:ser>
        <c:ser>
          <c:idx val="145"/>
          <c:order val="145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[API_NY.GDP.MKTP.CD_DS2_en_excel_v2_739713.xls]Data!$C$150:$BI$150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1-2C85-4E31-9A5B-3F7B9CEC7682}"/>
            </c:ext>
          </c:extLst>
        </c:ser>
        <c:ser>
          <c:idx val="146"/>
          <c:order val="146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[API_NY.GDP.MKTP.CD_DS2_en_excel_v2_739713.xls]Data!$C$151:$BI$151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2-2C85-4E31-9A5B-3F7B9CEC7682}"/>
            </c:ext>
          </c:extLst>
        </c:ser>
        <c:ser>
          <c:idx val="147"/>
          <c:order val="147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[API_NY.GDP.MKTP.CD_DS2_en_excel_v2_739713.xls]Data!$C$152:$BI$152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3-2C85-4E31-9A5B-3F7B9CEC7682}"/>
            </c:ext>
          </c:extLst>
        </c:ser>
        <c:ser>
          <c:idx val="148"/>
          <c:order val="148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[API_NY.GDP.MKTP.CD_DS2_en_excel_v2_739713.xls]Data!$C$153:$BI$153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4-2C85-4E31-9A5B-3F7B9CEC7682}"/>
            </c:ext>
          </c:extLst>
        </c:ser>
        <c:ser>
          <c:idx val="149"/>
          <c:order val="149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[API_NY.GDP.MKTP.CD_DS2_en_excel_v2_739713.xls]Data!$C$154:$BI$154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5-2C85-4E31-9A5B-3F7B9CEC7682}"/>
            </c:ext>
          </c:extLst>
        </c:ser>
        <c:ser>
          <c:idx val="150"/>
          <c:order val="15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[API_NY.GDP.MKTP.CD_DS2_en_excel_v2_739713.xls]Data!$C$155:$BI$155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6-2C85-4E31-9A5B-3F7B9CEC7682}"/>
            </c:ext>
          </c:extLst>
        </c:ser>
        <c:ser>
          <c:idx val="151"/>
          <c:order val="151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[API_NY.GDP.MKTP.CD_DS2_en_excel_v2_739713.xls]Data!$C$156:$BI$156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7-2C85-4E31-9A5B-3F7B9CEC7682}"/>
            </c:ext>
          </c:extLst>
        </c:ser>
        <c:ser>
          <c:idx val="152"/>
          <c:order val="152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[API_NY.GDP.MKTP.CD_DS2_en_excel_v2_739713.xls]Data!$C$157:$BI$157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8-2C85-4E31-9A5B-3F7B9CEC7682}"/>
            </c:ext>
          </c:extLst>
        </c:ser>
        <c:ser>
          <c:idx val="153"/>
          <c:order val="153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[API_NY.GDP.MKTP.CD_DS2_en_excel_v2_739713.xls]Data!$C$158:$BI$158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9-2C85-4E31-9A5B-3F7B9CEC7682}"/>
            </c:ext>
          </c:extLst>
        </c:ser>
        <c:ser>
          <c:idx val="154"/>
          <c:order val="154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[API_NY.GDP.MKTP.CD_DS2_en_excel_v2_739713.xls]Data!$C$159:$BI$159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A-2C85-4E31-9A5B-3F7B9CEC7682}"/>
            </c:ext>
          </c:extLst>
        </c:ser>
        <c:ser>
          <c:idx val="155"/>
          <c:order val="155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[API_NY.GDP.MKTP.CD_DS2_en_excel_v2_739713.xls]Data!$C$160:$BI$160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B-2C85-4E31-9A5B-3F7B9CEC7682}"/>
            </c:ext>
          </c:extLst>
        </c:ser>
        <c:ser>
          <c:idx val="156"/>
          <c:order val="156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[API_NY.GDP.MKTP.CD_DS2_en_excel_v2_739713.xls]Data!$C$161:$BI$161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C-2C85-4E31-9A5B-3F7B9CEC7682}"/>
            </c:ext>
          </c:extLst>
        </c:ser>
        <c:ser>
          <c:idx val="157"/>
          <c:order val="157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[API_NY.GDP.MKTP.CD_DS2_en_excel_v2_739713.xls]Data!$C$162:$BI$162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D-2C85-4E31-9A5B-3F7B9CEC7682}"/>
            </c:ext>
          </c:extLst>
        </c:ser>
        <c:ser>
          <c:idx val="158"/>
          <c:order val="158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[API_NY.GDP.MKTP.CD_DS2_en_excel_v2_739713.xls]Data!$C$163:$BI$163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E-2C85-4E31-9A5B-3F7B9CEC7682}"/>
            </c:ext>
          </c:extLst>
        </c:ser>
        <c:ser>
          <c:idx val="159"/>
          <c:order val="159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[API_NY.GDP.MKTP.CD_DS2_en_excel_v2_739713.xls]Data!$C$164:$BI$164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F-2C85-4E31-9A5B-3F7B9CEC7682}"/>
            </c:ext>
          </c:extLst>
        </c:ser>
        <c:ser>
          <c:idx val="160"/>
          <c:order val="160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[API_NY.GDP.MKTP.CD_DS2_en_excel_v2_739713.xls]Data!$C$165:$BI$165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A0-2C85-4E31-9A5B-3F7B9CEC7682}"/>
            </c:ext>
          </c:extLst>
        </c:ser>
        <c:ser>
          <c:idx val="161"/>
          <c:order val="161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[API_NY.GDP.MKTP.CD_DS2_en_excel_v2_739713.xls]Data!$C$166:$BI$166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A1-2C85-4E31-9A5B-3F7B9CEC7682}"/>
            </c:ext>
          </c:extLst>
        </c:ser>
        <c:ser>
          <c:idx val="162"/>
          <c:order val="162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[API_NY.GDP.MKTP.CD_DS2_en_excel_v2_739713.xls]Data!$C$167:$BI$167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A2-2C85-4E31-9A5B-3F7B9CEC7682}"/>
            </c:ext>
          </c:extLst>
        </c:ser>
        <c:ser>
          <c:idx val="163"/>
          <c:order val="163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[API_NY.GDP.MKTP.CD_DS2_en_excel_v2_739713.xls]Data!$C$168:$BI$168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A3-2C85-4E31-9A5B-3F7B9CEC7682}"/>
            </c:ext>
          </c:extLst>
        </c:ser>
        <c:ser>
          <c:idx val="164"/>
          <c:order val="16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[API_NY.GDP.MKTP.CD_DS2_en_excel_v2_739713.xls]Data!$C$169:$BI$169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A4-2C85-4E31-9A5B-3F7B9CEC7682}"/>
            </c:ext>
          </c:extLst>
        </c:ser>
        <c:ser>
          <c:idx val="165"/>
          <c:order val="165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[API_NY.GDP.MKTP.CD_DS2_en_excel_v2_739713.xls]Data!$C$170:$BI$170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A5-2C85-4E31-9A5B-3F7B9CEC7682}"/>
            </c:ext>
          </c:extLst>
        </c:ser>
        <c:ser>
          <c:idx val="166"/>
          <c:order val="166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[API_NY.GDP.MKTP.CD_DS2_en_excel_v2_739713.xls]Data!$C$171:$BI$171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A6-2C85-4E31-9A5B-3F7B9CEC7682}"/>
            </c:ext>
          </c:extLst>
        </c:ser>
        <c:ser>
          <c:idx val="167"/>
          <c:order val="167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[API_NY.GDP.MKTP.CD_DS2_en_excel_v2_739713.xls]Data!$C$172:$BI$172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A7-2C85-4E31-9A5B-3F7B9CEC7682}"/>
            </c:ext>
          </c:extLst>
        </c:ser>
        <c:ser>
          <c:idx val="168"/>
          <c:order val="168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[API_NY.GDP.MKTP.CD_DS2_en_excel_v2_739713.xls]Data!$C$173:$BI$173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A8-2C85-4E31-9A5B-3F7B9CEC7682}"/>
            </c:ext>
          </c:extLst>
        </c:ser>
        <c:ser>
          <c:idx val="169"/>
          <c:order val="169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[API_NY.GDP.MKTP.CD_DS2_en_excel_v2_739713.xls]Data!$C$174:$BI$174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A9-2C85-4E31-9A5B-3F7B9CEC7682}"/>
            </c:ext>
          </c:extLst>
        </c:ser>
        <c:ser>
          <c:idx val="170"/>
          <c:order val="170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[API_NY.GDP.MKTP.CD_DS2_en_excel_v2_739713.xls]Data!$C$175:$BI$175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AA-2C85-4E31-9A5B-3F7B9CEC7682}"/>
            </c:ext>
          </c:extLst>
        </c:ser>
        <c:ser>
          <c:idx val="171"/>
          <c:order val="171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[API_NY.GDP.MKTP.CD_DS2_en_excel_v2_739713.xls]Data!$C$176:$BI$176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AB-2C85-4E31-9A5B-3F7B9CEC7682}"/>
            </c:ext>
          </c:extLst>
        </c:ser>
        <c:ser>
          <c:idx val="172"/>
          <c:order val="172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[API_NY.GDP.MKTP.CD_DS2_en_excel_v2_739713.xls]Data!$C$177:$BI$177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AC-2C85-4E31-9A5B-3F7B9CEC7682}"/>
            </c:ext>
          </c:extLst>
        </c:ser>
        <c:ser>
          <c:idx val="173"/>
          <c:order val="173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[API_NY.GDP.MKTP.CD_DS2_en_excel_v2_739713.xls]Data!$C$178:$BI$178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AD-2C85-4E31-9A5B-3F7B9CEC7682}"/>
            </c:ext>
          </c:extLst>
        </c:ser>
        <c:ser>
          <c:idx val="174"/>
          <c:order val="174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[API_NY.GDP.MKTP.CD_DS2_en_excel_v2_739713.xls]Data!$C$179:$BI$179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AE-2C85-4E31-9A5B-3F7B9CEC7682}"/>
            </c:ext>
          </c:extLst>
        </c:ser>
        <c:ser>
          <c:idx val="175"/>
          <c:order val="175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[API_NY.GDP.MKTP.CD_DS2_en_excel_v2_739713.xls]Data!$C$180:$BI$180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AF-2C85-4E31-9A5B-3F7B9CEC7682}"/>
            </c:ext>
          </c:extLst>
        </c:ser>
        <c:ser>
          <c:idx val="176"/>
          <c:order val="176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[API_NY.GDP.MKTP.CD_DS2_en_excel_v2_739713.xls]Data!$C$181:$BI$181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B0-2C85-4E31-9A5B-3F7B9CEC7682}"/>
            </c:ext>
          </c:extLst>
        </c:ser>
        <c:ser>
          <c:idx val="177"/>
          <c:order val="177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[API_NY.GDP.MKTP.CD_DS2_en_excel_v2_739713.xls]Data!$C$182:$BI$182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B1-2C85-4E31-9A5B-3F7B9CEC7682}"/>
            </c:ext>
          </c:extLst>
        </c:ser>
        <c:ser>
          <c:idx val="178"/>
          <c:order val="178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[API_NY.GDP.MKTP.CD_DS2_en_excel_v2_739713.xls]Data!$C$183:$BI$183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B2-2C85-4E31-9A5B-3F7B9CEC7682}"/>
            </c:ext>
          </c:extLst>
        </c:ser>
        <c:ser>
          <c:idx val="179"/>
          <c:order val="179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[API_NY.GDP.MKTP.CD_DS2_en_excel_v2_739713.xls]Data!$C$184:$BI$184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B3-2C85-4E31-9A5B-3F7B9CEC7682}"/>
            </c:ext>
          </c:extLst>
        </c:ser>
        <c:ser>
          <c:idx val="180"/>
          <c:order val="180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[API_NY.GDP.MKTP.CD_DS2_en_excel_v2_739713.xls]Data!$C$185:$BI$185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B4-2C85-4E31-9A5B-3F7B9CEC7682}"/>
            </c:ext>
          </c:extLst>
        </c:ser>
        <c:ser>
          <c:idx val="181"/>
          <c:order val="181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[API_NY.GDP.MKTP.CD_DS2_en_excel_v2_739713.xls]Data!$C$186:$BI$186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B5-2C85-4E31-9A5B-3F7B9CEC7682}"/>
            </c:ext>
          </c:extLst>
        </c:ser>
        <c:ser>
          <c:idx val="182"/>
          <c:order val="182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[API_NY.GDP.MKTP.CD_DS2_en_excel_v2_739713.xls]Data!$C$187:$BI$187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B6-2C85-4E31-9A5B-3F7B9CEC7682}"/>
            </c:ext>
          </c:extLst>
        </c:ser>
        <c:ser>
          <c:idx val="183"/>
          <c:order val="183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[API_NY.GDP.MKTP.CD_DS2_en_excel_v2_739713.xls]Data!$C$188:$BI$188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B7-2C85-4E31-9A5B-3F7B9CEC7682}"/>
            </c:ext>
          </c:extLst>
        </c:ser>
        <c:ser>
          <c:idx val="184"/>
          <c:order val="184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[API_NY.GDP.MKTP.CD_DS2_en_excel_v2_739713.xls]Data!$C$189:$BI$189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B8-2C85-4E31-9A5B-3F7B9CEC7682}"/>
            </c:ext>
          </c:extLst>
        </c:ser>
        <c:ser>
          <c:idx val="185"/>
          <c:order val="185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[API_NY.GDP.MKTP.CD_DS2_en_excel_v2_739713.xls]Data!$C$190:$BI$190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B9-2C85-4E31-9A5B-3F7B9CEC7682}"/>
            </c:ext>
          </c:extLst>
        </c:ser>
        <c:ser>
          <c:idx val="186"/>
          <c:order val="186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[API_NY.GDP.MKTP.CD_DS2_en_excel_v2_739713.xls]Data!$C$191:$BI$191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BA-2C85-4E31-9A5B-3F7B9CEC7682}"/>
            </c:ext>
          </c:extLst>
        </c:ser>
        <c:ser>
          <c:idx val="187"/>
          <c:order val="187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[API_NY.GDP.MKTP.CD_DS2_en_excel_v2_739713.xls]Data!$C$192:$BI$192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BB-2C85-4E31-9A5B-3F7B9CEC7682}"/>
            </c:ext>
          </c:extLst>
        </c:ser>
        <c:ser>
          <c:idx val="188"/>
          <c:order val="188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[API_NY.GDP.MKTP.CD_DS2_en_excel_v2_739713.xls]Data!$C$193:$BI$193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BC-2C85-4E31-9A5B-3F7B9CEC7682}"/>
            </c:ext>
          </c:extLst>
        </c:ser>
        <c:ser>
          <c:idx val="189"/>
          <c:order val="189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[API_NY.GDP.MKTP.CD_DS2_en_excel_v2_739713.xls]Data!$C$194:$BI$194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BD-2C85-4E31-9A5B-3F7B9CEC7682}"/>
            </c:ext>
          </c:extLst>
        </c:ser>
        <c:ser>
          <c:idx val="190"/>
          <c:order val="190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[API_NY.GDP.MKTP.CD_DS2_en_excel_v2_739713.xls]Data!$C$195:$BI$195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BE-2C85-4E31-9A5B-3F7B9CEC7682}"/>
            </c:ext>
          </c:extLst>
        </c:ser>
        <c:ser>
          <c:idx val="191"/>
          <c:order val="191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[API_NY.GDP.MKTP.CD_DS2_en_excel_v2_739713.xls]Data!$C$196:$BI$196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BF-2C85-4E31-9A5B-3F7B9CEC7682}"/>
            </c:ext>
          </c:extLst>
        </c:ser>
        <c:ser>
          <c:idx val="192"/>
          <c:order val="192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[API_NY.GDP.MKTP.CD_DS2_en_excel_v2_739713.xls]Data!$C$197:$BI$197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C0-2C85-4E31-9A5B-3F7B9CEC7682}"/>
            </c:ext>
          </c:extLst>
        </c:ser>
        <c:ser>
          <c:idx val="193"/>
          <c:order val="193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[API_NY.GDP.MKTP.CD_DS2_en_excel_v2_739713.xls]Data!$C$198:$BI$198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C1-2C85-4E31-9A5B-3F7B9CEC7682}"/>
            </c:ext>
          </c:extLst>
        </c:ser>
        <c:ser>
          <c:idx val="194"/>
          <c:order val="194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[API_NY.GDP.MKTP.CD_DS2_en_excel_v2_739713.xls]Data!$C$199:$BI$199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C2-2C85-4E31-9A5B-3F7B9CEC7682}"/>
            </c:ext>
          </c:extLst>
        </c:ser>
        <c:ser>
          <c:idx val="195"/>
          <c:order val="195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[API_NY.GDP.MKTP.CD_DS2_en_excel_v2_739713.xls]Data!$C$200:$BI$200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C3-2C85-4E31-9A5B-3F7B9CEC7682}"/>
            </c:ext>
          </c:extLst>
        </c:ser>
        <c:ser>
          <c:idx val="196"/>
          <c:order val="196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[API_NY.GDP.MKTP.CD_DS2_en_excel_v2_739713.xls]Data!$C$201:$BI$201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C4-2C85-4E31-9A5B-3F7B9CEC7682}"/>
            </c:ext>
          </c:extLst>
        </c:ser>
        <c:ser>
          <c:idx val="197"/>
          <c:order val="197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[API_NY.GDP.MKTP.CD_DS2_en_excel_v2_739713.xls]Data!$C$202:$BI$202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C5-2C85-4E31-9A5B-3F7B9CEC7682}"/>
            </c:ext>
          </c:extLst>
        </c:ser>
        <c:ser>
          <c:idx val="198"/>
          <c:order val="198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[API_NY.GDP.MKTP.CD_DS2_en_excel_v2_739713.xls]Data!$C$203:$BI$203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C6-2C85-4E31-9A5B-3F7B9CEC7682}"/>
            </c:ext>
          </c:extLst>
        </c:ser>
        <c:ser>
          <c:idx val="199"/>
          <c:order val="199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[API_NY.GDP.MKTP.CD_DS2_en_excel_v2_739713.xls]Data!$C$204:$BI$204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C7-2C85-4E31-9A5B-3F7B9CEC7682}"/>
            </c:ext>
          </c:extLst>
        </c:ser>
        <c:ser>
          <c:idx val="200"/>
          <c:order val="200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[API_NY.GDP.MKTP.CD_DS2_en_excel_v2_739713.xls]Data!$C$205:$BI$205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C8-2C85-4E31-9A5B-3F7B9CEC7682}"/>
            </c:ext>
          </c:extLst>
        </c:ser>
        <c:ser>
          <c:idx val="201"/>
          <c:order val="201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[API_NY.GDP.MKTP.CD_DS2_en_excel_v2_739713.xls]Data!$C$206:$BI$206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C9-2C85-4E31-9A5B-3F7B9CEC7682}"/>
            </c:ext>
          </c:extLst>
        </c:ser>
        <c:ser>
          <c:idx val="202"/>
          <c:order val="202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[API_NY.GDP.MKTP.CD_DS2_en_excel_v2_739713.xls]Data!$C$207:$BI$207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CA-2C85-4E31-9A5B-3F7B9CEC7682}"/>
            </c:ext>
          </c:extLst>
        </c:ser>
        <c:ser>
          <c:idx val="203"/>
          <c:order val="203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[API_NY.GDP.MKTP.CD_DS2_en_excel_v2_739713.xls]Data!$C$208:$BI$208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CB-2C85-4E31-9A5B-3F7B9CEC7682}"/>
            </c:ext>
          </c:extLst>
        </c:ser>
        <c:ser>
          <c:idx val="204"/>
          <c:order val="204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[API_NY.GDP.MKTP.CD_DS2_en_excel_v2_739713.xls]Data!$C$209:$BI$209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CC-2C85-4E31-9A5B-3F7B9CEC7682}"/>
            </c:ext>
          </c:extLst>
        </c:ser>
        <c:ser>
          <c:idx val="205"/>
          <c:order val="205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[API_NY.GDP.MKTP.CD_DS2_en_excel_v2_739713.xls]Data!$C$210:$BI$210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CD-2C85-4E31-9A5B-3F7B9CEC7682}"/>
            </c:ext>
          </c:extLst>
        </c:ser>
        <c:ser>
          <c:idx val="206"/>
          <c:order val="206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[API_NY.GDP.MKTP.CD_DS2_en_excel_v2_739713.xls]Data!$C$211:$BI$211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CE-2C85-4E31-9A5B-3F7B9CEC7682}"/>
            </c:ext>
          </c:extLst>
        </c:ser>
        <c:ser>
          <c:idx val="207"/>
          <c:order val="207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[API_NY.GDP.MKTP.CD_DS2_en_excel_v2_739713.xls]Data!$C$212:$BI$212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CF-2C85-4E31-9A5B-3F7B9CEC7682}"/>
            </c:ext>
          </c:extLst>
        </c:ser>
        <c:ser>
          <c:idx val="208"/>
          <c:order val="208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[API_NY.GDP.MKTP.CD_DS2_en_excel_v2_739713.xls]Data!$C$213:$BI$213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D0-2C85-4E31-9A5B-3F7B9CEC7682}"/>
            </c:ext>
          </c:extLst>
        </c:ser>
        <c:ser>
          <c:idx val="209"/>
          <c:order val="209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[API_NY.GDP.MKTP.CD_DS2_en_excel_v2_739713.xls]Data!$C$214:$BI$214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D1-2C85-4E31-9A5B-3F7B9CEC7682}"/>
            </c:ext>
          </c:extLst>
        </c:ser>
        <c:ser>
          <c:idx val="210"/>
          <c:order val="210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[API_NY.GDP.MKTP.CD_DS2_en_excel_v2_739713.xls]Data!$C$215:$BI$215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D2-2C85-4E31-9A5B-3F7B9CEC7682}"/>
            </c:ext>
          </c:extLst>
        </c:ser>
        <c:ser>
          <c:idx val="211"/>
          <c:order val="211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[API_NY.GDP.MKTP.CD_DS2_en_excel_v2_739713.xls]Data!$C$216:$BI$216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D3-2C85-4E31-9A5B-3F7B9CEC7682}"/>
            </c:ext>
          </c:extLst>
        </c:ser>
        <c:ser>
          <c:idx val="212"/>
          <c:order val="212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[API_NY.GDP.MKTP.CD_DS2_en_excel_v2_739713.xls]Data!$C$217:$BI$217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D4-2C85-4E31-9A5B-3F7B9CEC7682}"/>
            </c:ext>
          </c:extLst>
        </c:ser>
        <c:ser>
          <c:idx val="213"/>
          <c:order val="213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[API_NY.GDP.MKTP.CD_DS2_en_excel_v2_739713.xls]Data!$C$218:$BI$218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D5-2C85-4E31-9A5B-3F7B9CEC7682}"/>
            </c:ext>
          </c:extLst>
        </c:ser>
        <c:ser>
          <c:idx val="214"/>
          <c:order val="214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[API_NY.GDP.MKTP.CD_DS2_en_excel_v2_739713.xls]Data!$C$219:$BI$219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D6-2C85-4E31-9A5B-3F7B9CEC7682}"/>
            </c:ext>
          </c:extLst>
        </c:ser>
        <c:ser>
          <c:idx val="215"/>
          <c:order val="215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[API_NY.GDP.MKTP.CD_DS2_en_excel_v2_739713.xls]Data!$C$220:$BI$220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D7-2C85-4E31-9A5B-3F7B9CEC7682}"/>
            </c:ext>
          </c:extLst>
        </c:ser>
        <c:ser>
          <c:idx val="216"/>
          <c:order val="216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[API_NY.GDP.MKTP.CD_DS2_en_excel_v2_739713.xls]Data!$C$221:$BI$221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D8-2C85-4E31-9A5B-3F7B9CEC7682}"/>
            </c:ext>
          </c:extLst>
        </c:ser>
        <c:ser>
          <c:idx val="217"/>
          <c:order val="217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[API_NY.GDP.MKTP.CD_DS2_en_excel_v2_739713.xls]Data!$C$222:$BI$222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D9-2C85-4E31-9A5B-3F7B9CEC7682}"/>
            </c:ext>
          </c:extLst>
        </c:ser>
        <c:ser>
          <c:idx val="218"/>
          <c:order val="218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[API_NY.GDP.MKTP.CD_DS2_en_excel_v2_739713.xls]Data!$C$223:$BI$223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DA-2C85-4E31-9A5B-3F7B9CEC7682}"/>
            </c:ext>
          </c:extLst>
        </c:ser>
        <c:ser>
          <c:idx val="219"/>
          <c:order val="219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[API_NY.GDP.MKTP.CD_DS2_en_excel_v2_739713.xls]Data!$C$224:$BI$224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DB-2C85-4E31-9A5B-3F7B9CEC7682}"/>
            </c:ext>
          </c:extLst>
        </c:ser>
        <c:ser>
          <c:idx val="220"/>
          <c:order val="220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[API_NY.GDP.MKTP.CD_DS2_en_excel_v2_739713.xls]Data!$C$225:$BI$225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DC-2C85-4E31-9A5B-3F7B9CEC7682}"/>
            </c:ext>
          </c:extLst>
        </c:ser>
        <c:ser>
          <c:idx val="221"/>
          <c:order val="221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[API_NY.GDP.MKTP.CD_DS2_en_excel_v2_739713.xls]Data!$C$226:$BI$226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DD-2C85-4E31-9A5B-3F7B9CEC7682}"/>
            </c:ext>
          </c:extLst>
        </c:ser>
        <c:ser>
          <c:idx val="222"/>
          <c:order val="222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[API_NY.GDP.MKTP.CD_DS2_en_excel_v2_739713.xls]Data!$C$227:$BI$227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DE-2C85-4E31-9A5B-3F7B9CEC7682}"/>
            </c:ext>
          </c:extLst>
        </c:ser>
        <c:ser>
          <c:idx val="223"/>
          <c:order val="223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[API_NY.GDP.MKTP.CD_DS2_en_excel_v2_739713.xls]Data!$C$228:$BI$228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DF-2C85-4E31-9A5B-3F7B9CEC7682}"/>
            </c:ext>
          </c:extLst>
        </c:ser>
        <c:ser>
          <c:idx val="224"/>
          <c:order val="224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[API_NY.GDP.MKTP.CD_DS2_en_excel_v2_739713.xls]Data!$C$229:$BI$229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E0-2C85-4E31-9A5B-3F7B9CEC7682}"/>
            </c:ext>
          </c:extLst>
        </c:ser>
        <c:ser>
          <c:idx val="225"/>
          <c:order val="225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[API_NY.GDP.MKTP.CD_DS2_en_excel_v2_739713.xls]Data!$C$230:$BI$230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E1-2C85-4E31-9A5B-3F7B9CEC7682}"/>
            </c:ext>
          </c:extLst>
        </c:ser>
        <c:ser>
          <c:idx val="226"/>
          <c:order val="226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[API_NY.GDP.MKTP.CD_DS2_en_excel_v2_739713.xls]Data!$C$231:$BI$231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E2-2C85-4E31-9A5B-3F7B9CEC7682}"/>
            </c:ext>
          </c:extLst>
        </c:ser>
        <c:ser>
          <c:idx val="227"/>
          <c:order val="227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[API_NY.GDP.MKTP.CD_DS2_en_excel_v2_739713.xls]Data!$C$232:$BI$232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E3-2C85-4E31-9A5B-3F7B9CEC7682}"/>
            </c:ext>
          </c:extLst>
        </c:ser>
        <c:ser>
          <c:idx val="228"/>
          <c:order val="228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[API_NY.GDP.MKTP.CD_DS2_en_excel_v2_739713.xls]Data!$C$233:$BI$233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E4-2C85-4E31-9A5B-3F7B9CEC7682}"/>
            </c:ext>
          </c:extLst>
        </c:ser>
        <c:ser>
          <c:idx val="229"/>
          <c:order val="229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[API_NY.GDP.MKTP.CD_DS2_en_excel_v2_739713.xls]Data!$C$234:$BI$234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E5-2C85-4E31-9A5B-3F7B9CEC7682}"/>
            </c:ext>
          </c:extLst>
        </c:ser>
        <c:ser>
          <c:idx val="230"/>
          <c:order val="230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[API_NY.GDP.MKTP.CD_DS2_en_excel_v2_739713.xls]Data!$C$235:$BI$235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E6-2C85-4E31-9A5B-3F7B9CEC7682}"/>
            </c:ext>
          </c:extLst>
        </c:ser>
        <c:ser>
          <c:idx val="231"/>
          <c:order val="231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[API_NY.GDP.MKTP.CD_DS2_en_excel_v2_739713.xls]Data!$C$236:$BI$236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E7-2C85-4E31-9A5B-3F7B9CEC7682}"/>
            </c:ext>
          </c:extLst>
        </c:ser>
        <c:ser>
          <c:idx val="232"/>
          <c:order val="232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[API_NY.GDP.MKTP.CD_DS2_en_excel_v2_739713.xls]Data!$C$237:$BI$237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E8-2C85-4E31-9A5B-3F7B9CEC7682}"/>
            </c:ext>
          </c:extLst>
        </c:ser>
        <c:ser>
          <c:idx val="233"/>
          <c:order val="233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[API_NY.GDP.MKTP.CD_DS2_en_excel_v2_739713.xls]Data!$C$238:$BI$238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E9-2C85-4E31-9A5B-3F7B9CEC7682}"/>
            </c:ext>
          </c:extLst>
        </c:ser>
        <c:ser>
          <c:idx val="234"/>
          <c:order val="234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[API_NY.GDP.MKTP.CD_DS2_en_excel_v2_739713.xls]Data!$C$239:$BI$239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EA-2C85-4E31-9A5B-3F7B9CEC7682}"/>
            </c:ext>
          </c:extLst>
        </c:ser>
        <c:ser>
          <c:idx val="235"/>
          <c:order val="235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[API_NY.GDP.MKTP.CD_DS2_en_excel_v2_739713.xls]Data!$C$240:$BI$240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EB-2C85-4E31-9A5B-3F7B9CEC7682}"/>
            </c:ext>
          </c:extLst>
        </c:ser>
        <c:ser>
          <c:idx val="236"/>
          <c:order val="236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[API_NY.GDP.MKTP.CD_DS2_en_excel_v2_739713.xls]Data!$C$241:$BI$241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EC-2C85-4E31-9A5B-3F7B9CEC7682}"/>
            </c:ext>
          </c:extLst>
        </c:ser>
        <c:ser>
          <c:idx val="237"/>
          <c:order val="237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[API_NY.GDP.MKTP.CD_DS2_en_excel_v2_739713.xls]Data!$C$242:$BI$242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ED-2C85-4E31-9A5B-3F7B9CEC7682}"/>
            </c:ext>
          </c:extLst>
        </c:ser>
        <c:ser>
          <c:idx val="238"/>
          <c:order val="238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[API_NY.GDP.MKTP.CD_DS2_en_excel_v2_739713.xls]Data!$C$243:$BI$243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EE-2C85-4E31-9A5B-3F7B9CEC7682}"/>
            </c:ext>
          </c:extLst>
        </c:ser>
        <c:ser>
          <c:idx val="239"/>
          <c:order val="239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[API_NY.GDP.MKTP.CD_DS2_en_excel_v2_739713.xls]Data!$C$244:$BI$244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EF-2C85-4E31-9A5B-3F7B9CEC7682}"/>
            </c:ext>
          </c:extLst>
        </c:ser>
        <c:ser>
          <c:idx val="240"/>
          <c:order val="240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[API_NY.GDP.MKTP.CD_DS2_en_excel_v2_739713.xls]Data!$C$245:$BI$245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F0-2C85-4E31-9A5B-3F7B9CEC7682}"/>
            </c:ext>
          </c:extLst>
        </c:ser>
        <c:ser>
          <c:idx val="241"/>
          <c:order val="241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[API_NY.GDP.MKTP.CD_DS2_en_excel_v2_739713.xls]Data!$C$246:$BI$246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F1-2C85-4E31-9A5B-3F7B9CEC7682}"/>
            </c:ext>
          </c:extLst>
        </c:ser>
        <c:ser>
          <c:idx val="242"/>
          <c:order val="242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[API_NY.GDP.MKTP.CD_DS2_en_excel_v2_739713.xls]Data!$C$4:$BI$4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[API_NY.GDP.MKTP.CD_DS2_en_excel_v2_739713.xls]Data!$C$247:$BI$247</c:f>
              <c:numCache>
                <c:formatCode>#,##0</c:formatCode>
                <c:ptCount val="59"/>
                <c:pt idx="0">
                  <c:v>13995067817.509249</c:v>
                </c:pt>
                <c:pt idx="1">
                  <c:v>7988888888.8888884</c:v>
                </c:pt>
                <c:pt idx="2">
                  <c:v>8922222222.2222214</c:v>
                </c:pt>
                <c:pt idx="3">
                  <c:v>10355555555.555555</c:v>
                </c:pt>
                <c:pt idx="4">
                  <c:v>11177777777.777777</c:v>
                </c:pt>
                <c:pt idx="5">
                  <c:v>11966666666.666666</c:v>
                </c:pt>
                <c:pt idx="6">
                  <c:v>14100000000</c:v>
                </c:pt>
                <c:pt idx="7">
                  <c:v>15644444444.444445</c:v>
                </c:pt>
                <c:pt idx="8">
                  <c:v>17500000000</c:v>
                </c:pt>
                <c:pt idx="9">
                  <c:v>19466666666.666668</c:v>
                </c:pt>
                <c:pt idx="10">
                  <c:v>17086956521.73913</c:v>
                </c:pt>
                <c:pt idx="11">
                  <c:v>16256619963.799692</c:v>
                </c:pt>
                <c:pt idx="12">
                  <c:v>20431095406.360424</c:v>
                </c:pt>
                <c:pt idx="13">
                  <c:v>25724381625.441696</c:v>
                </c:pt>
                <c:pt idx="14">
                  <c:v>35599913836.432823</c:v>
                </c:pt>
                <c:pt idx="15">
                  <c:v>44633707242.76416</c:v>
                </c:pt>
                <c:pt idx="16">
                  <c:v>51280134554.288918</c:v>
                </c:pt>
                <c:pt idx="17">
                  <c:v>58676813687.368065</c:v>
                </c:pt>
                <c:pt idx="18">
                  <c:v>65147022485.791946</c:v>
                </c:pt>
                <c:pt idx="19">
                  <c:v>89394085658.203796</c:v>
                </c:pt>
                <c:pt idx="20">
                  <c:v>68789289565.743439</c:v>
                </c:pt>
                <c:pt idx="21">
                  <c:v>71040020140.443634</c:v>
                </c:pt>
                <c:pt idx="22">
                  <c:v>64546332580.758278</c:v>
                </c:pt>
                <c:pt idx="23">
                  <c:v>61678280115.498734</c:v>
                </c:pt>
                <c:pt idx="24">
                  <c:v>59989909457.837898</c:v>
                </c:pt>
                <c:pt idx="25">
                  <c:v>67234948264.598663</c:v>
                </c:pt>
                <c:pt idx="26">
                  <c:v>75728009962.787811</c:v>
                </c:pt>
                <c:pt idx="27">
                  <c:v>87172789528.331604</c:v>
                </c:pt>
                <c:pt idx="28">
                  <c:v>90852814004.991745</c:v>
                </c:pt>
                <c:pt idx="29">
                  <c:v>107143348667.09401</c:v>
                </c:pt>
                <c:pt idx="30">
                  <c:v>150676291094.21002</c:v>
                </c:pt>
                <c:pt idx="31">
                  <c:v>150027833333.33334</c:v>
                </c:pt>
                <c:pt idx="32">
                  <c:v>158459130434.78256</c:v>
                </c:pt>
                <c:pt idx="33">
                  <c:v>180169736363.63635</c:v>
                </c:pt>
                <c:pt idx="34">
                  <c:v>130690172297.29729</c:v>
                </c:pt>
                <c:pt idx="35">
                  <c:v>169485941048.03494</c:v>
                </c:pt>
                <c:pt idx="36">
                  <c:v>181475555282.55527</c:v>
                </c:pt>
                <c:pt idx="37">
                  <c:v>189834649111.25739</c:v>
                </c:pt>
                <c:pt idx="38">
                  <c:v>275768693191.09052</c:v>
                </c:pt>
                <c:pt idx="39">
                  <c:v>255884300638.52911</c:v>
                </c:pt>
                <c:pt idx="40">
                  <c:v>272979390333.73798</c:v>
                </c:pt>
                <c:pt idx="41">
                  <c:v>200251925227.87451</c:v>
                </c:pt>
                <c:pt idx="42">
                  <c:v>238428125942.3945</c:v>
                </c:pt>
                <c:pt idx="43">
                  <c:v>311823003788.62354</c:v>
                </c:pt>
                <c:pt idx="44">
                  <c:v>404786739602.81232</c:v>
                </c:pt>
                <c:pt idx="45">
                  <c:v>501416301536.12012</c:v>
                </c:pt>
                <c:pt idx="46">
                  <c:v>552486912921.98865</c:v>
                </c:pt>
                <c:pt idx="47">
                  <c:v>675770112179.98853</c:v>
                </c:pt>
                <c:pt idx="48">
                  <c:v>764335657637.62036</c:v>
                </c:pt>
                <c:pt idx="49">
                  <c:v>644639901973.70251</c:v>
                </c:pt>
                <c:pt idx="50">
                  <c:v>771901768870.08252</c:v>
                </c:pt>
                <c:pt idx="51">
                  <c:v>832523680908.05969</c:v>
                </c:pt>
                <c:pt idx="52">
                  <c:v>873982246611.95435</c:v>
                </c:pt>
                <c:pt idx="53">
                  <c:v>950579413122.56018</c:v>
                </c:pt>
                <c:pt idx="54">
                  <c:v>934185915386.0957</c:v>
                </c:pt>
                <c:pt idx="55">
                  <c:v>859796872677.61389</c:v>
                </c:pt>
                <c:pt idx="56">
                  <c:v>863721648068.80554</c:v>
                </c:pt>
                <c:pt idx="57">
                  <c:v>852676778300.88538</c:v>
                </c:pt>
                <c:pt idx="58">
                  <c:v>771350330455.26672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F2-2C85-4E31-9A5B-3F7B9CEC7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469056"/>
        <c:axId val="169470592"/>
      </c:lineChart>
      <c:catAx>
        <c:axId val="1694690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9470592"/>
        <c:crosses val="autoZero"/>
        <c:auto val="1"/>
        <c:lblAlgn val="ctr"/>
        <c:lblOffset val="100"/>
        <c:noMultiLvlLbl val="0"/>
      </c:catAx>
      <c:valAx>
        <c:axId val="16947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6946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tr-TR" sz="2000" b="1"/>
              <a:t>Konut Satışları (Adet)</a:t>
            </a:r>
          </a:p>
        </c:rich>
      </c:tx>
      <c:layout>
        <c:manualLayout>
          <c:xMode val="edge"/>
          <c:yMode val="edge"/>
          <c:x val="0.4149634653332566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00325689215855"/>
          <c:y val="8.5086080883547202E-2"/>
          <c:w val="0.86858555089372957"/>
          <c:h val="0.7053822829242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Sheet0!$B$3</c:f>
              <c:strCache>
                <c:ptCount val="1"/>
                <c:pt idx="0">
                  <c:v>İpotekli İlk Satış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Sheet0!$C$2:$I$2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Sheet0!$C$3:$I$3</c:f>
              <c:numCache>
                <c:formatCode>#,##0</c:formatCode>
                <c:ptCount val="7"/>
                <c:pt idx="0">
                  <c:v>203955</c:v>
                </c:pt>
                <c:pt idx="1">
                  <c:v>171708</c:v>
                </c:pt>
                <c:pt idx="2">
                  <c:v>192175</c:v>
                </c:pt>
                <c:pt idx="3">
                  <c:v>200373</c:v>
                </c:pt>
                <c:pt idx="4">
                  <c:v>206723</c:v>
                </c:pt>
                <c:pt idx="5">
                  <c:v>125389</c:v>
                </c:pt>
                <c:pt idx="6">
                  <c:v>112774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D9-49C0-BEC8-9D6F6906D1DA}"/>
            </c:ext>
          </c:extLst>
        </c:ser>
        <c:ser>
          <c:idx val="1"/>
          <c:order val="1"/>
          <c:tx>
            <c:strRef>
              <c:f>Sheet0!$B$4</c:f>
              <c:strCache>
                <c:ptCount val="1"/>
                <c:pt idx="0">
                  <c:v>İpotekli İkinci El Satış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Sheet0!$C$2:$I$2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Sheet0!$C$4:$I$4</c:f>
              <c:numCache>
                <c:formatCode>#,##0</c:formatCode>
                <c:ptCount val="7"/>
                <c:pt idx="0">
                  <c:v>256157</c:v>
                </c:pt>
                <c:pt idx="1">
                  <c:v>217981</c:v>
                </c:pt>
                <c:pt idx="2">
                  <c:v>242213</c:v>
                </c:pt>
                <c:pt idx="3">
                  <c:v>249135</c:v>
                </c:pt>
                <c:pt idx="4">
                  <c:v>266376</c:v>
                </c:pt>
                <c:pt idx="5">
                  <c:v>151431</c:v>
                </c:pt>
                <c:pt idx="6">
                  <c:v>219734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D9-49C0-BEC8-9D6F6906D1DA}"/>
            </c:ext>
          </c:extLst>
        </c:ser>
        <c:ser>
          <c:idx val="2"/>
          <c:order val="2"/>
          <c:tx>
            <c:strRef>
              <c:f>Sheet0!$B$5</c:f>
              <c:strCache>
                <c:ptCount val="1"/>
                <c:pt idx="0">
                  <c:v>Diğer İlk Satış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Sheet0!$C$2:$I$2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Sheet0!$C$5:$I$5</c:f>
              <c:numCache>
                <c:formatCode>#,##0</c:formatCode>
                <c:ptCount val="7"/>
                <c:pt idx="0">
                  <c:v>325174</c:v>
                </c:pt>
                <c:pt idx="1">
                  <c:v>369846</c:v>
                </c:pt>
                <c:pt idx="2">
                  <c:v>406492</c:v>
                </c:pt>
                <c:pt idx="3">
                  <c:v>431313</c:v>
                </c:pt>
                <c:pt idx="4">
                  <c:v>452975</c:v>
                </c:pt>
                <c:pt idx="5">
                  <c:v>526183</c:v>
                </c:pt>
                <c:pt idx="6">
                  <c:v>398908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D9-49C0-BEC8-9D6F6906D1DA}"/>
            </c:ext>
          </c:extLst>
        </c:ser>
        <c:ser>
          <c:idx val="3"/>
          <c:order val="3"/>
          <c:tx>
            <c:strRef>
              <c:f>Sheet0!$B$6</c:f>
              <c:strCache>
                <c:ptCount val="1"/>
                <c:pt idx="0">
                  <c:v>Diğer İkinci El Satış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Sheet0!$C$2:$I$2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Sheet0!$C$6:$I$6</c:f>
              <c:numCache>
                <c:formatCode>#,##0</c:formatCode>
                <c:ptCount val="7"/>
                <c:pt idx="0">
                  <c:v>371904</c:v>
                </c:pt>
                <c:pt idx="1">
                  <c:v>405846</c:v>
                </c:pt>
                <c:pt idx="2">
                  <c:v>448440</c:v>
                </c:pt>
                <c:pt idx="3">
                  <c:v>460632</c:v>
                </c:pt>
                <c:pt idx="4">
                  <c:v>483240</c:v>
                </c:pt>
                <c:pt idx="5">
                  <c:v>572395</c:v>
                </c:pt>
                <c:pt idx="6">
                  <c:v>617313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D9-49C0-BEC8-9D6F6906D1DA}"/>
            </c:ext>
          </c:extLst>
        </c:ser>
        <c:ser>
          <c:idx val="4"/>
          <c:order val="4"/>
          <c:tx>
            <c:strRef>
              <c:f>Sheet0!$B$7</c:f>
              <c:strCache>
                <c:ptCount val="1"/>
                <c:pt idx="0">
                  <c:v>İpotekli Toplam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Sheet0!$C$2:$I$2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Sheet0!$C$7:$I$7</c:f>
              <c:numCache>
                <c:formatCode>#,##0</c:formatCode>
                <c:ptCount val="7"/>
                <c:pt idx="0">
                  <c:v>460112</c:v>
                </c:pt>
                <c:pt idx="1">
                  <c:v>389689</c:v>
                </c:pt>
                <c:pt idx="2">
                  <c:v>434388</c:v>
                </c:pt>
                <c:pt idx="3">
                  <c:v>449508</c:v>
                </c:pt>
                <c:pt idx="4">
                  <c:v>473099</c:v>
                </c:pt>
                <c:pt idx="5">
                  <c:v>276820</c:v>
                </c:pt>
                <c:pt idx="6">
                  <c:v>332508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BD9-49C0-BEC8-9D6F6906D1DA}"/>
            </c:ext>
          </c:extLst>
        </c:ser>
        <c:ser>
          <c:idx val="5"/>
          <c:order val="5"/>
          <c:tx>
            <c:strRef>
              <c:f>Sheet0!$B$8</c:f>
              <c:strCache>
                <c:ptCount val="1"/>
                <c:pt idx="0">
                  <c:v>Diğer Toplam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Sheet0!$C$2:$I$2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Sheet0!$C$8:$I$8</c:f>
              <c:numCache>
                <c:formatCode>#,##0</c:formatCode>
                <c:ptCount val="7"/>
                <c:pt idx="0">
                  <c:v>697078</c:v>
                </c:pt>
                <c:pt idx="1">
                  <c:v>775692</c:v>
                </c:pt>
                <c:pt idx="2">
                  <c:v>854932</c:v>
                </c:pt>
                <c:pt idx="3">
                  <c:v>891945</c:v>
                </c:pt>
                <c:pt idx="4">
                  <c:v>936215</c:v>
                </c:pt>
                <c:pt idx="5">
                  <c:v>1098578</c:v>
                </c:pt>
                <c:pt idx="6">
                  <c:v>1016221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BD9-49C0-BEC8-9D6F6906D1DA}"/>
            </c:ext>
          </c:extLst>
        </c:ser>
        <c:ser>
          <c:idx val="6"/>
          <c:order val="6"/>
          <c:tx>
            <c:strRef>
              <c:f>Sheet0!$B$9</c:f>
              <c:strCache>
                <c:ptCount val="1"/>
                <c:pt idx="0">
                  <c:v>İlk Satış Toplam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Sheet0!$C$2:$I$2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Sheet0!$C$9:$I$9</c:f>
              <c:numCache>
                <c:formatCode>#,##0</c:formatCode>
                <c:ptCount val="7"/>
                <c:pt idx="0">
                  <c:v>529129</c:v>
                </c:pt>
                <c:pt idx="1">
                  <c:v>541554</c:v>
                </c:pt>
                <c:pt idx="2">
                  <c:v>598667</c:v>
                </c:pt>
                <c:pt idx="3">
                  <c:v>631686</c:v>
                </c:pt>
                <c:pt idx="4">
                  <c:v>659698</c:v>
                </c:pt>
                <c:pt idx="5">
                  <c:v>651572</c:v>
                </c:pt>
                <c:pt idx="6">
                  <c:v>511682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BD9-49C0-BEC8-9D6F6906D1DA}"/>
            </c:ext>
          </c:extLst>
        </c:ser>
        <c:ser>
          <c:idx val="7"/>
          <c:order val="7"/>
          <c:tx>
            <c:strRef>
              <c:f>Sheet0!$B$10</c:f>
              <c:strCache>
                <c:ptCount val="1"/>
                <c:pt idx="0">
                  <c:v>İkinci El Satış Toplam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Sheet0!$C$2:$I$2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Sheet0!$C$10:$I$10</c:f>
              <c:numCache>
                <c:formatCode>#,##0</c:formatCode>
                <c:ptCount val="7"/>
                <c:pt idx="0">
                  <c:v>628061</c:v>
                </c:pt>
                <c:pt idx="1">
                  <c:v>623827</c:v>
                </c:pt>
                <c:pt idx="2">
                  <c:v>690653</c:v>
                </c:pt>
                <c:pt idx="3">
                  <c:v>709767</c:v>
                </c:pt>
                <c:pt idx="4">
                  <c:v>749616</c:v>
                </c:pt>
                <c:pt idx="5">
                  <c:v>723826</c:v>
                </c:pt>
                <c:pt idx="6">
                  <c:v>837047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BD9-49C0-BEC8-9D6F6906D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6776192"/>
        <c:axId val="166794368"/>
      </c:barChart>
      <c:lineChart>
        <c:grouping val="standard"/>
        <c:varyColors val="0"/>
        <c:ser>
          <c:idx val="8"/>
          <c:order val="8"/>
          <c:tx>
            <c:strRef>
              <c:f>Sheet0!$B$11</c:f>
              <c:strCache>
                <c:ptCount val="1"/>
                <c:pt idx="0">
                  <c:v>Toplam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Sheet0!$C$2:$I$2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Sheet0!$C$11:$I$11</c:f>
              <c:numCache>
                <c:formatCode>#,##0</c:formatCode>
                <c:ptCount val="7"/>
                <c:pt idx="0">
                  <c:v>1157190</c:v>
                </c:pt>
                <c:pt idx="1">
                  <c:v>1165381</c:v>
                </c:pt>
                <c:pt idx="2">
                  <c:v>1289320</c:v>
                </c:pt>
                <c:pt idx="3">
                  <c:v>1341453</c:v>
                </c:pt>
                <c:pt idx="4">
                  <c:v>1409314</c:v>
                </c:pt>
                <c:pt idx="5">
                  <c:v>1375398</c:v>
                </c:pt>
                <c:pt idx="6">
                  <c:v>1348729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2BD9-49C0-BEC8-9D6F6906D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776192"/>
        <c:axId val="166794368"/>
      </c:lineChart>
      <c:catAx>
        <c:axId val="16677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66794368"/>
        <c:crosses val="autoZero"/>
        <c:auto val="1"/>
        <c:lblAlgn val="ctr"/>
        <c:lblOffset val="100"/>
        <c:noMultiLvlLbl val="0"/>
      </c:catAx>
      <c:valAx>
        <c:axId val="16679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667761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5389926624135489E-2"/>
          <c:y val="0.85933247150076386"/>
          <c:w val="0.86089882560300401"/>
          <c:h val="0.11947532677818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tr-TR"/>
              <a:t>Konuta Mülkiyet Durumu (%)</a:t>
            </a:r>
          </a:p>
        </c:rich>
      </c:tx>
      <c:layout>
        <c:manualLayout>
          <c:xMode val="edge"/>
          <c:yMode val="edge"/>
          <c:x val="0.34573055073453401"/>
          <c:y val="5.80141129607867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298556430446195E-2"/>
          <c:y val="3.3240740740740737E-2"/>
          <c:w val="0.87914588801399829"/>
          <c:h val="0.80250364537766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Sayfa1!$B$4</c:f>
              <c:strCache>
                <c:ptCount val="1"/>
                <c:pt idx="0">
                  <c:v>Ev Sahibi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Sayfa1!$C$3:$K$3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Sayfa1!$C$4:$K$4</c:f>
              <c:numCache>
                <c:formatCode>#,##0.0</c:formatCode>
                <c:ptCount val="9"/>
                <c:pt idx="0">
                  <c:v>59.95</c:v>
                </c:pt>
                <c:pt idx="1">
                  <c:v>59.6</c:v>
                </c:pt>
                <c:pt idx="2">
                  <c:v>60.6</c:v>
                </c:pt>
                <c:pt idx="3">
                  <c:v>60.7</c:v>
                </c:pt>
                <c:pt idx="4">
                  <c:v>61.1</c:v>
                </c:pt>
                <c:pt idx="5">
                  <c:v>60.4</c:v>
                </c:pt>
                <c:pt idx="6">
                  <c:v>59.7</c:v>
                </c:pt>
                <c:pt idx="7">
                  <c:v>59.1</c:v>
                </c:pt>
                <c:pt idx="8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07-4E00-9441-C689186204E2}"/>
            </c:ext>
          </c:extLst>
        </c:ser>
        <c:ser>
          <c:idx val="1"/>
          <c:order val="1"/>
          <c:tx>
            <c:strRef>
              <c:f>Sayfa1!$B$5</c:f>
              <c:strCache>
                <c:ptCount val="1"/>
                <c:pt idx="0">
                  <c:v>Kiracı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Sayfa1!$C$3:$K$3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Sayfa1!$C$5:$K$5</c:f>
              <c:numCache>
                <c:formatCode>#,##0.0</c:formatCode>
                <c:ptCount val="9"/>
                <c:pt idx="0">
                  <c:v>22.06</c:v>
                </c:pt>
                <c:pt idx="1">
                  <c:v>22.2</c:v>
                </c:pt>
                <c:pt idx="2">
                  <c:v>20.9</c:v>
                </c:pt>
                <c:pt idx="3">
                  <c:v>21.3</c:v>
                </c:pt>
                <c:pt idx="4">
                  <c:v>22.1</c:v>
                </c:pt>
                <c:pt idx="5">
                  <c:v>23.3</c:v>
                </c:pt>
                <c:pt idx="6">
                  <c:v>24.4</c:v>
                </c:pt>
                <c:pt idx="7">
                  <c:v>24.7</c:v>
                </c:pt>
                <c:pt idx="8">
                  <c:v>25.2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07-4E00-9441-C689186204E2}"/>
            </c:ext>
          </c:extLst>
        </c:ser>
        <c:ser>
          <c:idx val="2"/>
          <c:order val="2"/>
          <c:tx>
            <c:strRef>
              <c:f>Sayfa1!$B$6</c:f>
              <c:strCache>
                <c:ptCount val="1"/>
                <c:pt idx="0">
                  <c:v>Lojman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Sayfa1!$C$3:$K$3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Sayfa1!$C$6:$K$6</c:f>
              <c:numCache>
                <c:formatCode>#,##0.0</c:formatCode>
                <c:ptCount val="9"/>
                <c:pt idx="0">
                  <c:v>1.19</c:v>
                </c:pt>
                <c:pt idx="1">
                  <c:v>1.4</c:v>
                </c:pt>
                <c:pt idx="2">
                  <c:v>1.5</c:v>
                </c:pt>
                <c:pt idx="3">
                  <c:v>1.6</c:v>
                </c:pt>
                <c:pt idx="4">
                  <c:v>1.6</c:v>
                </c:pt>
                <c:pt idx="5">
                  <c:v>1.4</c:v>
                </c:pt>
                <c:pt idx="6">
                  <c:v>1.5</c:v>
                </c:pt>
                <c:pt idx="7">
                  <c:v>1.4</c:v>
                </c:pt>
                <c:pt idx="8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07-4E00-9441-C689186204E2}"/>
            </c:ext>
          </c:extLst>
        </c:ser>
        <c:ser>
          <c:idx val="3"/>
          <c:order val="3"/>
          <c:tx>
            <c:strRef>
              <c:f>Sayfa1!$B$7</c:f>
              <c:strCache>
                <c:ptCount val="1"/>
                <c:pt idx="0">
                  <c:v>Diğer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Sayfa1!$C$3:$K$3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Sayfa1!$C$7:$K$7</c:f>
              <c:numCache>
                <c:formatCode>#,##0.0</c:formatCode>
                <c:ptCount val="9"/>
                <c:pt idx="0">
                  <c:v>16.8</c:v>
                </c:pt>
                <c:pt idx="1">
                  <c:v>16.899999999999999</c:v>
                </c:pt>
                <c:pt idx="2">
                  <c:v>17</c:v>
                </c:pt>
                <c:pt idx="3">
                  <c:v>16.3</c:v>
                </c:pt>
                <c:pt idx="4">
                  <c:v>15.3</c:v>
                </c:pt>
                <c:pt idx="5">
                  <c:v>14.8</c:v>
                </c:pt>
                <c:pt idx="6">
                  <c:v>14.4</c:v>
                </c:pt>
                <c:pt idx="7">
                  <c:v>14.8</c:v>
                </c:pt>
                <c:pt idx="8">
                  <c:v>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07-4E00-9441-C68918620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074432"/>
        <c:axId val="167076224"/>
      </c:barChart>
      <c:catAx>
        <c:axId val="16707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167076224"/>
        <c:crosses val="autoZero"/>
        <c:auto val="1"/>
        <c:lblAlgn val="ctr"/>
        <c:lblOffset val="100"/>
        <c:noMultiLvlLbl val="0"/>
      </c:catAx>
      <c:valAx>
        <c:axId val="16707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1670744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3681671041119859"/>
          <c:y val="0.91683253135024789"/>
          <c:w val="0.52636636045494312"/>
          <c:h val="5.538969087197431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tr-T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3799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3467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7878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9508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7897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7271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9931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537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2117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247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560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7140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4329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8882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1859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740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5197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8995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846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08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709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2712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217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245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481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5792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5215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856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GGY464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KONUT FİNANSMANI VE YÖNETİMİ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Hüseyin YURDAKUL</a:t>
            </a:r>
            <a:endParaRPr lang="tr-TR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Alıcıları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075159"/>
              </p:ext>
            </p:extLst>
          </p:nvPr>
        </p:nvGraphicFramePr>
        <p:xfrm>
          <a:off x="434340" y="1325880"/>
          <a:ext cx="8404418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03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Alıcıları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645863"/>
              </p:ext>
            </p:extLst>
          </p:nvPr>
        </p:nvGraphicFramePr>
        <p:xfrm>
          <a:off x="589845" y="1314450"/>
          <a:ext cx="8096957" cy="4450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6365">
                  <a:extLst>
                    <a:ext uri="{9D8B030D-6E8A-4147-A177-3AD203B41FA5}">
                      <a16:colId xmlns:a16="http://schemas.microsoft.com/office/drawing/2014/main" xmlns="" val="363696485"/>
                    </a:ext>
                  </a:extLst>
                </a:gridCol>
                <a:gridCol w="772288">
                  <a:extLst>
                    <a:ext uri="{9D8B030D-6E8A-4147-A177-3AD203B41FA5}">
                      <a16:colId xmlns:a16="http://schemas.microsoft.com/office/drawing/2014/main" xmlns="" val="1354431566"/>
                    </a:ext>
                  </a:extLst>
                </a:gridCol>
                <a:gridCol w="772288">
                  <a:extLst>
                    <a:ext uri="{9D8B030D-6E8A-4147-A177-3AD203B41FA5}">
                      <a16:colId xmlns:a16="http://schemas.microsoft.com/office/drawing/2014/main" xmlns="" val="2987766971"/>
                    </a:ext>
                  </a:extLst>
                </a:gridCol>
                <a:gridCol w="772288">
                  <a:extLst>
                    <a:ext uri="{9D8B030D-6E8A-4147-A177-3AD203B41FA5}">
                      <a16:colId xmlns:a16="http://schemas.microsoft.com/office/drawing/2014/main" xmlns="" val="4146700411"/>
                    </a:ext>
                  </a:extLst>
                </a:gridCol>
                <a:gridCol w="772288">
                  <a:extLst>
                    <a:ext uri="{9D8B030D-6E8A-4147-A177-3AD203B41FA5}">
                      <a16:colId xmlns:a16="http://schemas.microsoft.com/office/drawing/2014/main" xmlns="" val="1551838681"/>
                    </a:ext>
                  </a:extLst>
                </a:gridCol>
                <a:gridCol w="772288">
                  <a:extLst>
                    <a:ext uri="{9D8B030D-6E8A-4147-A177-3AD203B41FA5}">
                      <a16:colId xmlns:a16="http://schemas.microsoft.com/office/drawing/2014/main" xmlns="" val="2379055830"/>
                    </a:ext>
                  </a:extLst>
                </a:gridCol>
                <a:gridCol w="772288">
                  <a:extLst>
                    <a:ext uri="{9D8B030D-6E8A-4147-A177-3AD203B41FA5}">
                      <a16:colId xmlns:a16="http://schemas.microsoft.com/office/drawing/2014/main" xmlns="" val="1980523791"/>
                    </a:ext>
                  </a:extLst>
                </a:gridCol>
                <a:gridCol w="772288">
                  <a:extLst>
                    <a:ext uri="{9D8B030D-6E8A-4147-A177-3AD203B41FA5}">
                      <a16:colId xmlns:a16="http://schemas.microsoft.com/office/drawing/2014/main" xmlns="" val="449589609"/>
                    </a:ext>
                  </a:extLst>
                </a:gridCol>
                <a:gridCol w="772288">
                  <a:extLst>
                    <a:ext uri="{9D8B030D-6E8A-4147-A177-3AD203B41FA5}">
                      <a16:colId xmlns:a16="http://schemas.microsoft.com/office/drawing/2014/main" xmlns="" val="3124682578"/>
                    </a:ext>
                  </a:extLst>
                </a:gridCol>
                <a:gridCol w="772288">
                  <a:extLst>
                    <a:ext uri="{9D8B030D-6E8A-4147-A177-3AD203B41FA5}">
                      <a16:colId xmlns:a16="http://schemas.microsoft.com/office/drawing/2014/main" xmlns="" val="2829028755"/>
                    </a:ext>
                  </a:extLst>
                </a:gridCol>
              </a:tblGrid>
              <a:tr h="59621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Konuta Mülkiyet Durumu (%)</a:t>
                      </a:r>
                      <a:endParaRPr lang="tr-TR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6689830"/>
                  </a:ext>
                </a:extLst>
              </a:tr>
              <a:tr h="7364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tr-TR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tr-TR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tr-TR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tr-TR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tr-TR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tr-TR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tr-TR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4857508"/>
                  </a:ext>
                </a:extLst>
              </a:tr>
              <a:tr h="908085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 Sahibi</a:t>
                      </a:r>
                      <a:endParaRPr lang="tr-TR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tr-TR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</a:t>
                      </a:r>
                      <a:endParaRPr lang="tr-TR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</a:t>
                      </a:r>
                      <a:endParaRPr lang="tr-TR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</a:t>
                      </a:r>
                      <a:endParaRPr lang="tr-TR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</a:t>
                      </a:r>
                      <a:endParaRPr lang="tr-TR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211491"/>
                  </a:ext>
                </a:extLst>
              </a:tr>
              <a:tr h="7364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Kiracı</a:t>
                      </a:r>
                      <a:endParaRPr lang="tr-TR" sz="2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</a:t>
                      </a:r>
                      <a:endParaRPr lang="tr-TR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tr-TR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tr-TR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tr-TR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tr-TR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2212953"/>
                  </a:ext>
                </a:extLst>
              </a:tr>
              <a:tr h="7364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Lojman</a:t>
                      </a:r>
                      <a:endParaRPr lang="tr-TR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tr-TR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5480427"/>
                  </a:ext>
                </a:extLst>
              </a:tr>
              <a:tr h="7364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Diğer</a:t>
                      </a:r>
                      <a:endParaRPr lang="tr-TR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tr-TR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tr-TR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5488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7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364740"/>
          </a:xfrm>
        </p:spPr>
        <p:txBody>
          <a:bodyPr>
            <a:normAutofit fontScale="90000"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Alıcıları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9775"/>
              </p:ext>
            </p:extLst>
          </p:nvPr>
        </p:nvGraphicFramePr>
        <p:xfrm>
          <a:off x="868680" y="1102456"/>
          <a:ext cx="7235191" cy="4868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473">
                  <a:extLst>
                    <a:ext uri="{9D8B030D-6E8A-4147-A177-3AD203B41FA5}">
                      <a16:colId xmlns:a16="http://schemas.microsoft.com/office/drawing/2014/main" xmlns="" val="3885774865"/>
                    </a:ext>
                  </a:extLst>
                </a:gridCol>
                <a:gridCol w="2682971">
                  <a:extLst>
                    <a:ext uri="{9D8B030D-6E8A-4147-A177-3AD203B41FA5}">
                      <a16:colId xmlns:a16="http://schemas.microsoft.com/office/drawing/2014/main" xmlns="" val="1849594620"/>
                    </a:ext>
                  </a:extLst>
                </a:gridCol>
                <a:gridCol w="1175785">
                  <a:extLst>
                    <a:ext uri="{9D8B030D-6E8A-4147-A177-3AD203B41FA5}">
                      <a16:colId xmlns:a16="http://schemas.microsoft.com/office/drawing/2014/main" xmlns="" val="1580211962"/>
                    </a:ext>
                  </a:extLst>
                </a:gridCol>
                <a:gridCol w="1175785">
                  <a:extLst>
                    <a:ext uri="{9D8B030D-6E8A-4147-A177-3AD203B41FA5}">
                      <a16:colId xmlns:a16="http://schemas.microsoft.com/office/drawing/2014/main" xmlns="" val="3489223470"/>
                    </a:ext>
                  </a:extLst>
                </a:gridCol>
                <a:gridCol w="1788177">
                  <a:extLst>
                    <a:ext uri="{9D8B030D-6E8A-4147-A177-3AD203B41FA5}">
                      <a16:colId xmlns:a16="http://schemas.microsoft.com/office/drawing/2014/main" xmlns="" val="3436774278"/>
                    </a:ext>
                  </a:extLst>
                </a:gridCol>
              </a:tblGrid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Ülke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Değişim (%)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661628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Romania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-0,41%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991732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Slovakia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1,33%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1904289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Singapore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5342509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Croatia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-0,44%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8355613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Lithuania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4771634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88,6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26701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Bulgaria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83,6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82,9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0,84%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9878129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Norway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81,5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-0,25%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7472375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Spain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-1,04%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030672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Portugal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-0,27%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4344690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Greece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73,3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760784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Belgium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5582696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6081896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Finland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9965407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Cyprus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-0,85%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5006293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 Union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9599797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Netherlands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69,4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-0,58%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1025189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Israel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66,5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66,5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6089336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Canada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1075011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5509002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</a:t>
                      </a:r>
                      <a:r>
                        <a:rPr lang="tr-TR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Kingdom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4579853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</a:t>
                      </a:r>
                      <a:r>
                        <a:rPr lang="tr-TR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States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6344728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-2,99%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9214895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</a:t>
                      </a:r>
                      <a:r>
                        <a:rPr lang="tr-TR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Zealand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66,9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-3,14%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6564019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Sweden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-1,69%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9367378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61,7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5434922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Denmark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-2,73%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1826813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tr-TR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Turkey</a:t>
                      </a:r>
                      <a:endParaRPr lang="tr-TR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</a:t>
                      </a:r>
                      <a:endParaRPr lang="tr-TR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</a:t>
                      </a:r>
                      <a:endParaRPr lang="tr-TR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-1,01%</a:t>
                      </a:r>
                      <a:endParaRPr lang="tr-TR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4478294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</a:t>
                      </a:r>
                      <a:r>
                        <a:rPr lang="tr-TR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Korea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2767132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Austria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55,4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0089800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3959810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Hong Kong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49,2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49,2</a:t>
                      </a:r>
                      <a:endParaRPr lang="tr-TR" sz="9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8736665"/>
                  </a:ext>
                </a:extLst>
              </a:tr>
              <a:tr h="1296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tr-TR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Switzerland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2,91%</a:t>
                      </a:r>
                      <a:endParaRPr lang="tr-TR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8" marR="6028" marT="60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3283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6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274320" y="1074419"/>
            <a:ext cx="8583869" cy="5269785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Satıcıları: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piyasasının arz yönünü oluşturur.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üreticileri ile mevcut konutların sahipleri (yatırımcılar dahil) bu grubu oluşturur.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Üretiminde kamu (Yerel yönetimler ve TOKİ) ve özel girişimciler ana aktörler.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Geliştiricileri: Proje geliştirici, kadastrocu, mimar ve mühendis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geliştiricileri arzın oluşması için gerekli girdi faktörlerini bir araya getirir.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Kadastrocular arazinin sınırlarını ve inşaata uygun olan alanları belirler.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Mimarlar genel hatları belirlenmiş projenin tasarımını yapar.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Mühendisler tasarlanan projenin yapısal </a:t>
            </a: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sağlamlığını 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garantiler.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Bireysel veya kurumsal yatırımcılar konut projesinin geliştirilmesine kaynak sağlar.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Müteahhitler, projeleri uygularlar. İnşaat için gerekli hafriyatın yapılması, malzemenin temin edilmesi, gerekli işgücünün sağlanması ve imalatın yapılması görevi </a:t>
            </a:r>
            <a:r>
              <a:rPr lang="tr-TR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müteahhite</a:t>
            </a: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aittir.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Taşeronlar, inşaat işlerinde alt yüklenicilerdir.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Satıcıları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38386" y="1102456"/>
            <a:ext cx="8496943" cy="440920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Satıcıları: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arzında aşağıdaki unsurlar belirleyicidir: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fiyatları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faiz oranları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finansmanı olanakları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Hükümet politikaları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Arsa üretimi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Kentleşme Oranı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 malzemeleri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Yapım teknolojileri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Satıcıları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0" y="908720"/>
            <a:ext cx="8233411" cy="4680520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Merkezi Yönetim/Devlet: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Kurumsal yapıya sahip konut piyasasının düzenleyicisi devlettir.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konut piyasasının organize bir yapıya sahip olabilmesi için atılan ilk adım 06.03.2007 tarihinde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RG’de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yayımlanan 5582 sayılı Konut Finansmanı Sistemine İlişkin Kanunlarda Değişiklik Yapılması Hakkındaki Kanun’dur.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düzenleme ile kurum, kural ve araçları ile gelişmiş bir piyasa yapısının oluşturulması ve bu yapı içerisinde varlık değerinin doğru oluşması sağlanarak alıcı ve satıcıların haklarının güvence altına alınması amaçlanmıştır.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Devlet, aynı zamanda bu piyasanın büyük bir oyuncusudur. 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Yerel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Yönetim: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Belirli alanların yerleşime açılmasına yönelik plan çalışmaları, altyapı yatırımları, sektöre ilişkin vergisel teşviklerinin varlığa veya yokluğu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konutların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değerini etkileyen yerel yönetimlerin yönlendirdiği faktörler olabilmektedir.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Düzenleyiciler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96239" y="905292"/>
            <a:ext cx="8233411" cy="3117380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Piyasası: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Arsanın üretilmesi 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Arsanın projelendirilmesi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nşaat faaliyetleri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Konutların satış faaliyetleri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Konutların yönetimi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Konutların değerinin tespiti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Konutların kredilendirilmesi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İpotekli kredilerin menkul kıymete dönüştürülmesi</a:t>
            </a:r>
          </a:p>
          <a:p>
            <a:pPr marL="895350" lvl="1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üreçlerine ilişkin farklı bilgi birikimlerine sahip uzmanların faaliyet gösterdiği bir piyasadır.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piyasaları kurumsal bir yapıya sahip ülkelerde, sektörde görev alacak her bir meslek grubu için yeterlilik şartı aranır.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Uzmanları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17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59" y="908720"/>
            <a:ext cx="8233411" cy="4917580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Toprak Kullanım Planlamacıları: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gelişimi ile yakında ilgili olan bu grupta, birçok planlayıcı fiziksel tasarım üzerine çalışırken, bazıları konut geliştirmenin ekonomik ve yatırım yönüyle ilgilenir; toprak kullanım politikalarını oluşturan kamuda çalışırlar.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Emlak Komisyoncuları: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Piyasadaki arz ve talebi bir araya getirmede önemli bir role sahiptir.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almak, satmak veya kiralamak isteyenleri bir araya getirir.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Küçük veya kurumsal yapıya sahip olabilir.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Kurumsal olanlar, sektördeki gelişmeleri takip eden, raporlar hazırlayan, eğilimleri not eden ve sektöre yatırım yapmak isteyenlere profesyonel danışmanlık hizmeti veren bir yapıda olabilir.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Kurumsal olanlar, dünya çapında örgütlenebilmektedir.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Uzmanları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18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77269" y="714410"/>
            <a:ext cx="8233411" cy="5447630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Emlak </a:t>
            </a:r>
            <a:r>
              <a:rPr lang="tr-T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Yöneticileri: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gibi gayrimenkul yatırımlarını kiralama, kira toplama, bakım ve onarak gibi günlük işlerini yapmak için yeterli bilgi ve uzmanlığa sahip kişilerdir.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yoğun uygulandığı alan siteler veya büyük konut yatırımlarında uygulanmaktadır.</a:t>
            </a:r>
            <a:endParaRPr lang="tr-T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Finansmanı Kurumları: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edinmek için yeterli tasarrufa sahip olmayan bireyleri kredilendiren finansal kurumlardır. 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Ticari bankalar, katılım bankaları, finansal kiralama şirketleri, sigorta şirketleri veya konut birlikleri örnek verilebilir.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Gayrimenkul/Konut Değerleme Uzmanları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Gerçeğe uygun gayrimenkul değeri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Kredilendirme kararının değerleme raporlarına göre verilmesi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Uzmanları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19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59" y="908720"/>
            <a:ext cx="8233411" cy="3754720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Varlık </a:t>
            </a: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Yönetim Şirketleri: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TMSF,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bankalar ve diğer mali kurumların alacakları ile diğer varlıklarının satın alınması, tahsili, yeniden yapılandırılması ve satılması amacına yönelik olarak faaliyet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gösterir.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Alacak tahsili için edindiği gayrimenkul ve sair mal, hak ve varlıkları işletebilir, kiralayabilir ve bunlara yatırım yapabilir.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Yeniden yapılandırma veya satışta danışmanlık ve aracılık hizmeti verir.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Uzmanları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508756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GDP Karşılaştırma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358282"/>
              </p:ext>
            </p:extLst>
          </p:nvPr>
        </p:nvGraphicFramePr>
        <p:xfrm>
          <a:off x="1451612" y="1234441"/>
          <a:ext cx="6080759" cy="4537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00">
                  <a:extLst>
                    <a:ext uri="{9D8B030D-6E8A-4147-A177-3AD203B41FA5}">
                      <a16:colId xmlns:a16="http://schemas.microsoft.com/office/drawing/2014/main" xmlns="" val="37662407"/>
                    </a:ext>
                  </a:extLst>
                </a:gridCol>
                <a:gridCol w="1908864">
                  <a:extLst>
                    <a:ext uri="{9D8B030D-6E8A-4147-A177-3AD203B41FA5}">
                      <a16:colId xmlns:a16="http://schemas.microsoft.com/office/drawing/2014/main" xmlns="" val="3015402078"/>
                    </a:ext>
                  </a:extLst>
                </a:gridCol>
                <a:gridCol w="1427605">
                  <a:extLst>
                    <a:ext uri="{9D8B030D-6E8A-4147-A177-3AD203B41FA5}">
                      <a16:colId xmlns:a16="http://schemas.microsoft.com/office/drawing/2014/main" xmlns="" val="1559893415"/>
                    </a:ext>
                  </a:extLst>
                </a:gridCol>
                <a:gridCol w="1466714">
                  <a:extLst>
                    <a:ext uri="{9D8B030D-6E8A-4147-A177-3AD203B41FA5}">
                      <a16:colId xmlns:a16="http://schemas.microsoft.com/office/drawing/2014/main" xmlns="" val="4151976263"/>
                    </a:ext>
                  </a:extLst>
                </a:gridCol>
                <a:gridCol w="931976">
                  <a:extLst>
                    <a:ext uri="{9D8B030D-6E8A-4147-A177-3AD203B41FA5}">
                      <a16:colId xmlns:a16="http://schemas.microsoft.com/office/drawing/2014/main" xmlns="" val="933054886"/>
                    </a:ext>
                  </a:extLst>
                </a:gridCol>
              </a:tblGrid>
              <a:tr h="168063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Tutar (Milyar $)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Değişim (%)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1692006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Ülke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r-TR" sz="14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4331638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</a:t>
                      </a:r>
                      <a:r>
                        <a:rPr lang="tr-TR" sz="10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States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20.544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19.485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5,43%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0882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</a:t>
                      </a:r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Union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18.748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17.345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8,09%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9350044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 </a:t>
                      </a:r>
                      <a:r>
                        <a:rPr lang="tr-TR" sz="10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13.669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12.635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8,18%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2774218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13.608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12.143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12,06%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3290196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4.971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4.860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2,28%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993963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3.996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3.693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8,20%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7635744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Kingdom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2.855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2.666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7,09%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8866236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2.777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2.586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7,39%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6798937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2.718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2.652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2,49%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3773821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2.073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1.947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6,47%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5422084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1.868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2.054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-9,06%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0529611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Canada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1.709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1.647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3,76%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740068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1.657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1.579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4,94%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2000798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Korea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1.619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1.531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5,75%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2060680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1.432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1.331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7,59%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3185736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Spain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1.426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1.314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8,52%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7430133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Mexico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1.220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1.158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5,35%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3575411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1.042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1.015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2,66%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742229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Netherlands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9,75%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118966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Saudi Arabia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13,50%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3673533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Turkey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-10,09%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6188130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Switzerland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3,83%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8709139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Taiwan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2,43%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8398968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Poland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11,22%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501995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Sweden</a:t>
                      </a:r>
                      <a:endParaRPr lang="tr-TR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2,80%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1" marR="7731" marT="773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225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5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20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59" y="908719"/>
            <a:ext cx="8233411" cy="5812755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Gayrimenkul faaliyetlerinde belirli bir süreyi kapsayan artış veya azalış eğilimleri gayrimenkul döngüsü olarak adlandırılır.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Kısa vadeli döngü 3 yıldan 5 yıla; uzun vadeli döngü 10 yıldan 15 yıla kadar devam etmektedir.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Gayrimenkul Döngüsü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1617103" y="2545640"/>
            <a:ext cx="1710547" cy="7710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 Döngü</a:t>
            </a:r>
            <a:endParaRPr lang="tr-T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5247429" y="2521595"/>
            <a:ext cx="1832438" cy="7710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Gayrimenkul Döngüsü</a:t>
            </a:r>
            <a:endParaRPr lang="tr-T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2699792" y="3487868"/>
            <a:ext cx="1710547" cy="6583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Büyüme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Dönemi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2699791" y="5226156"/>
            <a:ext cx="1710547" cy="6336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 Dönemi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2699790" y="4397454"/>
            <a:ext cx="1710547" cy="67108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Durgunluk Dönemi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2699792" y="5967360"/>
            <a:ext cx="1710547" cy="68663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İyileşme Dönemi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Düz Bağlayıcı 2"/>
          <p:cNvCxnSpPr/>
          <p:nvPr/>
        </p:nvCxnSpPr>
        <p:spPr>
          <a:xfrm>
            <a:off x="2339752" y="3305306"/>
            <a:ext cx="0" cy="3005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Yuvarlatılmış Dikdörtgen 15"/>
          <p:cNvSpPr/>
          <p:nvPr/>
        </p:nvSpPr>
        <p:spPr>
          <a:xfrm>
            <a:off x="6224595" y="3481852"/>
            <a:ext cx="1710547" cy="6583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Genişleme Dönemi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6224595" y="4356142"/>
            <a:ext cx="1710547" cy="6583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Düşüş Dönemi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6224594" y="5165202"/>
            <a:ext cx="1710547" cy="6583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Gerileme Dönemi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6254170" y="6000124"/>
            <a:ext cx="1710547" cy="6583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Düzelme Dönemi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Düz Bağlayıcı 5"/>
          <p:cNvCxnSpPr>
            <a:endCxn id="11" idx="1"/>
          </p:cNvCxnSpPr>
          <p:nvPr/>
        </p:nvCxnSpPr>
        <p:spPr>
          <a:xfrm flipV="1">
            <a:off x="2309248" y="3817056"/>
            <a:ext cx="390544" cy="11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 flipV="1">
            <a:off x="2317666" y="4736042"/>
            <a:ext cx="390544" cy="11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/>
          <p:cNvCxnSpPr/>
          <p:nvPr/>
        </p:nvCxnSpPr>
        <p:spPr>
          <a:xfrm flipV="1">
            <a:off x="2310031" y="5525058"/>
            <a:ext cx="390544" cy="11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/>
          <p:cNvCxnSpPr/>
          <p:nvPr/>
        </p:nvCxnSpPr>
        <p:spPr>
          <a:xfrm flipV="1">
            <a:off x="2317666" y="6282711"/>
            <a:ext cx="390544" cy="11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/>
          <p:cNvCxnSpPr/>
          <p:nvPr/>
        </p:nvCxnSpPr>
        <p:spPr>
          <a:xfrm>
            <a:off x="5868144" y="3316675"/>
            <a:ext cx="0" cy="3005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Bağlayıcı 25"/>
          <p:cNvCxnSpPr/>
          <p:nvPr/>
        </p:nvCxnSpPr>
        <p:spPr>
          <a:xfrm flipV="1">
            <a:off x="5851098" y="3779767"/>
            <a:ext cx="390544" cy="11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Bağlayıcı 26"/>
          <p:cNvCxnSpPr/>
          <p:nvPr/>
        </p:nvCxnSpPr>
        <p:spPr>
          <a:xfrm flipV="1">
            <a:off x="5868524" y="5468571"/>
            <a:ext cx="390544" cy="11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27"/>
          <p:cNvCxnSpPr/>
          <p:nvPr/>
        </p:nvCxnSpPr>
        <p:spPr>
          <a:xfrm flipV="1">
            <a:off x="5840724" y="4688487"/>
            <a:ext cx="390544" cy="11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Bağlayıcı 29"/>
          <p:cNvCxnSpPr/>
          <p:nvPr/>
        </p:nvCxnSpPr>
        <p:spPr>
          <a:xfrm flipV="1">
            <a:off x="5868524" y="6271380"/>
            <a:ext cx="390544" cy="11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2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21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Gayrimenkul Döngüsü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 flipV="1">
            <a:off x="1043608" y="3436856"/>
            <a:ext cx="7495963" cy="20204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rbest Form 31"/>
          <p:cNvSpPr/>
          <p:nvPr/>
        </p:nvSpPr>
        <p:spPr>
          <a:xfrm>
            <a:off x="1335024" y="1874074"/>
            <a:ext cx="6656187" cy="3488758"/>
          </a:xfrm>
          <a:custGeom>
            <a:avLst/>
            <a:gdLst>
              <a:gd name="connsiteX0" fmla="*/ 0 w 6656187"/>
              <a:gd name="connsiteY0" fmla="*/ 1564070 h 3488758"/>
              <a:gd name="connsiteX1" fmla="*/ 1481328 w 6656187"/>
              <a:gd name="connsiteY1" fmla="*/ 64454 h 3488758"/>
              <a:gd name="connsiteX2" fmla="*/ 4242816 w 6656187"/>
              <a:gd name="connsiteY2" fmla="*/ 3466022 h 3488758"/>
              <a:gd name="connsiteX3" fmla="*/ 6492240 w 6656187"/>
              <a:gd name="connsiteY3" fmla="*/ 1637222 h 3488758"/>
              <a:gd name="connsiteX4" fmla="*/ 6492240 w 6656187"/>
              <a:gd name="connsiteY4" fmla="*/ 1655510 h 3488758"/>
              <a:gd name="connsiteX5" fmla="*/ 6565392 w 6656187"/>
              <a:gd name="connsiteY5" fmla="*/ 1618934 h 3488758"/>
              <a:gd name="connsiteX6" fmla="*/ 6565392 w 6656187"/>
              <a:gd name="connsiteY6" fmla="*/ 1618934 h 34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6187" h="3488758">
                <a:moveTo>
                  <a:pt x="0" y="1564070"/>
                </a:moveTo>
                <a:cubicBezTo>
                  <a:pt x="387096" y="655766"/>
                  <a:pt x="774192" y="-252538"/>
                  <a:pt x="1481328" y="64454"/>
                </a:cubicBezTo>
                <a:cubicBezTo>
                  <a:pt x="2188464" y="381446"/>
                  <a:pt x="3407664" y="3203894"/>
                  <a:pt x="4242816" y="3466022"/>
                </a:cubicBezTo>
                <a:cubicBezTo>
                  <a:pt x="5077968" y="3728150"/>
                  <a:pt x="6492240" y="1637222"/>
                  <a:pt x="6492240" y="1637222"/>
                </a:cubicBezTo>
                <a:cubicBezTo>
                  <a:pt x="6867144" y="1335470"/>
                  <a:pt x="6480048" y="1658558"/>
                  <a:pt x="6492240" y="1655510"/>
                </a:cubicBezTo>
                <a:cubicBezTo>
                  <a:pt x="6504432" y="1652462"/>
                  <a:pt x="6565392" y="1618934"/>
                  <a:pt x="6565392" y="1618934"/>
                </a:cubicBezTo>
                <a:lnTo>
                  <a:pt x="6565392" y="1618934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/>
          <p:cNvSpPr txBox="1"/>
          <p:nvPr/>
        </p:nvSpPr>
        <p:spPr>
          <a:xfrm>
            <a:off x="395536" y="15567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Genişleme</a:t>
            </a:r>
            <a:endParaRPr lang="tr-TR" b="1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3639461" y="171565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Düşüş</a:t>
            </a:r>
            <a:endParaRPr lang="tr-TR" b="1" dirty="0"/>
          </a:p>
        </p:txBody>
      </p:sp>
      <p:sp>
        <p:nvSpPr>
          <p:cNvPr id="37" name="Metin kutusu 36"/>
          <p:cNvSpPr txBox="1"/>
          <p:nvPr/>
        </p:nvSpPr>
        <p:spPr>
          <a:xfrm>
            <a:off x="3639461" y="500874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Gerileme</a:t>
            </a:r>
            <a:endParaRPr lang="tr-TR" b="1" dirty="0"/>
          </a:p>
        </p:txBody>
      </p:sp>
      <p:sp>
        <p:nvSpPr>
          <p:cNvPr id="38" name="Metin kutusu 37"/>
          <p:cNvSpPr txBox="1"/>
          <p:nvPr/>
        </p:nvSpPr>
        <p:spPr>
          <a:xfrm>
            <a:off x="7240042" y="500874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Düzeltme</a:t>
            </a:r>
            <a:endParaRPr lang="tr-TR" b="1" dirty="0"/>
          </a:p>
        </p:txBody>
      </p:sp>
      <p:cxnSp>
        <p:nvCxnSpPr>
          <p:cNvPr id="39" name="Düz Ok Bağlayıcısı 38"/>
          <p:cNvCxnSpPr>
            <a:stCxn id="34" idx="2"/>
          </p:cNvCxnSpPr>
          <p:nvPr/>
        </p:nvCxnSpPr>
        <p:spPr>
          <a:xfrm>
            <a:off x="1043608" y="1926124"/>
            <a:ext cx="468560" cy="3657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Ok Bağlayıcısı 40"/>
          <p:cNvCxnSpPr/>
          <p:nvPr/>
        </p:nvCxnSpPr>
        <p:spPr>
          <a:xfrm flipH="1">
            <a:off x="3545303" y="2125459"/>
            <a:ext cx="378625" cy="3446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Düz Ok Bağlayıcısı 43"/>
          <p:cNvCxnSpPr/>
          <p:nvPr/>
        </p:nvCxnSpPr>
        <p:spPr>
          <a:xfrm flipV="1">
            <a:off x="4053253" y="4523385"/>
            <a:ext cx="446739" cy="4984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Düz Ok Bağlayıcısı 45"/>
          <p:cNvCxnSpPr/>
          <p:nvPr/>
        </p:nvCxnSpPr>
        <p:spPr>
          <a:xfrm flipH="1" flipV="1">
            <a:off x="7240042" y="4590965"/>
            <a:ext cx="516889" cy="4654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22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86581" y="1136784"/>
            <a:ext cx="8233411" cy="4812496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Arz ve Talep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Finansman İçin Arz Edilen Kaynak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Demografik Özellikler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Nüfus Artış Hızı (%1.3 Yıllık)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Genç-Yaşlı Nüfus (%55 35 yaş altı)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Şehir-Kırsal Kesim (%90’dan fazlası şehirde)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Hane Sayısı (22 milyondan fazla)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Hane Halkı Büyüklüğü (3,5 kişiden az)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Eğilimler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Vergi Düzenlemeleri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Gayrimenkul Döngüsünü Etkileyen Faktörler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23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86581" y="1005588"/>
            <a:ext cx="8233411" cy="436762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Kurumsal Olmayan Fon Kaynakları: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Bireysel tasarruflar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Akraba ve arkadaş çevresinden sağlanan kaynaklar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İşveren ve iş yerinde çalışan meslektaşlardan sağlanan kaynaklar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Kıymetli madenler cinsiden yapılmış tasarruflar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Tefeci ve benzeri yapılardan sağlanan kaynaklar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Tasarruf ve kredi birlikleri gibi kurumsal olmayan yapıların sağladığı kaynaklar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kooperatif kaynakları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Müteahhitlerden sağlanan kaynaklar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Piyasası Fon Kaynakları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24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15151" y="1060078"/>
            <a:ext cx="8233411" cy="3908524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Kurumsal Fon Kaynakları: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Ticari Bankalar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Katılım Bankaları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Finansal Kiralama Şirketleri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 Bankaları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Tasarruf ve Kredi Birlikleri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 Birlikleri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İpotek Bankaları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Finansmanı Kurumları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Piyasası Fon Kaynakları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25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Piyasaları Fon Kaynakları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730405"/>
              </p:ext>
            </p:extLst>
          </p:nvPr>
        </p:nvGraphicFramePr>
        <p:xfrm>
          <a:off x="777240" y="1268729"/>
          <a:ext cx="7555229" cy="4425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184">
                  <a:extLst>
                    <a:ext uri="{9D8B030D-6E8A-4147-A177-3AD203B41FA5}">
                      <a16:colId xmlns:a16="http://schemas.microsoft.com/office/drawing/2014/main" xmlns="" val="349459044"/>
                    </a:ext>
                  </a:extLst>
                </a:gridCol>
                <a:gridCol w="889986">
                  <a:extLst>
                    <a:ext uri="{9D8B030D-6E8A-4147-A177-3AD203B41FA5}">
                      <a16:colId xmlns:a16="http://schemas.microsoft.com/office/drawing/2014/main" xmlns="" val="202086834"/>
                    </a:ext>
                  </a:extLst>
                </a:gridCol>
                <a:gridCol w="1161401">
                  <a:extLst>
                    <a:ext uri="{9D8B030D-6E8A-4147-A177-3AD203B41FA5}">
                      <a16:colId xmlns:a16="http://schemas.microsoft.com/office/drawing/2014/main" xmlns="" val="2895121604"/>
                    </a:ext>
                  </a:extLst>
                </a:gridCol>
                <a:gridCol w="1268705">
                  <a:extLst>
                    <a:ext uri="{9D8B030D-6E8A-4147-A177-3AD203B41FA5}">
                      <a16:colId xmlns:a16="http://schemas.microsoft.com/office/drawing/2014/main" xmlns="" val="2486395881"/>
                    </a:ext>
                  </a:extLst>
                </a:gridCol>
                <a:gridCol w="1211896">
                  <a:extLst>
                    <a:ext uri="{9D8B030D-6E8A-4147-A177-3AD203B41FA5}">
                      <a16:colId xmlns:a16="http://schemas.microsoft.com/office/drawing/2014/main" xmlns="" val="1000367968"/>
                    </a:ext>
                  </a:extLst>
                </a:gridCol>
                <a:gridCol w="1060409">
                  <a:extLst>
                    <a:ext uri="{9D8B030D-6E8A-4147-A177-3AD203B41FA5}">
                      <a16:colId xmlns:a16="http://schemas.microsoft.com/office/drawing/2014/main" xmlns="" val="654372729"/>
                    </a:ext>
                  </a:extLst>
                </a:gridCol>
                <a:gridCol w="1186648">
                  <a:extLst>
                    <a:ext uri="{9D8B030D-6E8A-4147-A177-3AD203B41FA5}">
                      <a16:colId xmlns:a16="http://schemas.microsoft.com/office/drawing/2014/main" xmlns="" val="2562445376"/>
                    </a:ext>
                  </a:extLst>
                </a:gridCol>
              </a:tblGrid>
              <a:tr h="260313">
                <a:tc>
                  <a:txBody>
                    <a:bodyPr/>
                    <a:lstStyle/>
                    <a:p>
                      <a:pPr algn="l" fontAlgn="b"/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Bakiye </a:t>
                      </a:r>
                      <a:r>
                        <a:rPr lang="tr-TR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Miktar</a:t>
                      </a:r>
                      <a:r>
                        <a:rPr lang="tr-TR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tr-TR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Milyon TL)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8997880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Taşıt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Konut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Diğer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39414024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5.884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187.300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196.401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389.604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09418247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Eylül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24469505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5.915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187.386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196.486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389.806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04595757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5.713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179.951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187.628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373.309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15231729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Aralık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92261743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5.740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180.020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187.697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373.475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17891411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5.346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175.961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195.697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377.020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53799311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8046279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5.372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176.033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195.767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377.188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77987557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4.921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173.047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197.986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375.970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19596092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Haziran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31174310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4.948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173.119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198.056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376.139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68627135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4.419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179.599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212.142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396.174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18118515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Eylül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YP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28142580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4.442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179.663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212.207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396.325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3808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8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26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Konut Piyasaları Fon Kaynakları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017103"/>
              </p:ext>
            </p:extLst>
          </p:nvPr>
        </p:nvGraphicFramePr>
        <p:xfrm>
          <a:off x="395536" y="1145446"/>
          <a:ext cx="8291266" cy="4569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527">
                  <a:extLst>
                    <a:ext uri="{9D8B030D-6E8A-4147-A177-3AD203B41FA5}">
                      <a16:colId xmlns:a16="http://schemas.microsoft.com/office/drawing/2014/main" xmlns="" val="645687090"/>
                    </a:ext>
                  </a:extLst>
                </a:gridCol>
                <a:gridCol w="948149">
                  <a:extLst>
                    <a:ext uri="{9D8B030D-6E8A-4147-A177-3AD203B41FA5}">
                      <a16:colId xmlns:a16="http://schemas.microsoft.com/office/drawing/2014/main" xmlns="" val="1915470691"/>
                    </a:ext>
                  </a:extLst>
                </a:gridCol>
                <a:gridCol w="1291098">
                  <a:extLst>
                    <a:ext uri="{9D8B030D-6E8A-4147-A177-3AD203B41FA5}">
                      <a16:colId xmlns:a16="http://schemas.microsoft.com/office/drawing/2014/main" xmlns="" val="160017750"/>
                    </a:ext>
                  </a:extLst>
                </a:gridCol>
                <a:gridCol w="1371791">
                  <a:extLst>
                    <a:ext uri="{9D8B030D-6E8A-4147-A177-3AD203B41FA5}">
                      <a16:colId xmlns:a16="http://schemas.microsoft.com/office/drawing/2014/main" xmlns="" val="3719963008"/>
                    </a:ext>
                  </a:extLst>
                </a:gridCol>
                <a:gridCol w="1371791">
                  <a:extLst>
                    <a:ext uri="{9D8B030D-6E8A-4147-A177-3AD203B41FA5}">
                      <a16:colId xmlns:a16="http://schemas.microsoft.com/office/drawing/2014/main" xmlns="" val="1374619758"/>
                    </a:ext>
                  </a:extLst>
                </a:gridCol>
                <a:gridCol w="1102812">
                  <a:extLst>
                    <a:ext uri="{9D8B030D-6E8A-4147-A177-3AD203B41FA5}">
                      <a16:colId xmlns:a16="http://schemas.microsoft.com/office/drawing/2014/main" xmlns="" val="1993447946"/>
                    </a:ext>
                  </a:extLst>
                </a:gridCol>
                <a:gridCol w="1291098">
                  <a:extLst>
                    <a:ext uri="{9D8B030D-6E8A-4147-A177-3AD203B41FA5}">
                      <a16:colId xmlns:a16="http://schemas.microsoft.com/office/drawing/2014/main" xmlns="" val="2037894594"/>
                    </a:ext>
                  </a:extLst>
                </a:gridCol>
              </a:tblGrid>
              <a:tr h="27014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Bakiye Kişi Sayısı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9574046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Taşıt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Konut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Diğer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06300739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207.174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2.319.467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17.575.999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20.103.066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3913549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Eylül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73770355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207.502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2.319.737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17.576.376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20.104.041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28486677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220.726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2.282.331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17.557.095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20.060.675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56889074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Aralık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7834272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220.980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2.282.562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17.557.227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20.061.292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88132208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184.285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2.246.752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16.940.382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19.371.862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94019249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73026676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184.560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2.246.998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16.940.691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19.372.692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67798782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170.290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2.229.962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16.665.279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19.066.039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11323923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Haziran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80685300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170.548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2.230.215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16.665.579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19.066.850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16851598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154.548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2.249.995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15.047.111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17.452.129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72107583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Eylül</a:t>
                      </a:r>
                      <a:endParaRPr lang="tr-TR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YP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28208883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154.789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2.250.235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15.047.389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17.452.888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66462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2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27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53389" y="1048036"/>
            <a:ext cx="8233411" cy="5045260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piyasaları etkin değildir çünkü: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Alım satıma konu varlık heterojendir, standart değildir.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Alıcılar eşit satın alma gücüne ve varlığa ilişkin eşit bilgiye sahip değildir.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Herhangi bir zamanda belirli bir fiyat aralığı içinde çok az sayıda alıcı ve satıcı vardır. Bu nedenle, bir alıcı ya da satıcı arz veya talebi kontrol ederek fiyatı etkileyebilir.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Birçok özel veya resmi kısıtlamaya tabidir.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Arz talepte dengeden ziyade kaymalar vardır.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Alıcı ve satıcılar iyi bilgilendirilmiş olmayabilir.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Alıcı ve satıcılar resmen bir araya getirilemezler.</a:t>
            </a:r>
          </a:p>
          <a:p>
            <a:pPr marL="1181100"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 tüketilemeyen faydası uzun yıllara yayılan, nakil edilemeyen ve çoğu zaman likiditesi düşük mallardır.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Gayrimenkul Piyasalarının Etkinliği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28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755576" y="908720"/>
            <a:ext cx="8574345" cy="4519271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Bütünleşmiş bir yasal çerçeveye sahip olması</a:t>
            </a:r>
          </a:p>
          <a:p>
            <a:pPr marL="7810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Tapu kayıtlarının ve kadastronun etkinliği</a:t>
            </a:r>
          </a:p>
          <a:p>
            <a:pPr marL="7810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Hizmetlerin etkinliği</a:t>
            </a:r>
          </a:p>
          <a:p>
            <a:pPr marL="7810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Sağlam bir piyasanın gelişimi için önkoşulların belirlenmesi</a:t>
            </a:r>
          </a:p>
          <a:p>
            <a:pPr marL="7810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İyi yönetişim</a:t>
            </a:r>
          </a:p>
          <a:p>
            <a:pPr marL="7810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Sürdürülebilir finansman</a:t>
            </a:r>
          </a:p>
          <a:p>
            <a:pPr marL="7810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Şeffaflık ve gelişmiş finansal ürünler</a:t>
            </a:r>
          </a:p>
          <a:p>
            <a:pPr marL="7810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Konutların değerlemesi</a:t>
            </a:r>
          </a:p>
          <a:p>
            <a:pPr marL="7810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konut (TOKİ)</a:t>
            </a:r>
          </a:p>
          <a:p>
            <a:pPr marL="7810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Eğitim ve kapasite geliştirme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Etkin Bir Konut Piyasasının Koşulları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29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734143" y="2420888"/>
            <a:ext cx="7801363" cy="1008112"/>
          </a:xfrm>
        </p:spPr>
        <p:txBody>
          <a:bodyPr>
            <a:no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tr-TR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endParaRPr lang="tr-TR" sz="40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508756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GDP Karşılaştırma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5825" y="1947128"/>
            <a:ext cx="737452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OpenSans"/>
              </a:rPr>
              <a:t/>
            </a:r>
            <a:br>
              <a:rPr kumimoji="0" lang="tr-TR" altLang="tr-TR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OpenSans"/>
              </a:rPr>
            </a:b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8" name="Picture 4" descr="https://data.worldbank.org/assets/images/placehol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0" y="2000845"/>
            <a:ext cx="215091" cy="31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afik 12"/>
          <p:cNvGraphicFramePr>
            <a:graphicFrameLocks/>
          </p:cNvGraphicFramePr>
          <p:nvPr/>
        </p:nvGraphicFramePr>
        <p:xfrm>
          <a:off x="496000" y="732620"/>
          <a:ext cx="8396480" cy="562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21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Gayrimenkul Piyasaları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2051720" y="1048036"/>
            <a:ext cx="4896544" cy="4367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Gayrimenkul</a:t>
            </a:r>
            <a:endParaRPr lang="tr-T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928071" y="2539532"/>
            <a:ext cx="1864714" cy="54497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Amaçlı Gayrimenkuller</a:t>
            </a:r>
            <a:endParaRPr lang="tr-T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272015" y="2581166"/>
            <a:ext cx="1771073" cy="5449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Ticari Gayrimenkuller</a:t>
            </a:r>
            <a:endParaRPr lang="tr-T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7381145" y="2554766"/>
            <a:ext cx="1584443" cy="5449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Endüstriyel Gayrimenkuller</a:t>
            </a:r>
            <a:endParaRPr lang="tr-T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5266915" y="2564855"/>
            <a:ext cx="1906888" cy="5544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Tarımsal Amaçlı Gayrimenkuller</a:t>
            </a:r>
            <a:endParaRPr lang="tr-T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4237972" y="3412236"/>
            <a:ext cx="2013829" cy="54497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 Amaçlı Gayrimenkuller</a:t>
            </a:r>
            <a:endParaRPr lang="tr-T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Yuvarlatılmış Dikdörtgen 15"/>
          <p:cNvSpPr/>
          <p:nvPr/>
        </p:nvSpPr>
        <p:spPr>
          <a:xfrm>
            <a:off x="6400801" y="3402035"/>
            <a:ext cx="1656183" cy="54497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Arazi ve Arsalar</a:t>
            </a:r>
            <a:endParaRPr lang="tr-T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1038110" y="4081636"/>
            <a:ext cx="1302150" cy="16902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3" indent="-17463">
              <a:buFontTx/>
              <a:buChar char="-"/>
            </a:pPr>
            <a:r>
              <a:rPr lang="tr-TR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Konutlar</a:t>
            </a:r>
            <a:endParaRPr lang="tr-T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2831786" y="4126531"/>
            <a:ext cx="1355670" cy="16453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3" indent="-17463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AVM</a:t>
            </a:r>
          </a:p>
          <a:p>
            <a:pPr marL="17463" indent="-17463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Ofisler</a:t>
            </a:r>
          </a:p>
          <a:p>
            <a:pPr marL="17463" indent="-17463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Mağazalar</a:t>
            </a:r>
          </a:p>
          <a:p>
            <a:pPr marL="17463" indent="-17463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Otoparklar</a:t>
            </a:r>
          </a:p>
          <a:p>
            <a:pPr marL="17463" indent="-17463">
              <a:buFontTx/>
              <a:buChar char="-"/>
            </a:pPr>
            <a:endParaRPr lang="tr-TR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7752677" y="4173747"/>
            <a:ext cx="1220542" cy="159813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3" indent="-17463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Fabrikalar</a:t>
            </a:r>
          </a:p>
          <a:p>
            <a:pPr marL="17463" indent="-17463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Petrol </a:t>
            </a:r>
          </a:p>
          <a:p>
            <a:r>
              <a:rPr lang="tr-T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Rafineleri</a:t>
            </a:r>
            <a:endParaRPr lang="tr-T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5986872" y="4152481"/>
            <a:ext cx="930720" cy="16193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3" indent="-17463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Bağ</a:t>
            </a:r>
          </a:p>
          <a:p>
            <a:pPr marL="17463" indent="-17463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Bahçe</a:t>
            </a:r>
          </a:p>
          <a:p>
            <a:pPr marL="17463" indent="-17463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Tarla</a:t>
            </a:r>
          </a:p>
          <a:p>
            <a:pPr marL="17463" indent="-17463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Çiftlik</a:t>
            </a:r>
            <a:endParaRPr lang="tr-T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Yuvarlatılmış Dikdörtgen 20"/>
          <p:cNvSpPr/>
          <p:nvPr/>
        </p:nvSpPr>
        <p:spPr>
          <a:xfrm>
            <a:off x="4355879" y="4126531"/>
            <a:ext cx="1522624" cy="16453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3" indent="-17463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Otel</a:t>
            </a:r>
          </a:p>
          <a:p>
            <a:pPr marL="17463" indent="-17463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Motel</a:t>
            </a:r>
          </a:p>
          <a:p>
            <a:pPr marL="17463" indent="-17463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Tatil Köyü</a:t>
            </a:r>
          </a:p>
          <a:p>
            <a:pPr marL="17463" indent="-17463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Kamu Binaları</a:t>
            </a:r>
          </a:p>
          <a:p>
            <a:pPr marL="17463" indent="-17463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Üniversiteler</a:t>
            </a:r>
            <a:endParaRPr lang="tr-T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1689185" y="3126138"/>
            <a:ext cx="40298" cy="899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 flipH="1">
            <a:off x="1731477" y="2118456"/>
            <a:ext cx="3579" cy="410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 flipH="1">
            <a:off x="3569246" y="3116105"/>
            <a:ext cx="25258" cy="1000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>
            <a:endCxn id="19" idx="0"/>
          </p:cNvCxnSpPr>
          <p:nvPr/>
        </p:nvCxnSpPr>
        <p:spPr>
          <a:xfrm>
            <a:off x="8336352" y="3126138"/>
            <a:ext cx="26596" cy="1047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>
            <a:endCxn id="21" idx="0"/>
          </p:cNvCxnSpPr>
          <p:nvPr/>
        </p:nvCxnSpPr>
        <p:spPr>
          <a:xfrm flipH="1">
            <a:off x="5117191" y="3957209"/>
            <a:ext cx="6590" cy="169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4673972" y="2308679"/>
            <a:ext cx="0" cy="237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 flipH="1">
            <a:off x="6247010" y="1491219"/>
            <a:ext cx="4791" cy="270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Yuvarlatılmış Dikdörtgen 28"/>
          <p:cNvSpPr/>
          <p:nvPr/>
        </p:nvSpPr>
        <p:spPr>
          <a:xfrm>
            <a:off x="846717" y="1775660"/>
            <a:ext cx="3157049" cy="54497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Oturmaya Elverişli Gayrimenkuller</a:t>
            </a:r>
            <a:endParaRPr lang="tr-T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Yuvarlatılmış Dikdörtgen 31"/>
          <p:cNvSpPr/>
          <p:nvPr/>
        </p:nvSpPr>
        <p:spPr>
          <a:xfrm>
            <a:off x="4374697" y="1763706"/>
            <a:ext cx="4012529" cy="54497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Oturmaya Elverişli Olmayan Gayrimenkuller</a:t>
            </a:r>
            <a:endParaRPr lang="tr-T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Düz Ok Bağlayıcısı 41"/>
          <p:cNvCxnSpPr/>
          <p:nvPr/>
        </p:nvCxnSpPr>
        <p:spPr>
          <a:xfrm flipH="1">
            <a:off x="5140209" y="2308679"/>
            <a:ext cx="29679" cy="1103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Düz Ok Bağlayıcısı 43"/>
          <p:cNvCxnSpPr/>
          <p:nvPr/>
        </p:nvCxnSpPr>
        <p:spPr>
          <a:xfrm>
            <a:off x="6225050" y="2291123"/>
            <a:ext cx="0" cy="237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Düz Ok Bağlayıcısı 44"/>
          <p:cNvCxnSpPr/>
          <p:nvPr/>
        </p:nvCxnSpPr>
        <p:spPr>
          <a:xfrm>
            <a:off x="7962773" y="2302004"/>
            <a:ext cx="0" cy="237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Düz Ok Bağlayıcısı 46"/>
          <p:cNvCxnSpPr/>
          <p:nvPr/>
        </p:nvCxnSpPr>
        <p:spPr>
          <a:xfrm>
            <a:off x="6306331" y="3119306"/>
            <a:ext cx="17974" cy="993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Düz Ok Bağlayıcısı 48"/>
          <p:cNvCxnSpPr/>
          <p:nvPr/>
        </p:nvCxnSpPr>
        <p:spPr>
          <a:xfrm flipH="1">
            <a:off x="7254439" y="2291123"/>
            <a:ext cx="29679" cy="1103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Düz Ok Bağlayıcısı 58"/>
          <p:cNvCxnSpPr/>
          <p:nvPr/>
        </p:nvCxnSpPr>
        <p:spPr>
          <a:xfrm flipH="1">
            <a:off x="2483768" y="1477650"/>
            <a:ext cx="4791" cy="270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0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Piyasaları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2051720" y="1048036"/>
            <a:ext cx="4896544" cy="4367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Piyasası</a:t>
            </a:r>
            <a:endParaRPr lang="tr-T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72008" y="1650380"/>
            <a:ext cx="2123728" cy="5158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Piyasa Düzenleyicileri</a:t>
            </a:r>
            <a:endParaRPr lang="tr-T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2447764" y="1670818"/>
            <a:ext cx="2052228" cy="4954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Piyasa Uzmanları</a:t>
            </a:r>
            <a:endParaRPr lang="tr-T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4696023" y="1659888"/>
            <a:ext cx="1740939" cy="5063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Piyasa Alıcıları</a:t>
            </a:r>
            <a:endParaRPr lang="tr-T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Yuvarlatılmış Dikdörtgen 15"/>
          <p:cNvSpPr/>
          <p:nvPr/>
        </p:nvSpPr>
        <p:spPr>
          <a:xfrm>
            <a:off x="6791908" y="1659888"/>
            <a:ext cx="2140168" cy="5177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Piyasa Satıcıları</a:t>
            </a:r>
            <a:endParaRPr lang="tr-T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105083" y="2371117"/>
            <a:ext cx="2110595" cy="5900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8900" indent="-88900">
              <a:buFontTx/>
              <a:buChar char="-"/>
            </a:pPr>
            <a:r>
              <a:rPr lang="tr-TR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Merkezi Yönetim</a:t>
            </a:r>
          </a:p>
          <a:p>
            <a:pPr marL="88900" indent="-88900">
              <a:buFontTx/>
              <a:buChar char="-"/>
            </a:pPr>
            <a:r>
              <a:rPr lang="tr-TR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Yerel Yönetim</a:t>
            </a:r>
            <a:endParaRPr lang="tr-TR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2447446" y="2399488"/>
            <a:ext cx="2013576" cy="22498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8900" indent="-88900">
              <a:buFontTx/>
              <a:buChar char="-"/>
            </a:pPr>
            <a:r>
              <a:rPr lang="tr-TR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Toprak Kullanım Planlamacıları</a:t>
            </a:r>
          </a:p>
          <a:p>
            <a:pPr marL="88900" indent="-88900">
              <a:buFontTx/>
              <a:buChar char="-"/>
            </a:pPr>
            <a:r>
              <a:rPr lang="tr-TR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Emlak Komisyoncuları</a:t>
            </a:r>
          </a:p>
          <a:p>
            <a:pPr marL="88900" indent="-88900">
              <a:buFontTx/>
              <a:buChar char="-"/>
            </a:pPr>
            <a:r>
              <a:rPr lang="tr-TR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Emlak Yöneticileri</a:t>
            </a:r>
          </a:p>
          <a:p>
            <a:pPr marL="88900" indent="-88900">
              <a:buFontTx/>
              <a:buChar char="-"/>
            </a:pPr>
            <a:r>
              <a:rPr lang="tr-TR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 Şirketleri</a:t>
            </a:r>
          </a:p>
          <a:p>
            <a:pPr marL="88900" indent="-88900">
              <a:buFontTx/>
              <a:buChar char="-"/>
            </a:pPr>
            <a:r>
              <a:rPr lang="tr-TR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Gayrimenkul  Değerleme Kuruluşları</a:t>
            </a:r>
            <a:endParaRPr lang="tr-TR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>
              <a:buFontTx/>
              <a:buChar char="-"/>
            </a:pPr>
            <a:r>
              <a:rPr lang="tr-TR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Varlık Yönetim Şirketleri</a:t>
            </a:r>
            <a:endParaRPr lang="tr-TR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4653770" y="2427200"/>
            <a:ext cx="1536660" cy="9744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8900" indent="-88900">
              <a:buFontTx/>
              <a:buChar char="-"/>
            </a:pPr>
            <a:r>
              <a:rPr lang="tr-TR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Sahipleri</a:t>
            </a:r>
          </a:p>
          <a:p>
            <a:pPr marL="88900" indent="-88900">
              <a:buFontTx/>
              <a:buChar char="-"/>
            </a:pPr>
            <a:r>
              <a:rPr lang="tr-TR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Kiracılar</a:t>
            </a:r>
          </a:p>
          <a:p>
            <a:pPr marL="88900" indent="-88900">
              <a:buFontTx/>
              <a:buChar char="-"/>
            </a:pPr>
            <a:r>
              <a:rPr lang="tr-TR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Yatırımcılar</a:t>
            </a:r>
            <a:endParaRPr lang="tr-TR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Yuvarlatılmış Dikdörtgen 20"/>
          <p:cNvSpPr/>
          <p:nvPr/>
        </p:nvSpPr>
        <p:spPr>
          <a:xfrm>
            <a:off x="6241358" y="2455684"/>
            <a:ext cx="1509382" cy="7710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8900" indent="-88900">
              <a:buFontTx/>
              <a:buChar char="-"/>
            </a:pPr>
            <a:r>
              <a:rPr lang="tr-TR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 Geliştirici Grup</a:t>
            </a:r>
            <a:endParaRPr lang="tr-TR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951364" y="2168312"/>
            <a:ext cx="18255" cy="192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>
            <a:off x="3557514" y="2204862"/>
            <a:ext cx="6374" cy="161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 flipH="1">
            <a:off x="5564687" y="1498635"/>
            <a:ext cx="1805" cy="186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 flipH="1">
            <a:off x="3557514" y="1491410"/>
            <a:ext cx="6374" cy="1794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Ok Bağlayıcısı 36"/>
          <p:cNvCxnSpPr/>
          <p:nvPr/>
        </p:nvCxnSpPr>
        <p:spPr>
          <a:xfrm flipH="1">
            <a:off x="1115616" y="1484783"/>
            <a:ext cx="936104" cy="127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Yuvarlatılmış Dikdörtgen 37"/>
          <p:cNvSpPr/>
          <p:nvPr/>
        </p:nvSpPr>
        <p:spPr>
          <a:xfrm>
            <a:off x="7784679" y="2419801"/>
            <a:ext cx="1342332" cy="7710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8900" indent="-88900">
              <a:buFontTx/>
              <a:buChar char="-"/>
            </a:pPr>
            <a:r>
              <a:rPr lang="tr-TR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Yatırımcılar</a:t>
            </a:r>
          </a:p>
          <a:p>
            <a:pPr marL="88900" indent="-88900">
              <a:buFontTx/>
              <a:buChar char="-"/>
            </a:pPr>
            <a:r>
              <a:rPr lang="tr-TR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Müteahhit</a:t>
            </a:r>
          </a:p>
          <a:p>
            <a:pPr marL="88900" indent="-88900">
              <a:buFontTx/>
              <a:buChar char="-"/>
            </a:pPr>
            <a:r>
              <a:rPr lang="tr-TR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Taşeronlar</a:t>
            </a:r>
            <a:endParaRPr lang="tr-TR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Düz Ok Bağlayıcısı 39"/>
          <p:cNvCxnSpPr/>
          <p:nvPr/>
        </p:nvCxnSpPr>
        <p:spPr>
          <a:xfrm flipH="1">
            <a:off x="7016319" y="2177681"/>
            <a:ext cx="1" cy="249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Yuvarlatılmış Dikdörtgen 41"/>
          <p:cNvSpPr/>
          <p:nvPr/>
        </p:nvSpPr>
        <p:spPr>
          <a:xfrm>
            <a:off x="6241358" y="3399420"/>
            <a:ext cx="1599831" cy="8152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8900" indent="-88900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Kadastrocular</a:t>
            </a:r>
          </a:p>
          <a:p>
            <a:pPr marL="88900" indent="-88900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Mühendisler</a:t>
            </a:r>
          </a:p>
          <a:p>
            <a:pPr marL="88900" indent="-88900">
              <a:buFontTx/>
              <a:buChar char="-"/>
            </a:pP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Mimarlar</a:t>
            </a:r>
            <a:endParaRPr lang="tr-T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Düz Ok Bağlayıcısı 46"/>
          <p:cNvCxnSpPr/>
          <p:nvPr/>
        </p:nvCxnSpPr>
        <p:spPr>
          <a:xfrm flipH="1">
            <a:off x="7007824" y="3202290"/>
            <a:ext cx="8495" cy="1783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İçerik Yer Tutucusu 2"/>
          <p:cNvSpPr>
            <a:spLocks noGrp="1"/>
          </p:cNvSpPr>
          <p:nvPr>
            <p:ph idx="1"/>
          </p:nvPr>
        </p:nvSpPr>
        <p:spPr>
          <a:xfrm>
            <a:off x="978495" y="4668119"/>
            <a:ext cx="7708305" cy="1526709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Piyasası: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Konutların, konutların sağladığı hakları temsil eden menkul kıymetlerin, para ve benzeri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varlıkların değişiminin yapıldığı yerlerdir.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hanehalkının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talepleri doğrultusunda üreticilerin, ihtiyacı karşılamaya yönelik konut üretmeleri sürecidir </a:t>
            </a:r>
          </a:p>
        </p:txBody>
      </p:sp>
      <p:cxnSp>
        <p:nvCxnSpPr>
          <p:cNvPr id="48" name="Düz Ok Bağlayıcısı 47"/>
          <p:cNvCxnSpPr/>
          <p:nvPr/>
        </p:nvCxnSpPr>
        <p:spPr>
          <a:xfrm flipH="1">
            <a:off x="5564687" y="2208637"/>
            <a:ext cx="12107" cy="1891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Düz Ok Bağlayıcısı 48"/>
          <p:cNvCxnSpPr/>
          <p:nvPr/>
        </p:nvCxnSpPr>
        <p:spPr>
          <a:xfrm>
            <a:off x="8457905" y="2166266"/>
            <a:ext cx="24441" cy="2315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2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6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Piyasası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1718882" y="970246"/>
            <a:ext cx="5319276" cy="62416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Piyasası</a:t>
            </a:r>
            <a:endParaRPr lang="tr-T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756084" y="2245447"/>
            <a:ext cx="3568416" cy="7515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Birincil Piyasası</a:t>
            </a: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771800" y="1623103"/>
            <a:ext cx="0" cy="5936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6012160" y="1594411"/>
            <a:ext cx="0" cy="622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Yuvarlatılmış Dikdörtgen 13"/>
          <p:cNvSpPr/>
          <p:nvPr/>
        </p:nvSpPr>
        <p:spPr>
          <a:xfrm>
            <a:off x="4489728" y="2227117"/>
            <a:ext cx="3568416" cy="7698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İkincil Piyasası</a:t>
            </a:r>
          </a:p>
        </p:txBody>
      </p:sp>
      <p:sp>
        <p:nvSpPr>
          <p:cNvPr id="16" name="Yuvarlatılmış Dikdörtgen 15"/>
          <p:cNvSpPr/>
          <p:nvPr/>
        </p:nvSpPr>
        <p:spPr>
          <a:xfrm>
            <a:off x="390764" y="3927376"/>
            <a:ext cx="3573198" cy="7515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Talep</a:t>
            </a:r>
          </a:p>
        </p:txBody>
      </p:sp>
      <p:sp>
        <p:nvSpPr>
          <p:cNvPr id="17" name="Yuvarlatılmış Dikdörtgen 16"/>
          <p:cNvSpPr/>
          <p:nvPr/>
        </p:nvSpPr>
        <p:spPr>
          <a:xfrm>
            <a:off x="4953054" y="3898684"/>
            <a:ext cx="3291354" cy="7515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Arz</a:t>
            </a:r>
          </a:p>
        </p:txBody>
      </p:sp>
      <p:sp>
        <p:nvSpPr>
          <p:cNvPr id="18" name="Yuvarlatılmış Dikdörtgen 17"/>
          <p:cNvSpPr/>
          <p:nvPr/>
        </p:nvSpPr>
        <p:spPr>
          <a:xfrm>
            <a:off x="1466137" y="4846342"/>
            <a:ext cx="3018584" cy="55457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Birincil Konut İhtiyacı</a:t>
            </a:r>
          </a:p>
        </p:txBody>
      </p:sp>
      <p:sp>
        <p:nvSpPr>
          <p:cNvPr id="20" name="Yuvarlatılmış Dikdörtgen 19"/>
          <p:cNvSpPr/>
          <p:nvPr/>
        </p:nvSpPr>
        <p:spPr>
          <a:xfrm>
            <a:off x="1467180" y="5509185"/>
            <a:ext cx="3024336" cy="55457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İkincil Konut İhtiyacı</a:t>
            </a:r>
          </a:p>
        </p:txBody>
      </p:sp>
      <p:sp>
        <p:nvSpPr>
          <p:cNvPr id="21" name="Yuvarlatılmış Dikdörtgen 20"/>
          <p:cNvSpPr/>
          <p:nvPr/>
        </p:nvSpPr>
        <p:spPr>
          <a:xfrm>
            <a:off x="1487224" y="6155335"/>
            <a:ext cx="2984248" cy="55457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Yatırım Amacı</a:t>
            </a:r>
          </a:p>
        </p:txBody>
      </p:sp>
      <p:sp>
        <p:nvSpPr>
          <p:cNvPr id="22" name="Yuvarlatılmış Dikdörtgen 21"/>
          <p:cNvSpPr/>
          <p:nvPr/>
        </p:nvSpPr>
        <p:spPr>
          <a:xfrm>
            <a:off x="5770632" y="4860448"/>
            <a:ext cx="3018584" cy="55457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Konut Üretimi</a:t>
            </a:r>
          </a:p>
        </p:txBody>
      </p:sp>
      <p:sp>
        <p:nvSpPr>
          <p:cNvPr id="23" name="Yuvarlatılmış Dikdörtgen 22"/>
          <p:cNvSpPr/>
          <p:nvPr/>
        </p:nvSpPr>
        <p:spPr>
          <a:xfrm>
            <a:off x="5756968" y="5500254"/>
            <a:ext cx="3045912" cy="9323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Mevcut Konutlar</a:t>
            </a:r>
          </a:p>
          <a:p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1- Mesken Amaçlı</a:t>
            </a:r>
          </a:p>
          <a:p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2- Yatırım Amaçlı</a:t>
            </a:r>
          </a:p>
        </p:txBody>
      </p:sp>
      <p:cxnSp>
        <p:nvCxnSpPr>
          <p:cNvPr id="25" name="Düz Bağlayıcı 24"/>
          <p:cNvCxnSpPr/>
          <p:nvPr/>
        </p:nvCxnSpPr>
        <p:spPr>
          <a:xfrm flipH="1">
            <a:off x="5432227" y="4650189"/>
            <a:ext cx="3869" cy="1477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Bağlayıcı 26"/>
          <p:cNvCxnSpPr/>
          <p:nvPr/>
        </p:nvCxnSpPr>
        <p:spPr>
          <a:xfrm flipH="1">
            <a:off x="1160537" y="4707521"/>
            <a:ext cx="45456" cy="1725098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Düz Bağlayıcı 29"/>
          <p:cNvCxnSpPr>
            <a:endCxn id="18" idx="1"/>
          </p:cNvCxnSpPr>
          <p:nvPr/>
        </p:nvCxnSpPr>
        <p:spPr>
          <a:xfrm>
            <a:off x="1160537" y="5123627"/>
            <a:ext cx="3056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Bağlayıcı 31"/>
          <p:cNvCxnSpPr/>
          <p:nvPr/>
        </p:nvCxnSpPr>
        <p:spPr>
          <a:xfrm>
            <a:off x="1146405" y="5843006"/>
            <a:ext cx="3056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Bağlayıcı 32"/>
          <p:cNvCxnSpPr>
            <a:endCxn id="21" idx="1"/>
          </p:cNvCxnSpPr>
          <p:nvPr/>
        </p:nvCxnSpPr>
        <p:spPr>
          <a:xfrm>
            <a:off x="1133985" y="6432619"/>
            <a:ext cx="353239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Bağlayıcı 34"/>
          <p:cNvCxnSpPr/>
          <p:nvPr/>
        </p:nvCxnSpPr>
        <p:spPr>
          <a:xfrm>
            <a:off x="5425432" y="5057622"/>
            <a:ext cx="3056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Bağlayıcı 35"/>
          <p:cNvCxnSpPr/>
          <p:nvPr/>
        </p:nvCxnSpPr>
        <p:spPr>
          <a:xfrm>
            <a:off x="5425432" y="6127617"/>
            <a:ext cx="3056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>
            <a:stCxn id="16" idx="0"/>
          </p:cNvCxnSpPr>
          <p:nvPr/>
        </p:nvCxnSpPr>
        <p:spPr>
          <a:xfrm flipV="1">
            <a:off x="2177363" y="3164413"/>
            <a:ext cx="362929" cy="762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Ok Bağlayıcısı 40"/>
          <p:cNvCxnSpPr>
            <a:stCxn id="16" idx="0"/>
          </p:cNvCxnSpPr>
          <p:nvPr/>
        </p:nvCxnSpPr>
        <p:spPr>
          <a:xfrm flipV="1">
            <a:off x="2177363" y="3068960"/>
            <a:ext cx="3834797" cy="858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Düz Ok Bağlayıcısı 43"/>
          <p:cNvCxnSpPr>
            <a:stCxn id="17" idx="0"/>
          </p:cNvCxnSpPr>
          <p:nvPr/>
        </p:nvCxnSpPr>
        <p:spPr>
          <a:xfrm flipH="1" flipV="1">
            <a:off x="2771802" y="3074606"/>
            <a:ext cx="3826929" cy="824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üz Ok Bağlayıcısı 47"/>
          <p:cNvCxnSpPr>
            <a:stCxn id="17" idx="0"/>
          </p:cNvCxnSpPr>
          <p:nvPr/>
        </p:nvCxnSpPr>
        <p:spPr>
          <a:xfrm flipH="1" flipV="1">
            <a:off x="6243669" y="3129398"/>
            <a:ext cx="355062" cy="769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6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53389" y="836712"/>
            <a:ext cx="8233411" cy="439248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Alıcıları: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piyasasının talep yönünü oluşturur.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Mesken ve yatırım ihtiyacı belirleyicidir.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ihtiyacı olanlar ve yatırımcıları bu grubu oluşturur.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Talep bireyin geliri, fiyatlar, beklentiler, tercihler, tamamlayıcı ve ikame malların fiyatlarından etkilenir.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Aktörler: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Birincil derece konut sorunu olanlar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İkincil derece konut sorunu olanlar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Yatırımcılar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Alıcıları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Alıcıları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afi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469955"/>
              </p:ext>
            </p:extLst>
          </p:nvPr>
        </p:nvGraphicFramePr>
        <p:xfrm>
          <a:off x="0" y="1159968"/>
          <a:ext cx="9143999" cy="5196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27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9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Alıcıları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861013"/>
              </p:ext>
            </p:extLst>
          </p:nvPr>
        </p:nvGraphicFramePr>
        <p:xfrm>
          <a:off x="452685" y="1211575"/>
          <a:ext cx="7925504" cy="4633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833">
                  <a:extLst>
                    <a:ext uri="{9D8B030D-6E8A-4147-A177-3AD203B41FA5}">
                      <a16:colId xmlns:a16="http://schemas.microsoft.com/office/drawing/2014/main" xmlns="" val="1263162208"/>
                    </a:ext>
                  </a:extLst>
                </a:gridCol>
                <a:gridCol w="895449">
                  <a:extLst>
                    <a:ext uri="{9D8B030D-6E8A-4147-A177-3AD203B41FA5}">
                      <a16:colId xmlns:a16="http://schemas.microsoft.com/office/drawing/2014/main" xmlns="" val="3992023527"/>
                    </a:ext>
                  </a:extLst>
                </a:gridCol>
                <a:gridCol w="836537">
                  <a:extLst>
                    <a:ext uri="{9D8B030D-6E8A-4147-A177-3AD203B41FA5}">
                      <a16:colId xmlns:a16="http://schemas.microsoft.com/office/drawing/2014/main" xmlns="" val="2471041682"/>
                    </a:ext>
                  </a:extLst>
                </a:gridCol>
                <a:gridCol w="836537">
                  <a:extLst>
                    <a:ext uri="{9D8B030D-6E8A-4147-A177-3AD203B41FA5}">
                      <a16:colId xmlns:a16="http://schemas.microsoft.com/office/drawing/2014/main" xmlns="" val="4118641159"/>
                    </a:ext>
                  </a:extLst>
                </a:gridCol>
                <a:gridCol w="836537">
                  <a:extLst>
                    <a:ext uri="{9D8B030D-6E8A-4147-A177-3AD203B41FA5}">
                      <a16:colId xmlns:a16="http://schemas.microsoft.com/office/drawing/2014/main" xmlns="" val="2081679332"/>
                    </a:ext>
                  </a:extLst>
                </a:gridCol>
                <a:gridCol w="836537">
                  <a:extLst>
                    <a:ext uri="{9D8B030D-6E8A-4147-A177-3AD203B41FA5}">
                      <a16:colId xmlns:a16="http://schemas.microsoft.com/office/drawing/2014/main" xmlns="" val="4233477096"/>
                    </a:ext>
                  </a:extLst>
                </a:gridCol>
                <a:gridCol w="836537">
                  <a:extLst>
                    <a:ext uri="{9D8B030D-6E8A-4147-A177-3AD203B41FA5}">
                      <a16:colId xmlns:a16="http://schemas.microsoft.com/office/drawing/2014/main" xmlns="" val="3088065416"/>
                    </a:ext>
                  </a:extLst>
                </a:gridCol>
                <a:gridCol w="836537">
                  <a:extLst>
                    <a:ext uri="{9D8B030D-6E8A-4147-A177-3AD203B41FA5}">
                      <a16:colId xmlns:a16="http://schemas.microsoft.com/office/drawing/2014/main" xmlns="" val="300273683"/>
                    </a:ext>
                  </a:extLst>
                </a:gridCol>
              </a:tblGrid>
              <a:tr h="42119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Konut </a:t>
                      </a:r>
                      <a:r>
                        <a:rPr lang="tr-TR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Satış</a:t>
                      </a:r>
                      <a:r>
                        <a:rPr lang="tr-TR" sz="2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(Adet)</a:t>
                      </a:r>
                      <a:endParaRPr lang="tr-TR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5044002"/>
                  </a:ext>
                </a:extLst>
              </a:tr>
              <a:tr h="4211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Satış Türü/Dönem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7154107"/>
                  </a:ext>
                </a:extLst>
              </a:tr>
              <a:tr h="4211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İpotekli İlk Satış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203.955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171.708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192.175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200.373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206.723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125.389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112.774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8516192"/>
                  </a:ext>
                </a:extLst>
              </a:tr>
              <a:tr h="4211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İpotekli İkinci El Satış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256.157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217.981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242.213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249.135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266.376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151.431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219.734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4045064"/>
                  </a:ext>
                </a:extLst>
              </a:tr>
              <a:tr h="4211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Diğer İlk Satış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325.174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369.846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406.492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431.313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452.975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526.183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398.908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9495947"/>
                  </a:ext>
                </a:extLst>
              </a:tr>
              <a:tr h="4211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Diğer İkinci El Satış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371.904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405.846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448.440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460.632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483.240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572.395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617.313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5192633"/>
                  </a:ext>
                </a:extLst>
              </a:tr>
              <a:tr h="4211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İpotekli Toplam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460.112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389.689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434.388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449.508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473.099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276.820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332.508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853068"/>
                  </a:ext>
                </a:extLst>
              </a:tr>
              <a:tr h="4211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Diğer Toplam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697.078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775.692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854.932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891.945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936.215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1.098.578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1.016.221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8587081"/>
                  </a:ext>
                </a:extLst>
              </a:tr>
              <a:tr h="4211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İlk Satış Toplam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529.129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541.554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598.667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631.686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659.698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651.572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511.682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8858933"/>
                  </a:ext>
                </a:extLst>
              </a:tr>
              <a:tr h="4211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İkinci El Satış Toplam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628.061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623.827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690.653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709.767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749.616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723.826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837.047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9998814"/>
                  </a:ext>
                </a:extLst>
              </a:tr>
              <a:tr h="4211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1.157.190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1.165.381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1.289.320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1.341.453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1.409.314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1.375.398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1.348.729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4920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3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25647</TotalTime>
  <Words>2036</Words>
  <Application>Microsoft Office PowerPoint</Application>
  <PresentationFormat>Ekran Gösterisi (4:3)</PresentationFormat>
  <Paragraphs>938</Paragraphs>
  <Slides>29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29</vt:i4>
      </vt:variant>
    </vt:vector>
  </HeadingPairs>
  <TitlesOfParts>
    <vt:vector size="32" baseType="lpstr">
      <vt:lpstr>ekonomi</vt:lpstr>
      <vt:lpstr>1_Rics</vt:lpstr>
      <vt:lpstr>h.t.</vt:lpstr>
      <vt:lpstr>PowerPoint Sunusu</vt:lpstr>
      <vt:lpstr>GDP Karşılaştırma</vt:lpstr>
      <vt:lpstr>GDP Karşılaştırma</vt:lpstr>
      <vt:lpstr>Gayrimenkul Piyasaları</vt:lpstr>
      <vt:lpstr>Konut Piyasaları</vt:lpstr>
      <vt:lpstr>Konut Piyasası</vt:lpstr>
      <vt:lpstr>Piyasa Alıcıları</vt:lpstr>
      <vt:lpstr>Piyasa Alıcıları</vt:lpstr>
      <vt:lpstr>Piyasa Alıcıları</vt:lpstr>
      <vt:lpstr>Piyasa Alıcıları</vt:lpstr>
      <vt:lpstr>Piyasa Alıcıları</vt:lpstr>
      <vt:lpstr>Piyasa Alıcıları</vt:lpstr>
      <vt:lpstr>Piyasa Satıcıları</vt:lpstr>
      <vt:lpstr>Piyasa Satıcıları</vt:lpstr>
      <vt:lpstr>Piyasa Düzenleyiciler</vt:lpstr>
      <vt:lpstr>Piyasa Uzmanları</vt:lpstr>
      <vt:lpstr>Piyasa Uzmanları</vt:lpstr>
      <vt:lpstr>Piyasa Uzmanları</vt:lpstr>
      <vt:lpstr>Piyasa Uzmanları</vt:lpstr>
      <vt:lpstr>Gayrimenkul Döngüsü</vt:lpstr>
      <vt:lpstr>Gayrimenkul Döngüsü</vt:lpstr>
      <vt:lpstr>Gayrimenkul Döngüsünü Etkileyen Faktörler</vt:lpstr>
      <vt:lpstr>Konut Piyasası Fon Kaynakları</vt:lpstr>
      <vt:lpstr>Konut Piyasası Fon Kaynakları</vt:lpstr>
      <vt:lpstr>Konut Piyasaları Fon Kaynakları</vt:lpstr>
      <vt:lpstr>Konut Piyasaları Fon Kaynakları</vt:lpstr>
      <vt:lpstr>Gayrimenkul Piyasalarının Etkinliği</vt:lpstr>
      <vt:lpstr>Etkin Bir Konut Piyasasının Koşulları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asus</cp:lastModifiedBy>
  <cp:revision>923</cp:revision>
  <cp:lastPrinted>2016-10-24T07:53:35Z</cp:lastPrinted>
  <dcterms:created xsi:type="dcterms:W3CDTF">2016-09-18T09:35:24Z</dcterms:created>
  <dcterms:modified xsi:type="dcterms:W3CDTF">2020-02-26T12:16:37Z</dcterms:modified>
</cp:coreProperties>
</file>