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3"/>
  </p:notesMasterIdLst>
  <p:handoutMasterIdLst>
    <p:handoutMasterId r:id="rId14"/>
  </p:handoutMasterIdLst>
  <p:sldIdLst>
    <p:sldId id="668" r:id="rId4"/>
    <p:sldId id="609" r:id="rId5"/>
    <p:sldId id="669" r:id="rId6"/>
    <p:sldId id="670" r:id="rId7"/>
    <p:sldId id="671" r:id="rId8"/>
    <p:sldId id="672" r:id="rId9"/>
    <p:sldId id="673" r:id="rId10"/>
    <p:sldId id="674" r:id="rId11"/>
    <p:sldId id="675"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19.02.2020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2/19/2020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2/19/2020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2/19/2020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2/19/2020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2/19/2020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2/19/2020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2/19/2020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2/19/2020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2/19/2020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2/19/2020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2/19/2020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2505268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2/19/2020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2/19/2020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2/19/2020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2/19/2020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2/19/2020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2/19/2020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2/19/2020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766637"/>
          </a:xfrm>
          <a:prstGeom prst="rect">
            <a:avLst/>
          </a:prstGeom>
        </p:spPr>
        <p:txBody>
          <a:bodyPr wrap="square">
            <a:spAutoFit/>
          </a:bodyPr>
          <a:lstStyle/>
          <a:p>
            <a:pPr marL="0" lvl="1" algn="ctr">
              <a:spcBef>
                <a:spcPct val="20000"/>
              </a:spcBef>
              <a:buClr>
                <a:schemeClr val="accent1"/>
              </a:buClr>
            </a:pPr>
            <a:r>
              <a:rPr lang="tr-TR" sz="3200" b="1" dirty="0"/>
              <a:t>GGY469</a:t>
            </a:r>
          </a:p>
          <a:p>
            <a:pPr marL="0" lvl="1" algn="ctr">
              <a:spcBef>
                <a:spcPct val="20000"/>
              </a:spcBef>
              <a:buClr>
                <a:schemeClr val="accent1"/>
              </a:buClr>
            </a:pPr>
            <a:r>
              <a:rPr lang="tr-TR" sz="3200" b="1" dirty="0"/>
              <a:t>Arazi Ekonomisi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latin typeface="Arial" panose="020B0604020202020204" pitchFamily="34" charset="0"/>
                <a:ea typeface="Times New Roman" panose="02020603050405020304" pitchFamily="18" charset="0"/>
                <a:cs typeface="Arial" panose="020B0604020202020204" pitchFamily="34" charset="0"/>
              </a:rPr>
              <a:t>Doç. Dr</a:t>
            </a:r>
            <a:r>
              <a:rPr lang="tr-TR" sz="1600" b="1" dirty="0">
                <a:latin typeface="Arial" panose="020B0604020202020204" pitchFamily="34" charset="0"/>
                <a:ea typeface="Times New Roman" panose="02020603050405020304" pitchFamily="18" charset="0"/>
                <a:cs typeface="Arial" panose="020B0604020202020204" pitchFamily="34" charset="0"/>
              </a:rPr>
              <a:t>. </a:t>
            </a:r>
            <a:r>
              <a:rPr lang="tr-TR" sz="1600" b="1" dirty="0" smtClean="0">
                <a:latin typeface="Arial" panose="020B0604020202020204" pitchFamily="34" charset="0"/>
                <a:ea typeface="Times New Roman" panose="02020603050405020304" pitchFamily="18" charset="0"/>
                <a:cs typeface="Arial" panose="020B0604020202020204" pitchFamily="34" charset="0"/>
              </a:rPr>
              <a:t>Yeşim</a:t>
            </a:r>
            <a:r>
              <a:rPr lang="en-US" sz="1600" b="1" dirty="0" smtClean="0">
                <a:latin typeface="Arial" panose="020B0604020202020204" pitchFamily="34" charset="0"/>
                <a:ea typeface="Times New Roman" panose="02020603050405020304" pitchFamily="18" charset="0"/>
                <a:cs typeface="Arial" panose="020B0604020202020204" pitchFamily="34" charset="0"/>
              </a:rPr>
              <a:t>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tüm canlılar için hayati önem taşıyan, korunması ve iyi yönetilmesi gereken  sınırlı bir kaynaktır.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Bunun için de sürdürülebilir arazi yönetimi /idaresi geçmişten daha fazla zorunluluk arz etmektedir.</a:t>
            </a:r>
          </a:p>
          <a:p>
            <a:pPr marL="0" indent="0" algn="just">
              <a:lnSpc>
                <a:spcPct val="100000"/>
              </a:lnSpc>
              <a:spcBef>
                <a:spcPts val="300"/>
              </a:spcBef>
              <a:buClr>
                <a:srgbClr val="160093"/>
              </a:buClr>
              <a:buNone/>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Çevresel ve kurumsal perspektifler ölçüsünde hazırlanacak;</a:t>
            </a:r>
          </a:p>
          <a:p>
            <a:pPr algn="just">
              <a:lnSpc>
                <a:spcPct val="100000"/>
              </a:lnSpc>
              <a:spcBef>
                <a:spcPts val="300"/>
              </a:spcBef>
              <a:buClr>
                <a:srgbClr val="160093"/>
              </a:buClr>
              <a:buFont typeface="Courier New" panose="02070309020205020404" pitchFamily="49" charset="0"/>
              <a:buChar char="o"/>
              <a:defRPr/>
            </a:pPr>
            <a:r>
              <a:rPr lang="tr-TR" dirty="0"/>
              <a:t>Ulusal, bölgesel ve yerel ölçekli arazi politikalarının hazırlanmasına, </a:t>
            </a:r>
          </a:p>
          <a:p>
            <a:pPr algn="just">
              <a:lnSpc>
                <a:spcPct val="100000"/>
              </a:lnSpc>
              <a:spcBef>
                <a:spcPts val="300"/>
              </a:spcBef>
              <a:buClr>
                <a:srgbClr val="160093"/>
              </a:buClr>
              <a:buFont typeface="Courier New" panose="02070309020205020404" pitchFamily="49" charset="0"/>
              <a:buChar char="o"/>
              <a:defRPr/>
            </a:pPr>
            <a:r>
              <a:rPr lang="tr-TR" dirty="0"/>
              <a:t>Kurumsal kapasite oluşturulmasına, </a:t>
            </a:r>
          </a:p>
          <a:p>
            <a:pPr algn="just">
              <a:lnSpc>
                <a:spcPct val="100000"/>
              </a:lnSpc>
              <a:spcBef>
                <a:spcPts val="300"/>
              </a:spcBef>
              <a:buClr>
                <a:srgbClr val="160093"/>
              </a:buClr>
              <a:buFont typeface="Courier New" panose="02070309020205020404" pitchFamily="49" charset="0"/>
              <a:buChar char="o"/>
              <a:defRPr/>
            </a:pPr>
            <a:r>
              <a:rPr lang="tr-TR" dirty="0"/>
              <a:t>Mevcut kapasitelerin dinamik veri tabanları ile güçlendirilmesi,</a:t>
            </a:r>
          </a:p>
          <a:p>
            <a:pPr algn="just">
              <a:lnSpc>
                <a:spcPct val="100000"/>
              </a:lnSpc>
              <a:spcBef>
                <a:spcPts val="300"/>
              </a:spcBef>
              <a:buClr>
                <a:srgbClr val="160093"/>
              </a:buClr>
              <a:buFont typeface="Courier New" panose="02070309020205020404" pitchFamily="49" charset="0"/>
              <a:buChar char="o"/>
              <a:defRPr/>
            </a:pPr>
            <a:r>
              <a:rPr lang="tr-TR" dirty="0"/>
              <a:t>Kullanım planlaması ve bilgi sistemleri</a:t>
            </a:r>
          </a:p>
          <a:p>
            <a:pPr algn="just">
              <a:lnSpc>
                <a:spcPct val="100000"/>
              </a:lnSpc>
              <a:spcBef>
                <a:spcPts val="300"/>
              </a:spcBef>
              <a:buClr>
                <a:srgbClr val="160093"/>
              </a:buClr>
              <a:buFont typeface="Courier New" panose="02070309020205020404" pitchFamily="49" charset="0"/>
              <a:buChar char="o"/>
              <a:defRPr/>
            </a:pPr>
            <a:r>
              <a:rPr lang="tr-TR" dirty="0"/>
              <a:t>Diğer hususlarda çalışma/bilgilere ihtiyaç vardır.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Kaynaklarına Yaklaşım</a:t>
            </a:r>
            <a:endParaRPr lang="tr-TR" sz="2400" dirty="0">
              <a:solidFill>
                <a:srgbClr val="FF0000"/>
              </a:solidFill>
              <a:latin typeface="Arial" pitchFamily="34" charset="0"/>
              <a:cs typeface="Arial" pitchFamily="34" charset="0"/>
            </a:endParaRP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8562069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ekonomisi ekonominin uygulamalı bir branşıdır</a:t>
            </a:r>
            <a:r>
              <a:rPr lang="tr-TR" dirty="0" smtClean="0"/>
              <a:t>.</a:t>
            </a:r>
            <a:endParaRPr lang="tr-TR" dirty="0"/>
          </a:p>
          <a:p>
            <a:pPr algn="just">
              <a:lnSpc>
                <a:spcPct val="100000"/>
              </a:lnSpc>
              <a:spcBef>
                <a:spcPts val="300"/>
              </a:spcBef>
              <a:buClr>
                <a:srgbClr val="160093"/>
              </a:buClr>
              <a:buFont typeface="Courier New" panose="02070309020205020404" pitchFamily="49" charset="0"/>
              <a:buChar char="o"/>
              <a:defRPr/>
            </a:pPr>
            <a:r>
              <a:rPr lang="tr-TR" dirty="0"/>
              <a:t>İşlerinin doğası gereği arazi ekonomisti, ekonomi teorilerinin arazi problemleri ile uygulanmasına yönelik çalışırlar. Bütün ekonomik faktörlerin ve maliyet, kazanç, fiyat, kar ve değer gibi insanın araziyi ekonomik kullanımındaki kavramlarla ilgilenirler. </a:t>
            </a: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Kapsamı ve İçeriği </a:t>
            </a: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6005925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a:t>Arazi ekonomisinin kapsamı, insanın arazi kaynaklarını kullanımını etkileyen fiziksel ve biyolojik, ekonomik ve kurumsal etkenler olarak üç bölümde açıklanmaktadır.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Fiziksel ve biyolojik çerçeve insanın kendisini içinde bulduğu doğal çevreyle ilgilenmektedir. Bu çerçevenin içerdiği fiziksel ve biyolojik etkenler insanın faaliyetlerine fiziksel destek ve hammadde sağlamaktadır.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Kapsamı ve İçeriği </a:t>
            </a: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7055259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Politik </a:t>
            </a:r>
            <a:r>
              <a:rPr lang="tr-TR" dirty="0"/>
              <a:t>Ekonominin dalı olarak Arazi Ekonomisi: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a:t> Ekonomik çerçeve bireyin arazinin etkin kullanımı için alacağı kararları etkileyen fiyat mekanizması üzerinde durmaktadır. </a:t>
            </a:r>
          </a:p>
          <a:p>
            <a:pPr algn="just">
              <a:lnSpc>
                <a:spcPct val="100000"/>
              </a:lnSpc>
              <a:spcBef>
                <a:spcPts val="300"/>
              </a:spcBef>
              <a:buClr>
                <a:srgbClr val="160093"/>
              </a:buClr>
              <a:buFont typeface="Courier New" panose="02070309020205020404" pitchFamily="49" charset="0"/>
              <a:buChar char="o"/>
              <a:defRPr/>
            </a:pPr>
            <a:r>
              <a:rPr lang="tr-TR" dirty="0"/>
              <a:t> Bireyin kazancını maksimize etmesi için uğraşmaktadır.</a:t>
            </a:r>
          </a:p>
          <a:p>
            <a:pPr algn="just">
              <a:lnSpc>
                <a:spcPct val="100000"/>
              </a:lnSpc>
              <a:spcBef>
                <a:spcPts val="300"/>
              </a:spcBef>
              <a:buClr>
                <a:srgbClr val="160093"/>
              </a:buClr>
              <a:buFont typeface="Courier New" panose="02070309020205020404" pitchFamily="49" charset="0"/>
              <a:buChar char="o"/>
              <a:defRPr/>
            </a:pPr>
            <a:r>
              <a:rPr lang="tr-TR" dirty="0"/>
              <a:t> Değer, maliyet, kazanç ve kar gibi ekonomik kavramların bireyin kaynakları edinme, dağıtma, üretme ve tüketmeye olan etkilerini incelemektedir.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Kapsamı ve İçeriği </a:t>
            </a: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35300722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Kurumsal çerçeve, bireyin kültürel çevredeki rolünü incelemekte ve bireyin toplum davranışları üzerindeki gücünü belirlemeye çalışmaktadır.</a:t>
            </a:r>
          </a:p>
          <a:p>
            <a:pPr algn="just">
              <a:lnSpc>
                <a:spcPct val="100000"/>
              </a:lnSpc>
              <a:spcBef>
                <a:spcPts val="300"/>
              </a:spcBef>
              <a:buClr>
                <a:srgbClr val="160093"/>
              </a:buClr>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smtClean="0"/>
              <a:t> Kültürel </a:t>
            </a:r>
            <a:r>
              <a:rPr lang="tr-TR" dirty="0"/>
              <a:t>tutumlar, gelenekler, alışkanlıklar, yasal düzenlemeler, hükümet programları, dini inançlar ve bireyin arazi kullanımına ilişkin davranışlarını incelemektedir.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Kapsamı ve İçeriği </a:t>
            </a: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138453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tr-TR" dirty="0"/>
              <a:t>Bütün ekonomi branşlarında olduğu gibi arazi ekonomisinin geçmişi de yakın tarihlere dayanmakta.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smtClean="0"/>
              <a:t> İlk </a:t>
            </a:r>
            <a:r>
              <a:rPr lang="tr-TR" dirty="0"/>
              <a:t>defa 1892’de Richard T. </a:t>
            </a:r>
            <a:r>
              <a:rPr lang="tr-TR" dirty="0" err="1"/>
              <a:t>Ely’nin</a:t>
            </a:r>
            <a:r>
              <a:rPr lang="tr-TR" dirty="0"/>
              <a:t> Wisconsin Üniversitesi’nde Arazi Mülkiyeti üzerine ders vermesi.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smtClean="0"/>
              <a:t> Ayrı </a:t>
            </a:r>
            <a:r>
              <a:rPr lang="tr-TR" dirty="0"/>
              <a:t>bir dal olarak 1919 yılında AB Tarım Bakanlığı’nda Arazi Ekonomisi Bölümünün kurulması</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r>
              <a:rPr lang="tr-TR" dirty="0" smtClean="0"/>
              <a:t> Üniversitelerde </a:t>
            </a:r>
            <a:r>
              <a:rPr lang="tr-TR" dirty="0"/>
              <a:t>farklı bölümler….</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Kapsamı ve İçeriği </a:t>
            </a:r>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16196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en-US" dirty="0"/>
              <a:t>University of Cambridge; </a:t>
            </a:r>
          </a:p>
          <a:p>
            <a:pPr algn="just">
              <a:lnSpc>
                <a:spcPct val="100000"/>
              </a:lnSpc>
              <a:spcBef>
                <a:spcPts val="300"/>
              </a:spcBef>
              <a:buClr>
                <a:srgbClr val="160093"/>
              </a:buClr>
              <a:buFont typeface="Courier New" panose="02070309020205020404" pitchFamily="49" charset="0"/>
              <a:buChar char="o"/>
              <a:defRPr/>
            </a:pPr>
            <a:r>
              <a:rPr lang="tr-TR" dirty="0"/>
              <a:t> </a:t>
            </a:r>
            <a:r>
              <a:rPr lang="en-US" dirty="0"/>
              <a:t>The Department of Land Economy</a:t>
            </a:r>
          </a:p>
          <a:p>
            <a:pPr algn="just">
              <a:lnSpc>
                <a:spcPct val="100000"/>
              </a:lnSpc>
              <a:spcBef>
                <a:spcPts val="300"/>
              </a:spcBef>
              <a:buClr>
                <a:srgbClr val="160093"/>
              </a:buClr>
              <a:buFont typeface="Courier New" panose="02070309020205020404" pitchFamily="49" charset="0"/>
              <a:buChar char="o"/>
              <a:defRPr/>
            </a:pPr>
            <a:r>
              <a:rPr lang="tr-TR" dirty="0"/>
              <a:t> </a:t>
            </a:r>
            <a:r>
              <a:rPr lang="en-US" dirty="0"/>
              <a:t>Land Economy, as a subject, considers the role and use of land, real estate and environment within an economy. It applies particularly the disciplines of economics, law and planning for the analysis of the governance of land use, urban areas and interactions with other environmental resources.</a:t>
            </a:r>
          </a:p>
          <a:p>
            <a:pPr algn="just">
              <a:lnSpc>
                <a:spcPct val="100000"/>
              </a:lnSpc>
              <a:spcBef>
                <a:spcPts val="300"/>
              </a:spcBef>
              <a:buClr>
                <a:srgbClr val="160093"/>
              </a:buClr>
              <a:buFont typeface="Courier New" panose="02070309020205020404" pitchFamily="49" charset="0"/>
              <a:buChar char="o"/>
              <a:defRPr/>
            </a:pPr>
            <a:r>
              <a:rPr lang="tr-TR" dirty="0"/>
              <a:t> </a:t>
            </a:r>
            <a:r>
              <a:rPr lang="en-US" dirty="0"/>
              <a:t>Department falls into one of our two research groups, namely Real Estate and Urban Analysis and Environmental Economy and Policy.</a:t>
            </a:r>
          </a:p>
          <a:p>
            <a:pPr algn="just">
              <a:lnSpc>
                <a:spcPct val="100000"/>
              </a:lnSpc>
              <a:spcBef>
                <a:spcPts val="300"/>
              </a:spcBef>
              <a:buClr>
                <a:srgbClr val="160093"/>
              </a:buClr>
              <a:buFont typeface="Courier New" panose="02070309020205020404" pitchFamily="49" charset="0"/>
              <a:buChar char="o"/>
              <a:defRPr/>
            </a:pPr>
            <a:r>
              <a:rPr lang="tr-TR" dirty="0"/>
              <a:t> </a:t>
            </a:r>
            <a:r>
              <a:rPr lang="en-US" dirty="0"/>
              <a:t>REUA Group: Real Estate Finance, Urban and Regional Analysis, and Property Law</a:t>
            </a:r>
          </a:p>
          <a:p>
            <a:pPr algn="just">
              <a:lnSpc>
                <a:spcPct val="100000"/>
              </a:lnSpc>
              <a:spcBef>
                <a:spcPts val="300"/>
              </a:spcBef>
              <a:buClr>
                <a:srgbClr val="160093"/>
              </a:buClr>
              <a:buFont typeface="Courier New" panose="02070309020205020404" pitchFamily="49" charset="0"/>
              <a:buChar char="o"/>
              <a:defRPr/>
            </a:pPr>
            <a:r>
              <a:rPr lang="tr-TR" dirty="0"/>
              <a:t> </a:t>
            </a:r>
            <a:r>
              <a:rPr lang="en-US" dirty="0"/>
              <a:t>Research </a:t>
            </a:r>
            <a:r>
              <a:rPr lang="en-US" dirty="0" err="1"/>
              <a:t>centres</a:t>
            </a:r>
            <a:r>
              <a:rPr lang="en-US" dirty="0"/>
              <a:t>: Cambridge Centre for Housing and Planning Research (CCHPR) and Centre for Economic and Public Policy (CCEPP)</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Gelişimi</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23087602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13079" y="1167713"/>
            <a:ext cx="8517837" cy="4468903"/>
          </a:xfrm>
        </p:spPr>
        <p:txBody>
          <a:bodyPr anchor="t">
            <a:noAutofit/>
          </a:bodyPr>
          <a:lstStyle/>
          <a:p>
            <a:pPr algn="just">
              <a:lnSpc>
                <a:spcPct val="100000"/>
              </a:lnSpc>
              <a:spcBef>
                <a:spcPts val="300"/>
              </a:spcBef>
              <a:buClr>
                <a:srgbClr val="160093"/>
              </a:buClr>
              <a:buFont typeface="Courier New" panose="02070309020205020404" pitchFamily="49" charset="0"/>
              <a:buChar char="o"/>
              <a:defRPr/>
            </a:pPr>
            <a:r>
              <a:rPr lang="tr-TR" dirty="0" smtClean="0"/>
              <a:t> </a:t>
            </a:r>
            <a:r>
              <a:rPr lang="en-US" dirty="0" err="1"/>
              <a:t>Arazi</a:t>
            </a:r>
            <a:r>
              <a:rPr lang="en-US" dirty="0"/>
              <a:t> </a:t>
            </a:r>
            <a:r>
              <a:rPr lang="en-US" dirty="0" err="1"/>
              <a:t>ekonomisinin</a:t>
            </a:r>
            <a:r>
              <a:rPr lang="en-US" dirty="0"/>
              <a:t> </a:t>
            </a:r>
            <a:r>
              <a:rPr lang="en-US" dirty="0" err="1"/>
              <a:t>konusu</a:t>
            </a:r>
            <a:r>
              <a:rPr lang="en-US" dirty="0"/>
              <a:t> </a:t>
            </a:r>
            <a:r>
              <a:rPr lang="en-US" dirty="0" err="1"/>
              <a:t>iki</a:t>
            </a:r>
            <a:r>
              <a:rPr lang="en-US" dirty="0"/>
              <a:t> alt </a:t>
            </a:r>
            <a:r>
              <a:rPr lang="en-US" dirty="0" err="1"/>
              <a:t>başlıkta</a:t>
            </a:r>
            <a:r>
              <a:rPr lang="en-US" dirty="0"/>
              <a:t> </a:t>
            </a:r>
            <a:r>
              <a:rPr lang="en-US" dirty="0" err="1"/>
              <a:t>incelenmektedir</a:t>
            </a:r>
            <a:r>
              <a:rPr lang="en-US" dirty="0"/>
              <a:t>:</a:t>
            </a:r>
          </a:p>
          <a:p>
            <a:pPr algn="just">
              <a:lnSpc>
                <a:spcPct val="100000"/>
              </a:lnSpc>
              <a:spcBef>
                <a:spcPts val="300"/>
              </a:spcBef>
              <a:buClr>
                <a:srgbClr val="160093"/>
              </a:buClr>
              <a:buFont typeface="Courier New" panose="02070309020205020404" pitchFamily="49" charset="0"/>
              <a:buChar char="o"/>
              <a:defRPr/>
            </a:pPr>
            <a:endParaRPr lang="en-US" dirty="0"/>
          </a:p>
          <a:p>
            <a:pPr algn="just">
              <a:lnSpc>
                <a:spcPct val="100000"/>
              </a:lnSpc>
              <a:spcBef>
                <a:spcPts val="300"/>
              </a:spcBef>
              <a:buClr>
                <a:srgbClr val="160093"/>
              </a:buClr>
              <a:buFont typeface="Courier New" panose="02070309020205020404" pitchFamily="49" charset="0"/>
              <a:buChar char="o"/>
              <a:defRPr/>
            </a:pPr>
            <a:r>
              <a:rPr lang="en-US" dirty="0"/>
              <a:t> </a:t>
            </a:r>
            <a:r>
              <a:rPr lang="en-US" dirty="0" err="1"/>
              <a:t>Kırsal</a:t>
            </a:r>
            <a:r>
              <a:rPr lang="en-US" dirty="0"/>
              <a:t> </a:t>
            </a:r>
            <a:r>
              <a:rPr lang="en-US" dirty="0" err="1"/>
              <a:t>Arazi</a:t>
            </a:r>
            <a:r>
              <a:rPr lang="en-US" dirty="0"/>
              <a:t> </a:t>
            </a:r>
            <a:r>
              <a:rPr lang="en-US" dirty="0" err="1"/>
              <a:t>Ekonomisi</a:t>
            </a:r>
            <a:endParaRPr lang="en-US" dirty="0"/>
          </a:p>
          <a:p>
            <a:pPr algn="just">
              <a:lnSpc>
                <a:spcPct val="100000"/>
              </a:lnSpc>
              <a:spcBef>
                <a:spcPts val="300"/>
              </a:spcBef>
              <a:buClr>
                <a:srgbClr val="160093"/>
              </a:buClr>
              <a:buFont typeface="Courier New" panose="02070309020205020404" pitchFamily="49" charset="0"/>
              <a:buChar char="o"/>
              <a:defRPr/>
            </a:pPr>
            <a:r>
              <a:rPr lang="en-US" dirty="0"/>
              <a:t> </a:t>
            </a:r>
            <a:r>
              <a:rPr lang="en-US" dirty="0" err="1"/>
              <a:t>Kentsel</a:t>
            </a:r>
            <a:r>
              <a:rPr lang="en-US" dirty="0"/>
              <a:t> </a:t>
            </a:r>
            <a:r>
              <a:rPr lang="en-US" dirty="0" err="1"/>
              <a:t>Arazi</a:t>
            </a:r>
            <a:r>
              <a:rPr lang="en-US" dirty="0"/>
              <a:t> </a:t>
            </a:r>
            <a:r>
              <a:rPr lang="en-US" dirty="0" err="1"/>
              <a:t>Ekonomisi</a:t>
            </a:r>
            <a:endParaRPr lang="en-US" dirty="0"/>
          </a:p>
          <a:p>
            <a:pPr algn="just">
              <a:lnSpc>
                <a:spcPct val="100000"/>
              </a:lnSpc>
              <a:spcBef>
                <a:spcPts val="300"/>
              </a:spcBef>
              <a:buClr>
                <a:srgbClr val="160093"/>
              </a:buClr>
              <a:buFont typeface="Courier New" panose="02070309020205020404" pitchFamily="49" charset="0"/>
              <a:buChar char="o"/>
              <a:defRPr/>
            </a:pPr>
            <a:endParaRPr lang="en-US" dirty="0"/>
          </a:p>
          <a:p>
            <a:pPr algn="just">
              <a:lnSpc>
                <a:spcPct val="100000"/>
              </a:lnSpc>
              <a:spcBef>
                <a:spcPts val="300"/>
              </a:spcBef>
              <a:buClr>
                <a:srgbClr val="160093"/>
              </a:buClr>
              <a:buFont typeface="Courier New" panose="02070309020205020404" pitchFamily="49" charset="0"/>
              <a:buChar char="o"/>
              <a:defRPr/>
            </a:pPr>
            <a:r>
              <a:rPr lang="en-US" dirty="0"/>
              <a:t> Bu </a:t>
            </a:r>
            <a:r>
              <a:rPr lang="en-US" dirty="0" err="1"/>
              <a:t>derste</a:t>
            </a:r>
            <a:r>
              <a:rPr lang="en-US" dirty="0"/>
              <a:t>; </a:t>
            </a:r>
            <a:r>
              <a:rPr lang="en-US" dirty="0" err="1"/>
              <a:t>arazi</a:t>
            </a:r>
            <a:r>
              <a:rPr lang="en-US" dirty="0"/>
              <a:t> </a:t>
            </a:r>
            <a:r>
              <a:rPr lang="en-US" dirty="0" err="1"/>
              <a:t>ekonomisinin</a:t>
            </a:r>
            <a:r>
              <a:rPr lang="en-US" dirty="0"/>
              <a:t> </a:t>
            </a:r>
            <a:r>
              <a:rPr lang="en-US" dirty="0" err="1"/>
              <a:t>gerek</a:t>
            </a:r>
            <a:r>
              <a:rPr lang="en-US" dirty="0"/>
              <a:t> </a:t>
            </a:r>
            <a:r>
              <a:rPr lang="en-US" dirty="0" err="1"/>
              <a:t>kırsal</a:t>
            </a:r>
            <a:r>
              <a:rPr lang="en-US" dirty="0"/>
              <a:t> </a:t>
            </a:r>
            <a:r>
              <a:rPr lang="en-US" dirty="0" err="1"/>
              <a:t>ve</a:t>
            </a:r>
            <a:r>
              <a:rPr lang="en-US" dirty="0"/>
              <a:t> </a:t>
            </a:r>
            <a:r>
              <a:rPr lang="en-US" dirty="0" err="1"/>
              <a:t>kentsel</a:t>
            </a:r>
            <a:r>
              <a:rPr lang="en-US" dirty="0"/>
              <a:t> </a:t>
            </a:r>
            <a:r>
              <a:rPr lang="en-US" dirty="0" err="1"/>
              <a:t>kullanımı</a:t>
            </a:r>
            <a:r>
              <a:rPr lang="en-US" dirty="0"/>
              <a:t>, </a:t>
            </a:r>
            <a:r>
              <a:rPr lang="en-US" dirty="0" err="1"/>
              <a:t>gerekse</a:t>
            </a:r>
            <a:r>
              <a:rPr lang="en-US" dirty="0"/>
              <a:t> </a:t>
            </a:r>
            <a:r>
              <a:rPr lang="en-US" dirty="0" err="1"/>
              <a:t>arazi</a:t>
            </a:r>
            <a:r>
              <a:rPr lang="en-US" dirty="0"/>
              <a:t> </a:t>
            </a:r>
            <a:r>
              <a:rPr lang="en-US" dirty="0" err="1"/>
              <a:t>ekonomisinin</a:t>
            </a:r>
            <a:r>
              <a:rPr lang="en-US" dirty="0"/>
              <a:t> </a:t>
            </a:r>
            <a:r>
              <a:rPr lang="en-US" dirty="0" err="1"/>
              <a:t>fiziksel</a:t>
            </a:r>
            <a:r>
              <a:rPr lang="en-US" dirty="0"/>
              <a:t>, </a:t>
            </a:r>
            <a:r>
              <a:rPr lang="en-US" dirty="0" err="1"/>
              <a:t>biyolojik</a:t>
            </a:r>
            <a:r>
              <a:rPr lang="en-US" dirty="0"/>
              <a:t>, </a:t>
            </a:r>
            <a:r>
              <a:rPr lang="en-US" dirty="0" err="1"/>
              <a:t>ekonomik</a:t>
            </a:r>
            <a:r>
              <a:rPr lang="en-US" dirty="0"/>
              <a:t> </a:t>
            </a:r>
            <a:r>
              <a:rPr lang="en-US" dirty="0" err="1"/>
              <a:t>ve</a:t>
            </a:r>
            <a:r>
              <a:rPr lang="en-US" dirty="0"/>
              <a:t> </a:t>
            </a:r>
            <a:r>
              <a:rPr lang="en-US" dirty="0" err="1"/>
              <a:t>kurumsal</a:t>
            </a:r>
            <a:r>
              <a:rPr lang="en-US" dirty="0"/>
              <a:t> </a:t>
            </a:r>
            <a:r>
              <a:rPr lang="en-US" dirty="0" err="1"/>
              <a:t>çerçevesi</a:t>
            </a:r>
            <a:r>
              <a:rPr lang="en-US" dirty="0"/>
              <a:t> </a:t>
            </a:r>
            <a:r>
              <a:rPr lang="en-US" dirty="0" err="1"/>
              <a:t>incelenecektir</a:t>
            </a:r>
            <a:r>
              <a:rPr lang="en-US" dirty="0"/>
              <a:t>. </a:t>
            </a:r>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spcBef>
                <a:spcPts val="300"/>
              </a:spcBef>
              <a:buClr>
                <a:srgbClr val="160093"/>
              </a:buClr>
              <a:buFont typeface="Courier New" panose="02070309020205020404" pitchFamily="49" charset="0"/>
              <a:buChar char="o"/>
              <a:defRPr/>
            </a:pPr>
            <a:endParaRPr lang="tr-TR" dirty="0"/>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smtClean="0">
              <a:latin typeface="Arial" panose="020B0604020202020204" pitchFamily="34" charset="0"/>
              <a:cs typeface="Arial" panose="020B0604020202020204" pitchFamily="34" charset="0"/>
            </a:endParaRPr>
          </a:p>
          <a:p>
            <a:pPr algn="just">
              <a:lnSpc>
                <a:spcPct val="100000"/>
              </a:lnSpc>
              <a:buClr>
                <a:srgbClr val="000099"/>
              </a:buClr>
              <a:buFont typeface="Wingdings" panose="05000000000000000000" pitchFamily="2" charset="2"/>
              <a:buChar char="q"/>
            </a:pPr>
            <a:endParaRPr lang="tr-TR" sz="2000" dirty="0">
              <a:latin typeface="Arial" panose="020B0604020202020204" pitchFamily="34" charset="0"/>
              <a:cs typeface="Arial" panose="020B0604020202020204" pitchFamily="34" charset="0"/>
            </a:endParaRPr>
          </a:p>
        </p:txBody>
      </p:sp>
      <p:sp>
        <p:nvSpPr>
          <p:cNvPr id="6" name="Dikdörtgen 5"/>
          <p:cNvSpPr/>
          <p:nvPr/>
        </p:nvSpPr>
        <p:spPr>
          <a:xfrm>
            <a:off x="313080" y="188248"/>
            <a:ext cx="8517837" cy="636625"/>
          </a:xfrm>
          <a:prstGeom prst="rect">
            <a:avLst/>
          </a:prstGeom>
        </p:spPr>
        <p:txBody>
          <a:bodyPr/>
          <a:lstStyle/>
          <a:p>
            <a:pPr marL="0" lvl="1" algn="ctr">
              <a:spcBef>
                <a:spcPct val="20000"/>
              </a:spcBef>
              <a:buClr>
                <a:schemeClr val="accent1"/>
              </a:buClr>
            </a:pPr>
            <a:r>
              <a:rPr lang="tr-TR" sz="2400" dirty="0">
                <a:solidFill>
                  <a:srgbClr val="FF0000"/>
                </a:solidFill>
                <a:latin typeface="Arial" pitchFamily="34" charset="0"/>
                <a:cs typeface="Arial" pitchFamily="34" charset="0"/>
              </a:rPr>
              <a:t>Arazi Ekonomisinin Kapsamı </a:t>
            </a:r>
            <a:endParaRPr lang="tr-TR" sz="2400" b="1" dirty="0"/>
          </a:p>
        </p:txBody>
      </p:sp>
      <p:sp>
        <p:nvSpPr>
          <p:cNvPr id="4" name="Unvan 3"/>
          <p:cNvSpPr>
            <a:spLocks noGrp="1"/>
          </p:cNvSpPr>
          <p:nvPr>
            <p:ph type="title"/>
          </p:nvPr>
        </p:nvSpPr>
        <p:spPr/>
        <p:txBody>
          <a:bodyPr/>
          <a:lstStyle/>
          <a:p>
            <a:r>
              <a:rPr lang="tr-TR" dirty="0" smtClean="0"/>
              <a:t>  </a:t>
            </a:r>
            <a:endParaRPr lang="en-US" dirty="0"/>
          </a:p>
        </p:txBody>
      </p:sp>
    </p:spTree>
    <p:extLst>
      <p:ext uri="{BB962C8B-B14F-4D97-AF65-F5344CB8AC3E}">
        <p14:creationId xmlns:p14="http://schemas.microsoft.com/office/powerpoint/2010/main" val="6625210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25641</TotalTime>
  <Words>542</Words>
  <Application>Microsoft Office PowerPoint</Application>
  <PresentationFormat>Ekran Gösterisi (4:3)</PresentationFormat>
  <Paragraphs>94</Paragraphs>
  <Slides>9</Slides>
  <Notes>0</Notes>
  <HiddenSlides>0</HiddenSlides>
  <MMClips>0</MMClips>
  <ScaleCrop>false</ScaleCrop>
  <HeadingPairs>
    <vt:vector size="4" baseType="variant">
      <vt:variant>
        <vt:lpstr>Tema</vt:lpstr>
      </vt:variant>
      <vt:variant>
        <vt:i4>3</vt:i4>
      </vt:variant>
      <vt:variant>
        <vt:lpstr>Slayt Başlıkları</vt:lpstr>
      </vt:variant>
      <vt:variant>
        <vt:i4>9</vt:i4>
      </vt:variant>
    </vt:vector>
  </HeadingPairs>
  <TitlesOfParts>
    <vt:vector size="12" baseType="lpstr">
      <vt:lpstr>ekonomi</vt:lpstr>
      <vt:lpstr>1_Rics</vt:lpstr>
      <vt:lpstr>h.t.</vt:lpstr>
      <vt:lpstr>PowerPoint Sunusu</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940</cp:revision>
  <cp:lastPrinted>2016-10-24T07:53:35Z</cp:lastPrinted>
  <dcterms:created xsi:type="dcterms:W3CDTF">2016-09-18T09:35:24Z</dcterms:created>
  <dcterms:modified xsi:type="dcterms:W3CDTF">2020-02-19T11:18:32Z</dcterms:modified>
</cp:coreProperties>
</file>