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6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3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A2ED-92EF-487F-9111-CF049F51D716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4FF6-139C-4D2F-B23C-D7A51F0D3139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E386-090A-4E65-BDD1-4CFE1422E9B3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DEC2-4F75-4993-A9C5-753E7DF0E8D7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5A08-5EBA-4148-8E59-56D060FFF722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4ADC-B500-4090-913E-12B6650F424E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84D9-AA36-436E-B68D-62581E1B18D8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712-72F0-4DC5-A43A-EFB0446025D6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D5F8-7E5A-42EE-AF8D-281D07CC88E9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3AF9-7124-434B-B026-A7E5C25AECF0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14AA-F8B3-44D5-9F8C-55F76A5A4DB9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B14DE-44EB-494B-B3A2-F7E7BC8AE995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/>
              <a:t/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47089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Frequency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Let all oscillators in Fig. 14.1–7</a:t>
                </a:r>
                <a:r>
                  <a:rPr lang="en-US" sz="2400" i="1" dirty="0"/>
                  <a:t>a </a:t>
                </a:r>
                <a:r>
                  <a:rPr lang="en-US" sz="2400" dirty="0"/>
                  <a:t>have the same</a:t>
                </a:r>
                <a:r>
                  <a:rPr lang="tr-TR" sz="2400" dirty="0"/>
                  <a:t> </a:t>
                </a:r>
                <a:r>
                  <a:rPr lang="en-US" sz="2400" dirty="0"/>
                  <a:t>amplitude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and phase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/>
                  <a:t>, and let their frequencies be related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by</a:t>
                </a:r>
                <a:endParaRPr lang="tr-TR" sz="2400" dirty="0"/>
              </a:p>
              <a:p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tr-TR" sz="2800" dirty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±1,±3,…,±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pPr algn="ctr"/>
                <a:r>
                  <a:rPr lang="tr-TR" sz="2800" dirty="0"/>
                  <a:t>      </a:t>
                </a:r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4708981"/>
              </a:xfrm>
              <a:prstGeom prst="rect">
                <a:avLst/>
              </a:prstGeom>
              <a:blipFill>
                <a:blip r:embed="rId2"/>
                <a:stretch>
                  <a:fillRect l="-1160" t="-12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9238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48992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Frequency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800" dirty="0"/>
              </a:p>
              <a:p>
                <a:pPr algn="ctr"/>
                <a:endParaRPr lang="tr-TR" sz="28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After trigonometric expansion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/>
                  <a:t>, we use the fact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 </m:t>
                    </m:r>
                  </m:oMath>
                </a14:m>
                <a:r>
                  <a:rPr lang="en-US" sz="2400" dirty="0"/>
                  <a:t>to write</a:t>
                </a:r>
                <a:endParaRPr lang="tr-TR" sz="24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400" smtClean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tr-TR" sz="2400">
                        <a:latin typeface="Cambria Math" panose="02040503050406030204" pitchFamily="18" charset="0"/>
                      </a:rPr>
                      <m:t>o</m:t>
                    </m:r>
                    <m:r>
                      <m:rPr>
                        <m:sty m:val="p"/>
                      </m:rPr>
                      <a:rPr lang="tr-TR" sz="2400" b="0" i="0" smtClean="0">
                        <a:latin typeface="Cambria Math" panose="02040503050406030204" pitchFamily="18" charset="0"/>
                      </a:rPr>
                      <m:t>s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sSub>
                          <m:sSub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tr-TR" sz="2400" b="0" i="0" smtClean="0">
                        <a:latin typeface="Cambria Math" panose="02040503050406030204" pitchFamily="18" charset="0"/>
                      </a:rPr>
                      <m:t>cos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m:rPr>
                        <m:sty m:val="p"/>
                      </m:rPr>
                      <a:rPr lang="tr-TR" sz="2400" b="0" i="0" smtClean="0"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tr-TR" sz="2400" dirty="0"/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tr-TR" sz="2400" b="0" i="0" dirty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tr-TR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tr-TR" sz="24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m:rPr>
                        <m:sty m:val="p"/>
                      </m:rPr>
                      <a:rPr lang="tr-TR" sz="2400" b="0" i="0" smtClean="0">
                        <a:latin typeface="Cambria Math" panose="02040503050406030204" pitchFamily="18" charset="0"/>
                      </a:rPr>
                      <m:t>sin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m:rPr>
                        <m:sty m:val="p"/>
                      </m:rPr>
                      <a:rPr lang="tr-TR" sz="2400"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endParaRPr lang="tr-TR" sz="24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4899290"/>
              </a:xfrm>
              <a:prstGeom prst="rect">
                <a:avLst/>
              </a:prstGeom>
              <a:blipFill>
                <a:blip r:embed="rId2"/>
                <a:stretch>
                  <a:fillRect l="-1160" t="-124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154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5324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Frequency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component reduces to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just"/>
                <a:r>
                  <a:rPr lang="tr-TR" sz="2400" dirty="0" err="1"/>
                  <a:t>independent</a:t>
                </a:r>
                <a:r>
                  <a:rPr lang="tr-TR" sz="2400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tr-TR" sz="2400" dirty="0"/>
                  <a:t>. </a:t>
                </a:r>
                <a:r>
                  <a:rPr lang="en-US" sz="2400" dirty="0"/>
                  <a:t>The </a:t>
                </a:r>
                <a:r>
                  <a:rPr lang="en-US" sz="2400" i="1" dirty="0"/>
                  <a:t>q </a:t>
                </a:r>
                <a:r>
                  <a:rPr lang="en-US" sz="2400" dirty="0"/>
                  <a:t>component contains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in the form</a:t>
                </a:r>
                <a:endParaRPr lang="tr-TR" sz="2400" dirty="0"/>
              </a:p>
              <a:p>
                <a:pPr algn="just"/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tr-T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4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tr-TR" sz="2400" dirty="0"/>
              </a:p>
              <a:p>
                <a:pPr algn="just"/>
                <a:endParaRPr lang="tr-TR" sz="2800" dirty="0"/>
              </a:p>
              <a:p>
                <a:pPr algn="ctr"/>
                <a:endParaRPr lang="tr-TR" sz="28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5324535"/>
              </a:xfrm>
              <a:prstGeom prst="rect">
                <a:avLst/>
              </a:prstGeom>
              <a:blipFill>
                <a:blip r:embed="rId2"/>
                <a:stretch>
                  <a:fillRect l="-1160" t="-114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16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56684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Frequency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tr-T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tr-T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tr-TR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tr-TR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tr-T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sz="240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400" dirty="0"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Sup>
                          <m:sSubSup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  <m:sup>
                            <m: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sSup>
                      <m:sSup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tr-TR" sz="24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⁡(</m:t>
                                </m:r>
                                <m:f>
                                  <m:f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tr-T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tr-T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tr-T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f>
                                      <m:fPr>
                                        <m:ctrlPr>
                                          <a:rPr lang="tr-T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tr-T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tr-T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tr-TR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tr-TR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tr-TR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tr-T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sz="2800" dirty="0">
                    <a:ea typeface="Cambria Math" panose="02040503050406030204" pitchFamily="18" charset="0"/>
                  </a:rPr>
                  <a:t> </a:t>
                </a:r>
              </a:p>
              <a:p>
                <a:pPr algn="ctr"/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pPr algn="ctr"/>
                <a:endParaRPr lang="tr-TR" sz="28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5668411"/>
              </a:xfrm>
              <a:prstGeom prst="rect">
                <a:avLst/>
              </a:prstGeom>
              <a:blipFill>
                <a:blip r:embed="rId2"/>
                <a:stretch>
                  <a:fillRect l="-1160" t="-10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603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14</a:t>
            </a:r>
          </a:p>
          <a:p>
            <a:pPr marL="0" indent="0">
              <a:buNone/>
            </a:pPr>
            <a:r>
              <a:rPr lang="tr-TR" dirty="0"/>
              <a:t>DIGITAL CONTINUOUS WAVE MODULATION:</a:t>
            </a:r>
          </a:p>
          <a:p>
            <a:pPr marL="0" indent="0">
              <a:buNone/>
            </a:pPr>
            <a:r>
              <a:rPr lang="tr-TR" dirty="0"/>
              <a:t>	PHASE MODULATION METHODS (PSK, QPSK)</a:t>
            </a:r>
          </a:p>
          <a:p>
            <a:pPr marL="0" indent="0">
              <a:buNone/>
            </a:pPr>
            <a:r>
              <a:rPr lang="tr-TR" dirty="0"/>
              <a:t>	FREQUENCY MODULATION METHODS (FSK)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Phase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>
                  <a:latin typeface="+mj-lt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binary PSK waveform back in Fig. 14.1–1</a:t>
                </a:r>
                <a:r>
                  <a:rPr lang="en-US" sz="2400" i="1" dirty="0"/>
                  <a:t>c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649)</a:t>
                </a:r>
                <a:r>
                  <a:rPr lang="en-US" sz="2400" i="1" dirty="0"/>
                  <a:t> </a:t>
                </a:r>
                <a:r>
                  <a:rPr lang="en-US" sz="2400" dirty="0"/>
                  <a:t>contains phase shifts of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radians,</a:t>
                </a:r>
                <a:r>
                  <a:rPr lang="tr-TR" sz="2400" dirty="0"/>
                  <a:t> </a:t>
                </a:r>
                <a:r>
                  <a:rPr lang="en-US" sz="2400" dirty="0"/>
                  <a:t>often described as </a:t>
                </a:r>
                <a:r>
                  <a:rPr lang="en-US" sz="2400" b="1" dirty="0"/>
                  <a:t>binary phase-shift keying </a:t>
                </a:r>
                <a:r>
                  <a:rPr lang="en-US" sz="2400" dirty="0"/>
                  <a:t>(BPSK) or </a:t>
                </a:r>
                <a:r>
                  <a:rPr lang="en-US" sz="2400" b="1" dirty="0"/>
                  <a:t>phase-reversal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keying</a:t>
                </a:r>
                <a:r>
                  <a:rPr lang="tr-TR" sz="2400" b="1" dirty="0"/>
                  <a:t> </a:t>
                </a:r>
                <a:r>
                  <a:rPr lang="tr-TR" sz="2400" dirty="0"/>
                  <a:t>(PRK).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>
                  <a:latin typeface="+mj-lt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tr-TR" sz="48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4031873"/>
              </a:xfrm>
              <a:prstGeom prst="rect">
                <a:avLst/>
              </a:prstGeom>
              <a:blipFill>
                <a:blip r:embed="rId2"/>
                <a:stretch>
                  <a:fillRect l="-1160" t="-15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84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4066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Phase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>
                  <a:latin typeface="+mj-lt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An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PSK signal has phase shift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tr-TR" sz="2400" dirty="0"/>
                  <a:t> in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time </a:t>
                </a:r>
                <a:r>
                  <a:rPr lang="tr-TR" sz="2400" dirty="0" err="1"/>
                  <a:t>interval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𝑘𝐷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tr-T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2400" dirty="0" err="1"/>
                  <a:t>expressed</a:t>
                </a:r>
                <a:r>
                  <a:rPr lang="tr-TR" sz="2400" dirty="0"/>
                  <a:t> in general </a:t>
                </a:r>
                <a:r>
                  <a:rPr lang="tr-TR" sz="2400" dirty="0" err="1"/>
                  <a:t>by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4000" dirty="0">
                  <a:latin typeface="+mj-lt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nary>
                        <m:naryPr>
                          <m:chr m:val="∑"/>
                          <m:supHide m:val="on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4066306"/>
              </a:xfrm>
              <a:prstGeom prst="rect">
                <a:avLst/>
              </a:prstGeom>
              <a:blipFill>
                <a:blip r:embed="rId2"/>
                <a:stretch>
                  <a:fillRect l="-1160" t="-149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481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6382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Phase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>
                  <a:latin typeface="+mj-lt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Trigonometric expansion of the cosine function yields our desired quadrature-carrier</a:t>
                </a:r>
                <a:r>
                  <a:rPr lang="tr-TR" sz="2400" dirty="0"/>
                  <a:t> form </a:t>
                </a:r>
                <a:r>
                  <a:rPr lang="tr-TR" sz="2400" dirty="0" err="1"/>
                  <a:t>with</a:t>
                </a:r>
                <a:endParaRPr lang="tr-TR" sz="2400" dirty="0">
                  <a:latin typeface="+mj-lt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400" dirty="0">
                  <a:latin typeface="+mj-lt"/>
                </a:endParaRPr>
              </a:p>
              <a:p>
                <a:pPr algn="ctr"/>
                <a:endParaRPr lang="tr-TR" sz="2400" dirty="0">
                  <a:latin typeface="+mj-lt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tr-T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400" dirty="0">
                  <a:latin typeface="+mj-lt"/>
                </a:endParaRPr>
              </a:p>
              <a:p>
                <a:pPr algn="just"/>
                <a:endParaRPr lang="tr-TR" sz="2400" dirty="0">
                  <a:latin typeface="+mj-lt"/>
                </a:endParaRPr>
              </a:p>
              <a:p>
                <a:pPr algn="just"/>
                <a:r>
                  <a:rPr lang="tr-TR" sz="2400" dirty="0"/>
                  <a:t>w</a:t>
                </a:r>
                <a:r>
                  <a:rPr lang="tr-TR" sz="2400" dirty="0" err="1"/>
                  <a:t>here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𝑐𝑜𝑠</m:t>
                    </m:r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tr-TR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𝑠𝑖𝑛</m:t>
                    </m:r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tr-TR" sz="2400" dirty="0"/>
                  <a:t> .</a:t>
                </a:r>
              </a:p>
              <a:p>
                <a:pPr algn="just"/>
                <a:endParaRPr lang="tr-TR" sz="2400" dirty="0">
                  <a:latin typeface="+mj-lt"/>
                </a:endParaRPr>
              </a:p>
              <a:p>
                <a:pPr algn="ctr"/>
                <a:endParaRPr lang="tr-TR" sz="2400" dirty="0">
                  <a:latin typeface="+mj-lt"/>
                </a:endParaRPr>
              </a:p>
              <a:p>
                <a:pPr algn="ctr"/>
                <a:endParaRPr lang="tr-TR" sz="40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6382260"/>
              </a:xfrm>
              <a:prstGeom prst="rect">
                <a:avLst/>
              </a:prstGeom>
              <a:blipFill>
                <a:blip r:embed="rId2"/>
                <a:stretch>
                  <a:fillRect l="-1160" t="-95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969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44546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Phase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>
                  <a:latin typeface="+mj-lt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</a:t>
                </a:r>
                <a:r>
                  <a:rPr lang="en-US" sz="2400" dirty="0"/>
                  <a:t>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and </a:t>
                </a:r>
                <a:r>
                  <a:rPr lang="en-US" sz="2400" i="1" dirty="0"/>
                  <a:t>q </a:t>
                </a:r>
                <a:r>
                  <a:rPr lang="en-US" sz="2400" dirty="0"/>
                  <a:t>components are statistically independent, and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sSub>
                            <m:sSubPr>
                              <m:ctrlPr>
                                <a:rPr lang="tr-T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p>
                        <m:sSup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𝑠𝑖𝑛𝑐</m:t>
                          </m:r>
                        </m:e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4000" dirty="0">
                  <a:latin typeface="+mj-lt"/>
                </a:endParaRPr>
              </a:p>
              <a:p>
                <a:pPr algn="ctr"/>
                <a:endParaRPr lang="tr-TR" sz="40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4454617"/>
              </a:xfrm>
              <a:prstGeom prst="rect">
                <a:avLst/>
              </a:prstGeom>
              <a:blipFill>
                <a:blip r:embed="rId2"/>
                <a:stretch>
                  <a:fillRect l="-1160" t="-137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84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D35B0BB0-B250-49B9-A2F0-6F5F20241C31}"/>
              </a:ext>
            </a:extLst>
          </p:cNvPr>
          <p:cNvSpPr/>
          <p:nvPr/>
        </p:nvSpPr>
        <p:spPr>
          <a:xfrm>
            <a:off x="498704" y="289996"/>
            <a:ext cx="110363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+mj-lt"/>
              </a:rPr>
              <a:t>DIGITAL CONTINUOUS WAVE MODULATION</a:t>
            </a:r>
          </a:p>
          <a:p>
            <a:endParaRPr lang="tr-TR" sz="2800" dirty="0">
              <a:latin typeface="+mj-lt"/>
            </a:endParaRPr>
          </a:p>
          <a:p>
            <a:r>
              <a:rPr lang="tr-TR" sz="2800" dirty="0" err="1"/>
              <a:t>Phase</a:t>
            </a:r>
            <a:r>
              <a:rPr lang="tr-TR" sz="2800" dirty="0"/>
              <a:t> </a:t>
            </a:r>
            <a:r>
              <a:rPr lang="tr-TR" sz="2800" dirty="0" err="1"/>
              <a:t>Modulation</a:t>
            </a:r>
            <a:r>
              <a:rPr lang="tr-TR" sz="2800" dirty="0"/>
              <a:t> </a:t>
            </a:r>
            <a:r>
              <a:rPr lang="tr-TR" sz="2800" dirty="0" err="1"/>
              <a:t>Methods</a:t>
            </a:r>
            <a:endParaRPr lang="tr-TR" sz="2800" dirty="0"/>
          </a:p>
          <a:p>
            <a:endParaRPr lang="tr-TR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absence of a discrete</a:t>
            </a:r>
            <a:r>
              <a:rPr lang="tr-TR" sz="2400" dirty="0"/>
              <a:t> </a:t>
            </a:r>
            <a:r>
              <a:rPr lang="en-US" sz="2400" dirty="0"/>
              <a:t>carrier component means that PSK has better power efficiency, but the spectral</a:t>
            </a:r>
            <a:r>
              <a:rPr lang="tr-TR" sz="2400" dirty="0"/>
              <a:t> </a:t>
            </a:r>
            <a:r>
              <a:rPr lang="en-US" sz="2400" dirty="0"/>
              <a:t>efficiency is the same as ASK.</a:t>
            </a:r>
            <a:endParaRPr lang="tr-TR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555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D35B0BB0-B250-49B9-A2F0-6F5F20241C31}"/>
              </a:ext>
            </a:extLst>
          </p:cNvPr>
          <p:cNvSpPr/>
          <p:nvPr/>
        </p:nvSpPr>
        <p:spPr>
          <a:xfrm>
            <a:off x="498704" y="289996"/>
            <a:ext cx="110363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+mj-lt"/>
              </a:rPr>
              <a:t>DIGITAL CONTINUOUS WAVE MODULATION</a:t>
            </a:r>
          </a:p>
          <a:p>
            <a:endParaRPr lang="tr-TR" sz="2800" dirty="0">
              <a:latin typeface="+mj-lt"/>
            </a:endParaRPr>
          </a:p>
          <a:p>
            <a:r>
              <a:rPr lang="tr-TR" sz="2800" dirty="0" err="1"/>
              <a:t>Frequency</a:t>
            </a:r>
            <a:r>
              <a:rPr lang="tr-TR" sz="2800" dirty="0"/>
              <a:t> </a:t>
            </a:r>
            <a:r>
              <a:rPr lang="tr-TR" sz="2800" dirty="0" err="1"/>
              <a:t>Modulation</a:t>
            </a:r>
            <a:r>
              <a:rPr lang="tr-TR" sz="2800" dirty="0"/>
              <a:t> </a:t>
            </a:r>
            <a:r>
              <a:rPr lang="tr-TR" sz="2800" dirty="0" err="1"/>
              <a:t>Methods</a:t>
            </a:r>
            <a:endParaRPr lang="tr-TR" sz="2800" dirty="0"/>
          </a:p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 are two basic methods for digital frequency modulation.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dirty="0" err="1"/>
              <a:t>Frequency-shift</a:t>
            </a:r>
            <a:r>
              <a:rPr lang="tr-TR" sz="2400" b="1" dirty="0"/>
              <a:t> </a:t>
            </a:r>
            <a:r>
              <a:rPr lang="en-US" sz="2400" b="1" dirty="0"/>
              <a:t>keying </a:t>
            </a:r>
            <a:r>
              <a:rPr lang="en-US" sz="2400" dirty="0"/>
              <a:t>(FSK) is represented conceptually by Fig. 14.1–7</a:t>
            </a:r>
            <a:r>
              <a:rPr lang="en-US" sz="2400" i="1" dirty="0"/>
              <a:t>a</a:t>
            </a:r>
            <a:r>
              <a:rPr lang="tr-TR" sz="2400" i="1" dirty="0"/>
              <a:t> </a:t>
            </a:r>
            <a:r>
              <a:rPr lang="tr-TR" sz="2400" dirty="0"/>
              <a:t>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656)</a:t>
            </a:r>
            <a:r>
              <a:rPr lang="en-US" sz="2400" dirty="0"/>
              <a:t>, where the digital signal</a:t>
            </a:r>
            <a:r>
              <a:rPr lang="tr-TR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controls a switch that selects the modulated frequency from a bank of </a:t>
            </a:r>
            <a:r>
              <a:rPr lang="en-US" sz="2400" i="1" dirty="0"/>
              <a:t>M </a:t>
            </a:r>
            <a:r>
              <a:rPr lang="en-US" sz="2400" dirty="0"/>
              <a:t>oscillators.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0260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D35B0BB0-B250-49B9-A2F0-6F5F20241C31}"/>
              </a:ext>
            </a:extLst>
          </p:cNvPr>
          <p:cNvSpPr/>
          <p:nvPr/>
        </p:nvSpPr>
        <p:spPr>
          <a:xfrm>
            <a:off x="498704" y="289996"/>
            <a:ext cx="110363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+mj-lt"/>
              </a:rPr>
              <a:t>DIGITAL CONTINUOUS WAVE MODULATION</a:t>
            </a:r>
          </a:p>
          <a:p>
            <a:endParaRPr lang="tr-TR" sz="2800" dirty="0">
              <a:latin typeface="+mj-lt"/>
            </a:endParaRPr>
          </a:p>
          <a:p>
            <a:r>
              <a:rPr lang="tr-TR" sz="2800" dirty="0" err="1"/>
              <a:t>Frequency</a:t>
            </a:r>
            <a:r>
              <a:rPr lang="tr-TR" sz="2800" dirty="0"/>
              <a:t> </a:t>
            </a:r>
            <a:r>
              <a:rPr lang="tr-TR" sz="2800" dirty="0" err="1"/>
              <a:t>Modulation</a:t>
            </a:r>
            <a:r>
              <a:rPr lang="tr-TR" sz="2800" dirty="0"/>
              <a:t> </a:t>
            </a:r>
            <a:r>
              <a:rPr lang="tr-TR" sz="2800" dirty="0" err="1"/>
              <a:t>Methods</a:t>
            </a:r>
            <a:endParaRPr lang="tr-TR" sz="2800" dirty="0"/>
          </a:p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modulated signal is discontinuous at every switching instant </a:t>
            </a:r>
            <a:r>
              <a:rPr lang="en-US" sz="2400" i="1" dirty="0"/>
              <a:t>t</a:t>
            </a:r>
            <a:r>
              <a:rPr lang="tr-TR" sz="2400" i="1" dirty="0"/>
              <a:t>=</a:t>
            </a:r>
            <a:r>
              <a:rPr lang="en-US" sz="2400" i="1" dirty="0" err="1"/>
              <a:t>kD</a:t>
            </a:r>
            <a:r>
              <a:rPr lang="en-US" sz="2400" dirty="0"/>
              <a:t>.</a:t>
            </a:r>
            <a:endParaRPr lang="tr-TR" sz="2400" dirty="0"/>
          </a:p>
          <a:p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Unless</a:t>
            </a:r>
            <a:r>
              <a:rPr lang="tr-TR" sz="2400" dirty="0"/>
              <a:t> </a:t>
            </a:r>
            <a:r>
              <a:rPr lang="en-US" sz="2400" dirty="0"/>
              <a:t>the amplitude, frequency, and phase of each oscillator has been carefully adjusted,</a:t>
            </a:r>
            <a:r>
              <a:rPr lang="tr-TR" sz="2400" dirty="0"/>
              <a:t> </a:t>
            </a:r>
            <a:r>
              <a:rPr lang="en-US" sz="2400" dirty="0"/>
              <a:t>the resultant output</a:t>
            </a:r>
            <a:r>
              <a:rPr lang="tr-TR" sz="2400" dirty="0"/>
              <a:t> </a:t>
            </a:r>
            <a:r>
              <a:rPr lang="en-US" sz="2400" dirty="0"/>
              <a:t>spectrum will contain relatively large </a:t>
            </a:r>
            <a:r>
              <a:rPr lang="en-US" sz="2400" i="1" dirty="0"/>
              <a:t>sidelobes </a:t>
            </a:r>
            <a:r>
              <a:rPr lang="en-US" sz="2400" dirty="0"/>
              <a:t>which don’t</a:t>
            </a:r>
            <a:r>
              <a:rPr lang="tr-TR" sz="2400" dirty="0"/>
              <a:t> </a:t>
            </a:r>
            <a:r>
              <a:rPr lang="en-US" sz="2400" dirty="0"/>
              <a:t>carry any additional information and thus waste bandwidth.</a:t>
            </a:r>
            <a:endParaRPr lang="tr-TR" sz="2400" dirty="0"/>
          </a:p>
          <a:p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Discontinuities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en-US" sz="2400" dirty="0"/>
              <a:t>avoided in </a:t>
            </a:r>
            <a:r>
              <a:rPr lang="en-US" sz="2400" b="1" dirty="0"/>
              <a:t>continuous-phase FSK </a:t>
            </a:r>
            <a:r>
              <a:rPr lang="en-US" sz="2400" dirty="0"/>
              <a:t>(CPFSK) represented in Fig. 14.1–7</a:t>
            </a:r>
            <a:r>
              <a:rPr lang="en-US" sz="2400" i="1" dirty="0"/>
              <a:t>b</a:t>
            </a:r>
            <a:r>
              <a:rPr lang="tr-TR" sz="2400" dirty="0"/>
              <a:t> 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656)</a:t>
            </a:r>
            <a:r>
              <a:rPr lang="en-US" sz="2400" dirty="0"/>
              <a:t>, where </a:t>
            </a:r>
            <a:r>
              <a:rPr lang="en-US" sz="2400" i="1" dirty="0"/>
              <a:t>x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</a:t>
            </a:r>
            <a:r>
              <a:rPr lang="tr-TR" sz="2400" dirty="0"/>
              <a:t> </a:t>
            </a:r>
            <a:r>
              <a:rPr lang="en-US" sz="2400" dirty="0"/>
              <a:t>modulates the frequency of a single oscillator.</a:t>
            </a:r>
            <a:endParaRPr lang="tr-TR" sz="2400" dirty="0"/>
          </a:p>
          <a:p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8166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562</Words>
  <Application>Microsoft Office PowerPoint</Application>
  <PresentationFormat>Geniş ekran</PresentationFormat>
  <Paragraphs>119</Paragraphs>
  <Slides>14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Teması</vt:lpstr>
      <vt:lpstr>EEE322  COMMUNICATION THEORY – I</vt:lpstr>
      <vt:lpstr>EEE322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94</cp:revision>
  <dcterms:created xsi:type="dcterms:W3CDTF">2018-07-07T11:05:27Z</dcterms:created>
  <dcterms:modified xsi:type="dcterms:W3CDTF">2019-04-08T13:17:18Z</dcterms:modified>
</cp:coreProperties>
</file>