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3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6FC5D-BEB4-4964-B904-A885869A48FD}" type="datetimeFigureOut">
              <a:rPr lang="tr-TR" smtClean="0"/>
              <a:t>8.4.2019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B5301-1728-4B1C-B39E-9BD85996D8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554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6A2ED-92EF-487F-9111-CF049F51D716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0462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4FF6-139C-4D2F-B23C-D7A51F0D3139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53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AE386-090A-4E65-BDD1-4CFE1422E9B3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89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FDEC2-4F75-4993-A9C5-753E7DF0E8D7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254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5A08-5EBA-4148-8E59-56D060FFF722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2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84ADC-B500-4090-913E-12B6650F424E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2068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384D9-AA36-436E-B68D-62581E1B18D8}" type="datetime1">
              <a:rPr lang="tr-TR" smtClean="0"/>
              <a:t>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36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C1712-72F0-4DC5-A43A-EFB0446025D6}" type="datetime1">
              <a:rPr lang="tr-TR" smtClean="0"/>
              <a:t>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344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5D5F8-7E5A-42EE-AF8D-281D07CC88E9}" type="datetime1">
              <a:rPr lang="tr-TR" smtClean="0"/>
              <a:t>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028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73AF9-7124-434B-B026-A7E5C25AECF0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50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614AA-F8B3-44D5-9F8C-55F76A5A4DB9}" type="datetime1">
              <a:rPr lang="tr-TR" smtClean="0"/>
              <a:t>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196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B14DE-44EB-494B-B3A2-F7E7BC8AE995}" type="datetime1">
              <a:rPr lang="tr-TR" smtClean="0"/>
              <a:t>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5690F-2C83-453C-AF68-1EB437CDA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775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 smtClean="0"/>
              <a:t>EEE322 </a:t>
            </a:r>
            <a:r>
              <a:rPr lang="tr-TR" sz="5400" dirty="0"/>
              <a:t/>
            </a:r>
            <a:br>
              <a:rPr lang="tr-TR" sz="5400" dirty="0"/>
            </a:br>
            <a:r>
              <a:rPr lang="tr-TR" sz="5400" dirty="0"/>
              <a:t>COMMUNICATION THEORY – 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7089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Let all oscillators in Fig. 14.1–7</a:t>
                </a:r>
                <a:r>
                  <a:rPr lang="en-US" sz="2400" i="1" dirty="0"/>
                  <a:t>a </a:t>
                </a:r>
                <a:r>
                  <a:rPr lang="en-US" sz="2400" dirty="0"/>
                  <a:t>have the same</a:t>
                </a:r>
                <a:r>
                  <a:rPr lang="tr-TR" sz="2400" dirty="0"/>
                  <a:t> </a:t>
                </a:r>
                <a:r>
                  <a:rPr lang="en-US" sz="2400" dirty="0"/>
                  <a:t>amplitude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and phase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, and let their frequencies be related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by</a:t>
                </a:r>
                <a:endParaRPr lang="tr-TR" sz="2400" dirty="0"/>
              </a:p>
              <a:p>
                <a:endParaRPr lang="tr-TR" sz="28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800" dirty="0"/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8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±1,±3,…,±</m:t>
                    </m:r>
                    <m:d>
                      <m:dPr>
                        <m:ctrlP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b="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800" dirty="0"/>
              </a:p>
              <a:p>
                <a:pPr algn="ctr"/>
                <a:r>
                  <a:rPr lang="tr-TR" sz="2800" dirty="0"/>
                  <a:t>      </a:t>
                </a: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708981"/>
              </a:xfrm>
              <a:prstGeom prst="rect">
                <a:avLst/>
              </a:prstGeom>
              <a:blipFill>
                <a:blip r:embed="rId2"/>
                <a:stretch>
                  <a:fillRect l="-1160" t="-12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9238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8992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After trigonometric expansion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, we use the fact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±1 </m:t>
                    </m:r>
                  </m:oMath>
                </a14:m>
                <a:r>
                  <a:rPr lang="en-US" sz="2400" dirty="0"/>
                  <a:t>to write</a:t>
                </a:r>
                <a:endParaRPr lang="tr-TR" sz="24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400" smtClean="0">
                        <a:latin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o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𝑤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  <m:sSub>
                          <m:sSubPr>
                            <m:ctrlPr>
                              <a:rPr lang="tr-T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cos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t</m:t>
                    </m:r>
                  </m:oMath>
                </a14:m>
                <a:r>
                  <a:rPr lang="tr-TR" sz="2400" dirty="0"/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tr-TR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tr-TR" sz="2400" b="0" i="0" dirty="0" smtClean="0">
                            <a:latin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tr-TR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tr-TR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sub>
                            </m:sSub>
                            <m:r>
                              <a:rPr lang="tr-TR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 b="0" i="0" smtClean="0">
                        <a:latin typeface="Cambria Math" panose="02040503050406030204" pitchFamily="18" charset="0"/>
                      </a:rPr>
                      <m:t>sin</m:t>
                    </m:r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  <m:r>
                      <m:rPr>
                        <m:sty m:val="p"/>
                      </m:rPr>
                      <a:rPr lang="tr-TR" sz="2400">
                        <a:latin typeface="Cambria Math" panose="02040503050406030204" pitchFamily="18" charset="0"/>
                      </a:rPr>
                      <m:t>t</m:t>
                    </m:r>
                  </m:oMath>
                </a14:m>
                <a:endParaRPr lang="tr-TR" sz="24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899290"/>
              </a:xfrm>
              <a:prstGeom prst="rect">
                <a:avLst/>
              </a:prstGeom>
              <a:blipFill>
                <a:blip r:embed="rId2"/>
                <a:stretch>
                  <a:fillRect l="-1160" t="-12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154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5324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component reduces to</a:t>
                </a:r>
                <a:endParaRPr lang="tr-TR" sz="2400" dirty="0"/>
              </a:p>
              <a:p>
                <a:endParaRPr lang="tr-TR" sz="24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tr-TR" sz="2400" b="0" i="0" smtClean="0"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⁡(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b>
                      </m:sSub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tr-TR" sz="2400" dirty="0"/>
              </a:p>
              <a:p>
                <a:pPr algn="ctr"/>
                <a:endParaRPr lang="tr-TR" sz="2400" dirty="0"/>
              </a:p>
              <a:p>
                <a:pPr algn="just"/>
                <a:r>
                  <a:rPr lang="tr-TR" sz="2400" dirty="0" err="1"/>
                  <a:t>independent</a:t>
                </a:r>
                <a:r>
                  <a:rPr lang="tr-TR" sz="2400" dirty="0"/>
                  <a:t>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. </a:t>
                </a:r>
                <a:r>
                  <a:rPr lang="en-US" sz="2400" dirty="0"/>
                  <a:t>The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 contains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i="1" dirty="0"/>
                  <a:t> </a:t>
                </a:r>
                <a:r>
                  <a:rPr lang="en-US" sz="2400" dirty="0"/>
                  <a:t>in the form</a:t>
                </a:r>
                <a:endParaRPr lang="tr-TR" sz="2400" dirty="0"/>
              </a:p>
              <a:p>
                <a:pPr algn="just"/>
                <a:endParaRPr lang="tr-TR" sz="24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d>
                      <m:d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tr-TR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tr-TR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𝑄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sSub>
                          <m:sSub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        </m:t>
                        </m:r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(−1)</m:t>
                        </m:r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tr-TR" sz="2400" dirty="0"/>
              </a:p>
              <a:p>
                <a:pPr algn="just"/>
                <a:endParaRPr lang="tr-TR" sz="2800" dirty="0"/>
              </a:p>
              <a:p>
                <a:pPr algn="ctr"/>
                <a:endParaRPr lang="tr-TR" sz="28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5324535"/>
              </a:xfrm>
              <a:prstGeom prst="rect">
                <a:avLst/>
              </a:prstGeom>
              <a:blipFill>
                <a:blip r:embed="rId2"/>
                <a:stretch>
                  <a:fillRect l="-1160" t="-11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1167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56684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Frequency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tr-TR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tr-T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d>
                            <m:dPr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tr-TR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tr-TR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tr-TR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_</m:t>
                      </m:r>
                      <m:r>
                        <a:rPr lang="tr-TR" sz="2400" i="1" dirty="0" err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tr-T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𝑃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:endParaRPr lang="tr-TR" sz="2400" dirty="0"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𝑃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𝑓</m:t>
                            </m:r>
                            <m: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e>
                      <m:sup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sSup>
                          <m:sSup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sub>
                          <m:sup>
                            <m:r>
                              <a:rPr lang="tr-TR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den>
                    </m:f>
                    <m:sSup>
                      <m:sSup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tr-TR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m:rPr>
                                    <m:sty m:val="p"/>
                                  </m:rPr>
                                  <a:rPr lang="tr-TR" sz="24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cos</m:t>
                                </m:r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⁡(</m:t>
                                </m:r>
                                <m:f>
                                  <m:fPr>
                                    <m:ctrlP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𝜋</m:t>
                                    </m:r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𝑓</m:t>
                                    </m:r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𝑏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)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(</m:t>
                                    </m:r>
                                    <m:f>
                                      <m:fPr>
                                        <m:ctrlP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tr-TR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𝑟</m:t>
                                            </m:r>
                                          </m:e>
                                          <m:sub>
                                            <m:r>
                                              <a:rPr lang="tr-TR" sz="2400" i="1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</a:rPr>
                                              <m:t>𝑏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tr-TR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−1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2800" dirty="0">
                    <a:ea typeface="Cambria Math" panose="02040503050406030204" pitchFamily="18" charset="0"/>
                  </a:rPr>
                  <a:t> </a:t>
                </a:r>
              </a:p>
              <a:p>
                <a:pPr algn="ctr"/>
                <a:endParaRPr lang="tr-TR" sz="2800" dirty="0"/>
              </a:p>
              <a:p>
                <a:pPr algn="ctr"/>
                <a:endParaRPr lang="tr-TR" sz="2800" dirty="0"/>
              </a:p>
              <a:p>
                <a:endParaRPr lang="tr-TR" sz="2800" dirty="0"/>
              </a:p>
              <a:p>
                <a:pPr algn="ctr"/>
                <a:endParaRPr lang="tr-TR" sz="2800" dirty="0"/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5668411"/>
              </a:xfrm>
              <a:prstGeom prst="rect">
                <a:avLst/>
              </a:prstGeom>
              <a:blipFill>
                <a:blip r:embed="rId2"/>
                <a:stretch>
                  <a:fillRect l="-1160" t="-10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760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EEE322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dirty="0"/>
              <a:t>COMMUNICATION THEORY - 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14</a:t>
            </a:r>
          </a:p>
          <a:p>
            <a:pPr marL="0" indent="0">
              <a:buNone/>
            </a:pPr>
            <a:r>
              <a:rPr lang="tr-TR" dirty="0"/>
              <a:t>DIGITAL CONTINUOUS WAVE MODULATION:</a:t>
            </a:r>
          </a:p>
          <a:p>
            <a:pPr marL="0" indent="0">
              <a:buNone/>
            </a:pPr>
            <a:r>
              <a:rPr lang="tr-TR" dirty="0"/>
              <a:t>	PHASE MODULATION METHODS (PSK, QPSK)</a:t>
            </a:r>
          </a:p>
          <a:p>
            <a:pPr marL="0" indent="0">
              <a:buNone/>
            </a:pPr>
            <a:r>
              <a:rPr lang="tr-TR" dirty="0"/>
              <a:t>	FREQUENCY MODULATION METHODS (FSK)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0318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The binary PSK waveform back in Fig. 14.1–1</a:t>
                </a:r>
                <a:r>
                  <a:rPr lang="en-US" sz="2400" i="1" dirty="0"/>
                  <a:t>c</a:t>
                </a:r>
                <a:r>
                  <a:rPr lang="tr-TR" sz="2400" i="1" dirty="0"/>
                  <a:t> </a:t>
                </a:r>
                <a:r>
                  <a:rPr lang="tr-TR" sz="2400" dirty="0"/>
                  <a:t>(</a:t>
                </a:r>
                <a:r>
                  <a:rPr lang="tr-TR" sz="2400" dirty="0" err="1"/>
                  <a:t>Carlson</a:t>
                </a:r>
                <a:r>
                  <a:rPr lang="tr-TR" sz="2400" dirty="0"/>
                  <a:t>, </a:t>
                </a:r>
                <a:r>
                  <a:rPr lang="tr-TR" sz="2400" dirty="0" err="1"/>
                  <a:t>page</a:t>
                </a:r>
                <a:r>
                  <a:rPr lang="tr-TR" sz="2400" dirty="0"/>
                  <a:t> 649)</a:t>
                </a:r>
                <a:r>
                  <a:rPr lang="en-US" sz="2400" i="1" dirty="0"/>
                  <a:t> </a:t>
                </a:r>
                <a:r>
                  <a:rPr lang="en-US" sz="2400" dirty="0"/>
                  <a:t>contains phase shifts of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radians,</a:t>
                </a:r>
                <a:r>
                  <a:rPr lang="tr-TR" sz="2400" dirty="0"/>
                  <a:t> </a:t>
                </a:r>
                <a:r>
                  <a:rPr lang="en-US" sz="2400" dirty="0"/>
                  <a:t>often described as </a:t>
                </a:r>
                <a:r>
                  <a:rPr lang="en-US" sz="2400" b="1" dirty="0"/>
                  <a:t>binary phase-shift keying </a:t>
                </a:r>
                <a:r>
                  <a:rPr lang="en-US" sz="2400" dirty="0"/>
                  <a:t>(BPSK) or </a:t>
                </a:r>
                <a:r>
                  <a:rPr lang="en-US" sz="2400" b="1" dirty="0"/>
                  <a:t>phase-reversal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keying</a:t>
                </a:r>
                <a:r>
                  <a:rPr lang="tr-TR" sz="2400" b="1" dirty="0"/>
                  <a:t> </a:t>
                </a:r>
                <a:r>
                  <a:rPr lang="tr-TR" sz="2400" dirty="0"/>
                  <a:t>(PRK).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>
                  <a:latin typeface="+mj-lt"/>
                </a:endParaRP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tr-TR" sz="48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031873"/>
              </a:xfrm>
              <a:prstGeom prst="rect">
                <a:avLst/>
              </a:prstGeom>
              <a:blipFill>
                <a:blip r:embed="rId2"/>
                <a:stretch>
                  <a:fillRect l="-1160" t="-151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6841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0663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An </a:t>
                </a:r>
                <a:r>
                  <a:rPr lang="en-US" sz="2400" i="1" dirty="0"/>
                  <a:t>M</a:t>
                </a:r>
                <a:r>
                  <a:rPr lang="en-US" sz="2400" dirty="0"/>
                  <a:t>-</a:t>
                </a:r>
                <a:r>
                  <a:rPr lang="en-US" sz="2400" dirty="0" err="1"/>
                  <a:t>ary</a:t>
                </a:r>
                <a:r>
                  <a:rPr lang="en-US" sz="2400" dirty="0"/>
                  <a:t> PSK signal has phase shift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in </a:t>
                </a:r>
                <a:r>
                  <a:rPr lang="tr-TR" sz="2400" dirty="0" err="1"/>
                  <a:t>the</a:t>
                </a:r>
                <a:r>
                  <a:rPr lang="tr-TR" sz="2400" dirty="0"/>
                  <a:t> time </a:t>
                </a:r>
                <a:r>
                  <a:rPr lang="tr-TR" sz="2400" dirty="0" err="1"/>
                  <a:t>interval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𝑘𝐷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d>
                      <m:dPr>
                        <m:ctrlP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tr-T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tr-TR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𝐷</m:t>
                    </m:r>
                    <m:r>
                      <a:rPr lang="tr-TR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sz="2400" dirty="0" err="1"/>
                  <a:t>expressed</a:t>
                </a:r>
                <a:r>
                  <a:rPr lang="tr-TR" sz="2400" dirty="0"/>
                  <a:t> in general </a:t>
                </a:r>
                <a:r>
                  <a:rPr lang="tr-TR" sz="2400" dirty="0" err="1"/>
                  <a:t>by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40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nary>
                        <m:naryPr>
                          <m:chr m:val="∑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r>
                            <m:rPr>
                              <m:sty m:val="p"/>
                            </m:rPr>
                            <a:rPr lang="tr-TR" sz="2400" b="0" i="0" smtClean="0"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⁡(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∅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066306"/>
              </a:xfrm>
              <a:prstGeom prst="rect">
                <a:avLst/>
              </a:prstGeom>
              <a:blipFill>
                <a:blip r:embed="rId2"/>
                <a:stretch>
                  <a:fillRect l="-1160" t="-14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4814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63822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Trigonometric expansion of the cosine function yields our desired quadrature-carrier</a:t>
                </a:r>
                <a:r>
                  <a:rPr lang="tr-TR" sz="2400" dirty="0"/>
                  <a:t> form </a:t>
                </a:r>
                <a:r>
                  <a:rPr lang="tr-TR" sz="2400" dirty="0" err="1"/>
                  <a:t>with</a:t>
                </a:r>
                <a:endParaRPr lang="tr-TR" sz="24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  <a:p>
                <a:pPr algn="ctr"/>
                <a:endParaRPr lang="tr-TR" sz="2400" dirty="0">
                  <a:latin typeface="+mj-lt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d>
                        <m:dPr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tr-T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supHide m:val="on"/>
                          <m:ctrlPr>
                            <a:rPr lang="tr-T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9"/>
                            </m:rPr>
                            <a:rPr lang="tr-T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tr-TR" sz="2400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</m:sSub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𝑘𝐷</m:t>
                          </m:r>
                          <m:r>
                            <a:rPr lang="tr-TR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tr-TR" sz="2400" dirty="0">
                  <a:latin typeface="+mj-lt"/>
                </a:endParaRPr>
              </a:p>
              <a:p>
                <a:pPr algn="just"/>
                <a:endParaRPr lang="tr-TR" sz="2400" dirty="0">
                  <a:latin typeface="+mj-lt"/>
                </a:endParaRPr>
              </a:p>
              <a:p>
                <a:pPr algn="just"/>
                <a:r>
                  <a:rPr lang="tr-TR" sz="2400" dirty="0"/>
                  <a:t>w</a:t>
                </a:r>
                <a:r>
                  <a:rPr lang="tr-TR" sz="2400" dirty="0" err="1"/>
                  <a:t>here</a:t>
                </a:r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𝑐𝑜𝑠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2400" b="0" i="1" smtClean="0">
                        <a:latin typeface="Cambria Math" panose="02040503050406030204" pitchFamily="18" charset="0"/>
                      </a:rPr>
                      <m:t>𝑠𝑖𝑛</m:t>
                    </m:r>
                  </m:oMath>
                </a14:m>
                <a:r>
                  <a:rPr lang="tr-TR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tr-TR" sz="24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tr-TR" sz="2400" dirty="0"/>
                  <a:t> .</a:t>
                </a:r>
              </a:p>
              <a:p>
                <a:pPr algn="just"/>
                <a:endParaRPr lang="tr-TR" sz="2400" dirty="0">
                  <a:latin typeface="+mj-lt"/>
                </a:endParaRPr>
              </a:p>
              <a:p>
                <a:pPr algn="ctr"/>
                <a:endParaRPr lang="tr-TR" sz="2400" dirty="0">
                  <a:latin typeface="+mj-lt"/>
                </a:endParaRPr>
              </a:p>
              <a:p>
                <a:pPr algn="ctr"/>
                <a:endParaRPr lang="tr-TR" sz="40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6382260"/>
              </a:xfrm>
              <a:prstGeom prst="rect">
                <a:avLst/>
              </a:prstGeom>
              <a:blipFill>
                <a:blip r:embed="rId2"/>
                <a:stretch>
                  <a:fillRect l="-1160" t="-95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9690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xmlns="" id="{D35B0BB0-B250-49B9-A2F0-6F5F20241C31}"/>
                  </a:ext>
                </a:extLst>
              </p:cNvPr>
              <p:cNvSpPr/>
              <p:nvPr/>
            </p:nvSpPr>
            <p:spPr>
              <a:xfrm>
                <a:off x="498704" y="289996"/>
                <a:ext cx="11036348" cy="44546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800" dirty="0">
                    <a:latin typeface="+mj-lt"/>
                  </a:rPr>
                  <a:t>DIGITAL CONTINUOUS WAVE MODULATION</a:t>
                </a:r>
              </a:p>
              <a:p>
                <a:endParaRPr lang="tr-TR" sz="2800" dirty="0">
                  <a:latin typeface="+mj-lt"/>
                </a:endParaRPr>
              </a:p>
              <a:p>
                <a:r>
                  <a:rPr lang="tr-TR" sz="2800" dirty="0" err="1"/>
                  <a:t>Phase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Modulation</a:t>
                </a:r>
                <a:r>
                  <a:rPr lang="tr-TR" sz="2800" dirty="0"/>
                  <a:t> </a:t>
                </a:r>
                <a:r>
                  <a:rPr lang="tr-TR" sz="2800" dirty="0" err="1"/>
                  <a:t>Methods</a:t>
                </a:r>
                <a:endParaRPr lang="tr-TR" sz="2800" dirty="0"/>
              </a:p>
              <a:p>
                <a:endParaRPr lang="tr-TR" sz="2800" dirty="0">
                  <a:latin typeface="+mj-lt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400" dirty="0"/>
                  <a:t>T</a:t>
                </a:r>
                <a:r>
                  <a:rPr lang="en-US" sz="2400" dirty="0"/>
                  <a:t>he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/>
                  <a:t>and </a:t>
                </a:r>
                <a:r>
                  <a:rPr lang="en-US" sz="2400" i="1" dirty="0"/>
                  <a:t>q </a:t>
                </a:r>
                <a:r>
                  <a:rPr lang="en-US" sz="2400" dirty="0"/>
                  <a:t>components are statistically independent, and</a:t>
                </a: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sSub>
                            <m:sSubPr>
                              <m:ctrlPr>
                                <a:rPr lang="tr-TR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tr-TR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tr-T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d>
                      <m:r>
                        <a:rPr lang="tr-TR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tr-T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𝐷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tr-TR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tr-T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p>
                        <m:sSup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𝑠𝑖𝑛𝑐</m:t>
                          </m:r>
                        </m:e>
                        <m:sup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</m:t>
                          </m:r>
                        </m:num>
                        <m:den>
                          <m:r>
                            <a:rPr lang="tr-T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tr-TR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4000" dirty="0">
                  <a:latin typeface="+mj-lt"/>
                </a:endParaRPr>
              </a:p>
              <a:p>
                <a:pPr algn="ctr"/>
                <a:endParaRPr lang="tr-TR" sz="4000" dirty="0">
                  <a:latin typeface="+mj-lt"/>
                </a:endParaRPr>
              </a:p>
            </p:txBody>
          </p:sp>
        </mc:Choice>
        <mc:Fallback xmlns="">
          <p:sp>
            <p:nvSpPr>
              <p:cNvPr id="4" name="Dikdörtgen 3">
                <a:extLst>
                  <a:ext uri="{FF2B5EF4-FFF2-40B4-BE49-F238E27FC236}">
                    <a16:creationId xmlns:a16="http://schemas.microsoft.com/office/drawing/2014/main" id="{D35B0BB0-B250-49B9-A2F0-6F5F20241C3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04" y="289996"/>
                <a:ext cx="11036348" cy="4454617"/>
              </a:xfrm>
              <a:prstGeom prst="rect">
                <a:avLst/>
              </a:prstGeom>
              <a:blipFill>
                <a:blip r:embed="rId2"/>
                <a:stretch>
                  <a:fillRect l="-1160" t="-137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847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Phase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absence of a discrete</a:t>
            </a:r>
            <a:r>
              <a:rPr lang="tr-TR" sz="2400" dirty="0"/>
              <a:t> </a:t>
            </a:r>
            <a:r>
              <a:rPr lang="en-US" sz="2400" dirty="0"/>
              <a:t>carrier component means that PSK has better power efficiency, but the spectral</a:t>
            </a:r>
            <a:r>
              <a:rPr lang="tr-TR" sz="2400" dirty="0"/>
              <a:t> </a:t>
            </a:r>
            <a:r>
              <a:rPr lang="en-US" sz="2400" dirty="0"/>
              <a:t>efficiency is the same as ASK.</a:t>
            </a:r>
            <a:endParaRPr lang="tr-TR" sz="4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95554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There are two basic methods for digital frequency modulation.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b="1" dirty="0" err="1"/>
              <a:t>Frequency-shift</a:t>
            </a:r>
            <a:r>
              <a:rPr lang="tr-TR" sz="2400" b="1" dirty="0"/>
              <a:t> </a:t>
            </a:r>
            <a:r>
              <a:rPr lang="en-US" sz="2400" b="1" dirty="0"/>
              <a:t>keying </a:t>
            </a:r>
            <a:r>
              <a:rPr lang="en-US" sz="2400" dirty="0"/>
              <a:t>(FSK) is represented conceptually by Fig. 14.1–7</a:t>
            </a:r>
            <a:r>
              <a:rPr lang="en-US" sz="2400" i="1" dirty="0"/>
              <a:t>a</a:t>
            </a:r>
            <a:r>
              <a:rPr lang="tr-TR" sz="2400" i="1" dirty="0"/>
              <a:t> </a:t>
            </a:r>
            <a:r>
              <a:rPr lang="tr-TR" sz="2400" dirty="0"/>
              <a:t>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656)</a:t>
            </a:r>
            <a:r>
              <a:rPr lang="en-US" sz="2400" dirty="0"/>
              <a:t>, where the digital signal</a:t>
            </a:r>
            <a:r>
              <a:rPr lang="tr-TR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 controls a switch that selects the modulated frequency from a bank of </a:t>
            </a:r>
            <a:r>
              <a:rPr lang="en-US" sz="2400" i="1" dirty="0"/>
              <a:t>M </a:t>
            </a:r>
            <a:r>
              <a:rPr lang="en-US" sz="2400" dirty="0"/>
              <a:t>oscillators.</a:t>
            </a: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402604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xmlns="" id="{6B41EC8A-385C-4D62-94F9-9CCB0E854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Ankara University,                                                                                                               Electrical and Electronics Engineering Department, ELE322 Communication Theory I</a:t>
            </a:r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xmlns="" id="{63D7B58F-7F2F-4117-AE09-799DA2390D21}"/>
              </a:ext>
            </a:extLst>
          </p:cNvPr>
          <p:cNvSpPr txBox="1"/>
          <p:nvPr/>
        </p:nvSpPr>
        <p:spPr>
          <a:xfrm>
            <a:off x="656948" y="47051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xmlns="" id="{D35B0BB0-B250-49B9-A2F0-6F5F20241C31}"/>
              </a:ext>
            </a:extLst>
          </p:cNvPr>
          <p:cNvSpPr/>
          <p:nvPr/>
        </p:nvSpPr>
        <p:spPr>
          <a:xfrm>
            <a:off x="498704" y="289996"/>
            <a:ext cx="1103634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>
                <a:latin typeface="+mj-lt"/>
              </a:rPr>
              <a:t>DIGITAL CONTINUOUS WAVE MODULATION</a:t>
            </a:r>
          </a:p>
          <a:p>
            <a:endParaRPr lang="tr-TR" sz="2800" dirty="0">
              <a:latin typeface="+mj-lt"/>
            </a:endParaRPr>
          </a:p>
          <a:p>
            <a:r>
              <a:rPr lang="tr-TR" sz="2800" dirty="0" err="1"/>
              <a:t>Frequency</a:t>
            </a:r>
            <a:r>
              <a:rPr lang="tr-TR" sz="2800" dirty="0"/>
              <a:t> </a:t>
            </a:r>
            <a:r>
              <a:rPr lang="tr-TR" sz="2800" dirty="0" err="1"/>
              <a:t>Modulation</a:t>
            </a:r>
            <a:r>
              <a:rPr lang="tr-TR" sz="2800" dirty="0"/>
              <a:t> </a:t>
            </a:r>
            <a:r>
              <a:rPr lang="tr-TR" sz="2800" dirty="0" err="1"/>
              <a:t>Methods</a:t>
            </a:r>
            <a:endParaRPr lang="tr-TR" sz="2800" dirty="0"/>
          </a:p>
          <a:p>
            <a:endParaRPr lang="tr-TR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modulated signal is discontinuous at every switching instant </a:t>
            </a:r>
            <a:r>
              <a:rPr lang="en-US" sz="2400" i="1" dirty="0"/>
              <a:t>t</a:t>
            </a:r>
            <a:r>
              <a:rPr lang="tr-TR" sz="2400" i="1" dirty="0"/>
              <a:t>=</a:t>
            </a:r>
            <a:r>
              <a:rPr lang="en-US" sz="2400" i="1" dirty="0" err="1"/>
              <a:t>kD</a:t>
            </a:r>
            <a:r>
              <a:rPr lang="en-US" sz="2400" dirty="0"/>
              <a:t>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Unless</a:t>
            </a:r>
            <a:r>
              <a:rPr lang="tr-TR" sz="2400" dirty="0"/>
              <a:t> </a:t>
            </a:r>
            <a:r>
              <a:rPr lang="en-US" sz="2400" dirty="0"/>
              <a:t>the amplitude, frequency, and phase of each oscillator has been carefully adjusted,</a:t>
            </a:r>
            <a:r>
              <a:rPr lang="tr-TR" sz="2400" dirty="0"/>
              <a:t> </a:t>
            </a:r>
            <a:r>
              <a:rPr lang="en-US" sz="2400" dirty="0"/>
              <a:t>the resultant output</a:t>
            </a:r>
            <a:r>
              <a:rPr lang="tr-TR" sz="2400" dirty="0"/>
              <a:t> </a:t>
            </a:r>
            <a:r>
              <a:rPr lang="en-US" sz="2400" dirty="0"/>
              <a:t>spectrum will contain relatively large </a:t>
            </a:r>
            <a:r>
              <a:rPr lang="en-US" sz="2400" i="1" dirty="0"/>
              <a:t>sidelobes </a:t>
            </a:r>
            <a:r>
              <a:rPr lang="en-US" sz="2400" dirty="0"/>
              <a:t>which don’t</a:t>
            </a:r>
            <a:r>
              <a:rPr lang="tr-TR" sz="2400" dirty="0"/>
              <a:t> </a:t>
            </a:r>
            <a:r>
              <a:rPr lang="en-US" sz="2400" dirty="0"/>
              <a:t>carry any additional information and thus waste bandwidth.</a:t>
            </a:r>
            <a:endParaRPr lang="tr-TR" sz="2400" dirty="0"/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 err="1"/>
              <a:t>Discontinuities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en-US" sz="2400" dirty="0"/>
              <a:t>avoided in </a:t>
            </a:r>
            <a:r>
              <a:rPr lang="en-US" sz="2400" b="1" dirty="0"/>
              <a:t>continuous-phase FSK </a:t>
            </a:r>
            <a:r>
              <a:rPr lang="en-US" sz="2400" dirty="0"/>
              <a:t>(CPFSK) represented in Fig. 14.1–7</a:t>
            </a:r>
            <a:r>
              <a:rPr lang="en-US" sz="2400" i="1" dirty="0"/>
              <a:t>b</a:t>
            </a:r>
            <a:r>
              <a:rPr lang="tr-TR" sz="2400" dirty="0"/>
              <a:t> (</a:t>
            </a:r>
            <a:r>
              <a:rPr lang="tr-TR" sz="2400" dirty="0" err="1"/>
              <a:t>Carlson</a:t>
            </a:r>
            <a:r>
              <a:rPr lang="tr-TR" sz="2400" dirty="0"/>
              <a:t>, </a:t>
            </a:r>
            <a:r>
              <a:rPr lang="tr-TR" sz="2400" dirty="0" err="1"/>
              <a:t>page</a:t>
            </a:r>
            <a:r>
              <a:rPr lang="tr-TR" sz="2400" dirty="0"/>
              <a:t> 656)</a:t>
            </a:r>
            <a:r>
              <a:rPr lang="en-US" sz="2400" dirty="0"/>
              <a:t>, where </a:t>
            </a:r>
            <a:r>
              <a:rPr lang="en-US" sz="2400" i="1" dirty="0"/>
              <a:t>x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)</a:t>
            </a:r>
            <a:r>
              <a:rPr lang="tr-TR" sz="2400" dirty="0"/>
              <a:t> </a:t>
            </a:r>
            <a:r>
              <a:rPr lang="en-US" sz="2400" dirty="0"/>
              <a:t>modulates the frequency of a single oscillator.</a:t>
            </a:r>
            <a:endParaRPr lang="tr-TR" sz="2400" dirty="0"/>
          </a:p>
          <a:p>
            <a:endParaRPr lang="tr-TR" sz="2800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81668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562</Words>
  <Application>Microsoft Office PowerPoint</Application>
  <PresentationFormat>Geniş ekran</PresentationFormat>
  <Paragraphs>119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Office Teması</vt:lpstr>
      <vt:lpstr>EEE322  COMMUNICATION THEORY – I</vt:lpstr>
      <vt:lpstr>EEE322  COMMUNICATION THEORY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COMMUNICATION THEORY - I</dc:title>
  <dc:creator>Murat Hüsnü SAZLI</dc:creator>
  <cp:lastModifiedBy>Murat H. Sazli</cp:lastModifiedBy>
  <cp:revision>94</cp:revision>
  <dcterms:created xsi:type="dcterms:W3CDTF">2018-07-07T11:05:27Z</dcterms:created>
  <dcterms:modified xsi:type="dcterms:W3CDTF">2019-04-08T13:17:18Z</dcterms:modified>
</cp:coreProperties>
</file>