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bg>
      <p:bgRef idx="1002">
        <a:schemeClr val="bg2"/>
      </p:bgRef>
    </p:bg>
    <p:spTree>
      <p:nvGrpSpPr>
        <p:cNvPr id="1" name=""/>
        <p:cNvGrpSpPr/>
        <p:nvPr/>
      </p:nvGrpSpPr>
      <p:grpSpPr>
        <a:xfrm>
          <a:off x="0" y="0"/>
          <a:ext cx="0" cy="0"/>
          <a:chOff x="0" y="0"/>
          <a:chExt cx="0" cy="0"/>
        </a:xfrm>
      </p:grpSpPr>
      <p:sp>
        <p:nvSpPr>
          <p:cNvPr id="9" name="8 Başlık"/>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17" name="16 Alt Başlık"/>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tr-TR" smtClean="0"/>
              <a:t>Asıl alt başlık stilini düzenlemek için tıklatın</a:t>
            </a:r>
            <a:endParaRPr kumimoji="0" lang="en-US"/>
          </a:p>
        </p:txBody>
      </p:sp>
      <p:sp>
        <p:nvSpPr>
          <p:cNvPr id="30" name="29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19" name="18 Altbilgi Yer Tutucusu"/>
          <p:cNvSpPr>
            <a:spLocks noGrp="1"/>
          </p:cNvSpPr>
          <p:nvPr>
            <p:ph type="ftr" sz="quarter" idx="11"/>
          </p:nvPr>
        </p:nvSpPr>
        <p:spPr/>
        <p:txBody>
          <a:bodyPr/>
          <a:lstStyle/>
          <a:p>
            <a:endParaRPr lang="tr-TR" dirty="0"/>
          </a:p>
        </p:txBody>
      </p:sp>
      <p:sp>
        <p:nvSpPr>
          <p:cNvPr id="27" name="26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914401"/>
            <a:ext cx="2057400" cy="5211763"/>
          </a:xfrm>
        </p:spPr>
        <p:txBody>
          <a:bodyPr vert="eaVert"/>
          <a:lstStyle/>
          <a:p>
            <a:r>
              <a:rPr kumimoji="0" lang="tr-TR" smtClean="0"/>
              <a:t>Asıl başlık stili için tıklatın</a:t>
            </a:r>
            <a:endParaRPr kumimoji="0" lang="en-US"/>
          </a:p>
        </p:txBody>
      </p:sp>
      <p:sp>
        <p:nvSpPr>
          <p:cNvPr id="3" name="2 Dikey Metin Yer Tutucusu"/>
          <p:cNvSpPr>
            <a:spLocks noGrp="1"/>
          </p:cNvSpPr>
          <p:nvPr>
            <p:ph type="body" orient="vert" idx="1"/>
          </p:nvPr>
        </p:nvSpPr>
        <p:spPr>
          <a:xfrm>
            <a:off x="457200" y="914401"/>
            <a:ext cx="6019800" cy="5211763"/>
          </a:xfrm>
        </p:spPr>
        <p:txBody>
          <a:bodyPr vert="eaVert"/>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kumimoji="0" lang="tr-TR" smtClean="0"/>
              <a:t>Asıl başlık stili için tıklatın</a:t>
            </a:r>
            <a:endParaRPr kumimoji="0" lang="en-US"/>
          </a:p>
        </p:txBody>
      </p:sp>
      <p:sp>
        <p:nvSpPr>
          <p:cNvPr id="3" name="2 İçerik Yer Tutucusu"/>
          <p:cNvSpPr>
            <a:spLocks noGrp="1"/>
          </p:cNvSpPr>
          <p:nvPr>
            <p:ph idx="1"/>
          </p:nvPr>
        </p:nvSpPr>
        <p:spPr/>
        <p:txBody>
          <a:body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bg>
      <p:bgRef idx="1002">
        <a:schemeClr val="bg2"/>
      </p:bgRef>
    </p:bg>
    <p:spTree>
      <p:nvGrpSpPr>
        <p:cNvPr id="1" name=""/>
        <p:cNvGrpSpPr/>
        <p:nvPr/>
      </p:nvGrpSpPr>
      <p:grpSpPr>
        <a:xfrm>
          <a:off x="0" y="0"/>
          <a:ext cx="0" cy="0"/>
          <a:chOff x="0" y="0"/>
          <a:chExt cx="0" cy="0"/>
        </a:xfrm>
      </p:grpSpPr>
      <p:sp>
        <p:nvSpPr>
          <p:cNvPr id="2" name="1 Başlık"/>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tr-TR" smtClean="0"/>
              <a:t>Asıl metin stillerini düzenlemek için tıklatın</a:t>
            </a:r>
          </a:p>
        </p:txBody>
      </p:sp>
      <p:sp>
        <p:nvSpPr>
          <p:cNvPr id="4" name="3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5" name="4 Altbilgi Yer Tutucusu"/>
          <p:cNvSpPr>
            <a:spLocks noGrp="1"/>
          </p:cNvSpPr>
          <p:nvPr>
            <p:ph type="ftr" sz="quarter" idx="11"/>
          </p:nvPr>
        </p:nvSpPr>
        <p:spPr/>
        <p:txBody>
          <a:bodyPr/>
          <a:lstStyle/>
          <a:p>
            <a:endParaRPr lang="tr-TR" dirty="0"/>
          </a:p>
        </p:txBody>
      </p:sp>
      <p:sp>
        <p:nvSpPr>
          <p:cNvPr id="6" name="5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a:lstStyle/>
          <a:p>
            <a:r>
              <a:rPr kumimoji="0" lang="tr-TR" smtClean="0"/>
              <a:t>Asıl başlık stili için tıklatın</a:t>
            </a:r>
            <a:endParaRPr kumimoji="0" lang="en-US"/>
          </a:p>
        </p:txBody>
      </p:sp>
      <p:sp>
        <p:nvSpPr>
          <p:cNvPr id="3" name="2 İçerik Yer Tutucusu"/>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4" name="3 İçerik Yer Tutucusu"/>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229600" cy="1143000"/>
          </a:xfrm>
        </p:spPr>
        <p:txBody>
          <a:bodyPr tIns="45720" anchor="b"/>
          <a:lstStyle>
            <a:lvl1pPr>
              <a:defRPr/>
            </a:lvl1pPr>
          </a:lstStyle>
          <a:p>
            <a:r>
              <a:rPr kumimoji="0" lang="tr-TR" smtClean="0"/>
              <a:t>Asıl başlık stili için tıklatın</a:t>
            </a:r>
            <a:endParaRPr kumimoji="0" lang="en-US"/>
          </a:p>
        </p:txBody>
      </p:sp>
      <p:sp>
        <p:nvSpPr>
          <p:cNvPr id="3" name="2 Metin Yer Tutucusu"/>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4" name="3 Metin Yer Tutucusu"/>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tr-TR" smtClean="0"/>
              <a:t>Asıl metin stillerini düzenlemek için tıklatın</a:t>
            </a:r>
          </a:p>
        </p:txBody>
      </p:sp>
      <p:sp>
        <p:nvSpPr>
          <p:cNvPr id="5" name="4 İçerik Yer Tutucusu"/>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6" name="5 İçerik Yer Tutucusu"/>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7" name="6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8" name="7 Altbilgi Yer Tutucusu"/>
          <p:cNvSpPr>
            <a:spLocks noGrp="1"/>
          </p:cNvSpPr>
          <p:nvPr>
            <p:ph type="ftr" sz="quarter" idx="11"/>
          </p:nvPr>
        </p:nvSpPr>
        <p:spPr/>
        <p:txBody>
          <a:bodyPr/>
          <a:lstStyle/>
          <a:p>
            <a:endParaRPr lang="tr-TR" dirty="0"/>
          </a:p>
        </p:txBody>
      </p:sp>
      <p:sp>
        <p:nvSpPr>
          <p:cNvPr id="9" name="8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4" name="3 Altbilgi Yer Tutucusu"/>
          <p:cNvSpPr>
            <a:spLocks noGrp="1"/>
          </p:cNvSpPr>
          <p:nvPr>
            <p:ph type="ftr" sz="quarter" idx="11"/>
          </p:nvPr>
        </p:nvSpPr>
        <p:spPr/>
        <p:txBody>
          <a:bodyPr/>
          <a:lstStyle/>
          <a:p>
            <a:endParaRPr lang="tr-TR" dirty="0"/>
          </a:p>
        </p:txBody>
      </p:sp>
      <p:sp>
        <p:nvSpPr>
          <p:cNvPr id="5" name="4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3" name="2 Altbilgi Yer Tutucusu"/>
          <p:cNvSpPr>
            <a:spLocks noGrp="1"/>
          </p:cNvSpPr>
          <p:nvPr>
            <p:ph type="ftr" sz="quarter" idx="11"/>
          </p:nvPr>
        </p:nvSpPr>
        <p:spPr/>
        <p:txBody>
          <a:bodyPr/>
          <a:lstStyle/>
          <a:p>
            <a:endParaRPr lang="tr-TR" dirty="0"/>
          </a:p>
        </p:txBody>
      </p:sp>
      <p:sp>
        <p:nvSpPr>
          <p:cNvPr id="4" name="3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tr-TR" smtClean="0"/>
              <a:t>Asıl başlık stili için tıklatın</a:t>
            </a:r>
            <a:endParaRPr kumimoji="0" lang="en-US"/>
          </a:p>
        </p:txBody>
      </p:sp>
      <p:sp>
        <p:nvSpPr>
          <p:cNvPr id="3" name="2 Metin Yer Tutucusu"/>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tr-TR" smtClean="0"/>
              <a:t>Asıl metin stillerini düzenlemek için tıklatın</a:t>
            </a:r>
          </a:p>
        </p:txBody>
      </p:sp>
      <p:sp>
        <p:nvSpPr>
          <p:cNvPr id="4" name="3 İçerik Yer Tutucusu"/>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tr-TR" smtClean="0"/>
              <a:t>Asıl metin stillerini düzenlemek için tıklatın</a:t>
            </a:r>
          </a:p>
          <a:p>
            <a:pPr lvl="1" eaLnBrk="1" latinLnBrk="0" hangingPunct="1"/>
            <a:r>
              <a:rPr lang="tr-TR" smtClean="0"/>
              <a:t>İkinci düzey</a:t>
            </a:r>
          </a:p>
          <a:p>
            <a:pPr lvl="2" eaLnBrk="1" latinLnBrk="0" hangingPunct="1"/>
            <a:r>
              <a:rPr lang="tr-TR" smtClean="0"/>
              <a:t>Üçüncü düzey</a:t>
            </a:r>
          </a:p>
          <a:p>
            <a:pPr lvl="3" eaLnBrk="1" latinLnBrk="0" hangingPunct="1"/>
            <a:r>
              <a:rPr lang="tr-TR" smtClean="0"/>
              <a:t>Dördüncü düzey</a:t>
            </a:r>
          </a:p>
          <a:p>
            <a:pPr lvl="4" eaLnBrk="1" latinLnBrk="0" hangingPunct="1"/>
            <a:r>
              <a:rPr lang="tr-TR" smtClean="0"/>
              <a:t>Beşinci düzey</a:t>
            </a:r>
            <a:endParaRPr kumimoji="0" lang="en-US"/>
          </a:p>
        </p:txBody>
      </p:sp>
      <p:sp>
        <p:nvSpPr>
          <p:cNvPr id="5" name="4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p:txBody>
          <a:bodyPr/>
          <a:lstStyle/>
          <a:p>
            <a:fld id="{913CDB2D-B310-4067-9C58-A0D8B5BFE33D}" type="slidenum">
              <a:rPr lang="tr-TR" smtClean="0"/>
              <a:t>‹#›</a:t>
            </a:fld>
            <a:endParaRPr lang="tr-T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9" name="8 Tek Köşesi Kesik ve Yuvarlatılmış Dikdörtgen"/>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Dik Üçgen"/>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Başlık"/>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tr-TR" smtClean="0"/>
              <a:t>Asıl başlık stili için tıklatın</a:t>
            </a:r>
            <a:endParaRPr kumimoji="0" lang="en-US"/>
          </a:p>
        </p:txBody>
      </p:sp>
      <p:sp>
        <p:nvSpPr>
          <p:cNvPr id="4" name="3 Metin Yer Tutucusu"/>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tr-TR" smtClean="0"/>
              <a:t>Asıl metin stillerini düzenlemek için tıklatın</a:t>
            </a:r>
          </a:p>
        </p:txBody>
      </p:sp>
      <p:sp>
        <p:nvSpPr>
          <p:cNvPr id="5" name="4 Veri Yer Tutucusu"/>
          <p:cNvSpPr>
            <a:spLocks noGrp="1"/>
          </p:cNvSpPr>
          <p:nvPr>
            <p:ph type="dt" sz="half" idx="10"/>
          </p:nvPr>
        </p:nvSpPr>
        <p:spPr/>
        <p:txBody>
          <a:bodyPr/>
          <a:lstStyle/>
          <a:p>
            <a:fld id="{6EE927CB-7631-4CAB-9AA3-52CE8E744327}" type="datetimeFigureOut">
              <a:rPr lang="tr-TR" smtClean="0"/>
              <a:t>31.03.2019</a:t>
            </a:fld>
            <a:endParaRPr lang="tr-TR" dirty="0"/>
          </a:p>
        </p:txBody>
      </p:sp>
      <p:sp>
        <p:nvSpPr>
          <p:cNvPr id="6" name="5 Altbilgi Yer Tutucusu"/>
          <p:cNvSpPr>
            <a:spLocks noGrp="1"/>
          </p:cNvSpPr>
          <p:nvPr>
            <p:ph type="ftr" sz="quarter" idx="11"/>
          </p:nvPr>
        </p:nvSpPr>
        <p:spPr/>
        <p:txBody>
          <a:bodyPr/>
          <a:lstStyle/>
          <a:p>
            <a:endParaRPr lang="tr-TR" dirty="0"/>
          </a:p>
        </p:txBody>
      </p:sp>
      <p:sp>
        <p:nvSpPr>
          <p:cNvPr id="7" name="6 Slayt Numarası Yer Tutucusu"/>
          <p:cNvSpPr>
            <a:spLocks noGrp="1"/>
          </p:cNvSpPr>
          <p:nvPr>
            <p:ph type="sldNum" sz="quarter" idx="12"/>
          </p:nvPr>
        </p:nvSpPr>
        <p:spPr>
          <a:xfrm>
            <a:off x="8077200" y="6356350"/>
            <a:ext cx="609600" cy="365125"/>
          </a:xfrm>
        </p:spPr>
        <p:txBody>
          <a:bodyPr/>
          <a:lstStyle/>
          <a:p>
            <a:fld id="{913CDB2D-B310-4067-9C58-A0D8B5BFE33D}" type="slidenum">
              <a:rPr lang="tr-TR" smtClean="0"/>
              <a:t>‹#›</a:t>
            </a:fld>
            <a:endParaRPr lang="tr-TR" dirty="0"/>
          </a:p>
        </p:txBody>
      </p:sp>
      <p:sp>
        <p:nvSpPr>
          <p:cNvPr id="3" name="2 Resim Yer Tutucusu"/>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tr-TR" smtClean="0"/>
              <a:t>Resim eklemek için simgeyi tıklatın</a:t>
            </a:r>
            <a:endParaRPr kumimoji="0" lang="en-US" dirty="0"/>
          </a:p>
        </p:txBody>
      </p:sp>
      <p:sp>
        <p:nvSpPr>
          <p:cNvPr id="10" name="9 Serbest Form"/>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Serbest Form"/>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Serbest Form"/>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Serbest Form"/>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Başlık Yer Tutucusu"/>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tr-TR" smtClean="0"/>
              <a:t>Asıl başlık stili için tıklatın</a:t>
            </a:r>
            <a:endParaRPr kumimoji="0" lang="en-US"/>
          </a:p>
        </p:txBody>
      </p:sp>
      <p:sp>
        <p:nvSpPr>
          <p:cNvPr id="30" name="29 Metin Yer Tutucusu"/>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tr-TR" smtClean="0"/>
              <a:t>Asıl metin stillerini düzenlemek için tıklatın</a:t>
            </a:r>
          </a:p>
          <a:p>
            <a:pPr lvl="1" eaLnBrk="1" latinLnBrk="0" hangingPunct="1"/>
            <a:r>
              <a:rPr kumimoji="0" lang="tr-TR" smtClean="0"/>
              <a:t>İkinci düzey</a:t>
            </a:r>
          </a:p>
          <a:p>
            <a:pPr lvl="2" eaLnBrk="1" latinLnBrk="0" hangingPunct="1"/>
            <a:r>
              <a:rPr kumimoji="0" lang="tr-TR" smtClean="0"/>
              <a:t>Üçüncü düzey</a:t>
            </a:r>
          </a:p>
          <a:p>
            <a:pPr lvl="3" eaLnBrk="1" latinLnBrk="0" hangingPunct="1"/>
            <a:r>
              <a:rPr kumimoji="0" lang="tr-TR" smtClean="0"/>
              <a:t>Dördüncü düzey</a:t>
            </a:r>
          </a:p>
          <a:p>
            <a:pPr lvl="4" eaLnBrk="1" latinLnBrk="0" hangingPunct="1"/>
            <a:r>
              <a:rPr kumimoji="0" lang="tr-TR" smtClean="0"/>
              <a:t>Beşinci düzey</a:t>
            </a:r>
            <a:endParaRPr kumimoji="0" lang="en-US"/>
          </a:p>
        </p:txBody>
      </p:sp>
      <p:sp>
        <p:nvSpPr>
          <p:cNvPr id="10" name="9 Veri Yer Tutucusu"/>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6EE927CB-7631-4CAB-9AA3-52CE8E744327}" type="datetimeFigureOut">
              <a:rPr lang="tr-TR" smtClean="0"/>
              <a:t>31.03.2019</a:t>
            </a:fld>
            <a:endParaRPr lang="tr-TR" dirty="0"/>
          </a:p>
        </p:txBody>
      </p:sp>
      <p:sp>
        <p:nvSpPr>
          <p:cNvPr id="22" name="21 Altbilgi Yer Tutucusu"/>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tr-TR" dirty="0"/>
          </a:p>
        </p:txBody>
      </p:sp>
      <p:sp>
        <p:nvSpPr>
          <p:cNvPr id="18" name="17 Slayt Numarası Yer Tutucusu"/>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913CDB2D-B310-4067-9C58-A0D8B5BFE33D}" type="slidenum">
              <a:rPr lang="tr-TR" smtClean="0"/>
              <a:t>‹#›</a:t>
            </a:fld>
            <a:endParaRPr lang="tr-TR" dirty="0"/>
          </a:p>
        </p:txBody>
      </p:sp>
      <p:grpSp>
        <p:nvGrpSpPr>
          <p:cNvPr id="2" name="1 Grup"/>
          <p:cNvGrpSpPr/>
          <p:nvPr/>
        </p:nvGrpSpPr>
        <p:grpSpPr>
          <a:xfrm>
            <a:off x="-19017" y="202408"/>
            <a:ext cx="9180548" cy="649224"/>
            <a:chOff x="-19045" y="216550"/>
            <a:chExt cx="9180548" cy="649224"/>
          </a:xfrm>
        </p:grpSpPr>
        <p:sp>
          <p:nvSpPr>
            <p:cNvPr id="12" name="11 Serbest Form"/>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Serbest Form"/>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857365"/>
            <a:ext cx="7772400" cy="1743086"/>
          </a:xfrm>
        </p:spPr>
        <p:txBody>
          <a:bodyPr>
            <a:normAutofit fontScale="90000"/>
          </a:bodyPr>
          <a:lstStyle/>
          <a:p>
            <a:r>
              <a:rPr lang="tr-TR" b="1" dirty="0" smtClean="0"/>
              <a:t>OTUZ YIL SAVAŞLARI VE WESTPHALİA DÜZENİ</a:t>
            </a:r>
            <a:r>
              <a:rPr lang="tr-TR" dirty="0"/>
              <a:t/>
            </a:r>
            <a:br>
              <a:rPr lang="tr-TR" dirty="0"/>
            </a:br>
            <a:endParaRPr lang="tr-TR" dirty="0"/>
          </a:p>
        </p:txBody>
      </p:sp>
      <p:sp>
        <p:nvSpPr>
          <p:cNvPr id="3" name="2 Alt Başlık"/>
          <p:cNvSpPr>
            <a:spLocks noGrp="1"/>
          </p:cNvSpPr>
          <p:nvPr>
            <p:ph type="subTitle" idx="1"/>
          </p:nvPr>
        </p:nvSpPr>
        <p:spPr/>
        <p:txBody>
          <a:bodyPr/>
          <a:lstStyle/>
          <a:p>
            <a:r>
              <a:rPr lang="tr-TR" dirty="0" smtClean="0"/>
              <a:t>VIII. HAFTA</a:t>
            </a: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lnSpcReduction="10000"/>
          </a:bodyPr>
          <a:lstStyle/>
          <a:p>
            <a:pPr algn="just">
              <a:buNone/>
            </a:pPr>
            <a:r>
              <a:rPr lang="tr-TR" dirty="0" smtClean="0"/>
              <a:t>		Otuz </a:t>
            </a:r>
            <a:r>
              <a:rPr lang="tr-TR" dirty="0"/>
              <a:t>Yıl Savaşları bir mezhep savaşı olarak görülmektedir. Halbuki savaşın gelişimine bakıldığında, Katolik-Protestan çekişmesine karşı tarafta olması gereken ülkelerin de katıldığı ve kendi mezheplerinin mensuplarını değil de diğer tarafı destekledikleri görülecektir. Hatta savaşa Müslüman bir güç olarak Osmanlı İmparatorluğu dahi bir süreliğine dahil olmuştur. Bu nedenle savaşı mezhep ve din çerçevesinde değil de güç mücadelesi çerçevesinde değerlendirmek daha doğru olacaktır. Savaş Avrupa’daki </a:t>
            </a:r>
            <a:r>
              <a:rPr lang="tr-TR" dirty="0"/>
              <a:t>Habsburg</a:t>
            </a:r>
            <a:r>
              <a:rPr lang="tr-TR" dirty="0"/>
              <a:t> egemenliğinin yıkılması için başlatılmıştır.</a:t>
            </a:r>
          </a:p>
          <a:p>
            <a:endParaRPr lang="tr-T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t>
            </a:r>
            <a:r>
              <a:rPr lang="tr-TR" dirty="0" smtClean="0"/>
              <a:t>Ausburg</a:t>
            </a:r>
            <a:r>
              <a:rPr lang="tr-TR" dirty="0" smtClean="0"/>
              <a:t> </a:t>
            </a:r>
            <a:r>
              <a:rPr lang="tr-TR" dirty="0"/>
              <a:t>Antlaşması ile Avrupa’daki Katolik-Protestan savaşının ilk aşaması tamamlanmış ve hükümdarla tebaasının aynı mezhepten olması kabul edilmiştir. Fakat bu antlaşmada Protestan mezhep olarak sadece </a:t>
            </a:r>
            <a:r>
              <a:rPr lang="tr-TR" dirty="0"/>
              <a:t>Lutheryenler</a:t>
            </a:r>
            <a:r>
              <a:rPr lang="tr-TR" dirty="0"/>
              <a:t> tanınmış, taraftar sayısı hızla artan diğer Protestan kiliseleri özellikle </a:t>
            </a:r>
            <a:r>
              <a:rPr lang="tr-TR" dirty="0"/>
              <a:t>Calvinistler</a:t>
            </a:r>
            <a:r>
              <a:rPr lang="tr-TR" dirty="0"/>
              <a:t> zikredilmemiştir. </a:t>
            </a:r>
            <a:r>
              <a:rPr lang="tr-TR" dirty="0"/>
              <a:t>Calvinistler</a:t>
            </a:r>
            <a:r>
              <a:rPr lang="tr-TR" dirty="0"/>
              <a:t> Katolik baskısından büyük rahatsızlık duyuyorlardı. Özellikle koyu Katolik </a:t>
            </a:r>
            <a:r>
              <a:rPr lang="tr-TR" dirty="0"/>
              <a:t>Habsburg</a:t>
            </a:r>
            <a:r>
              <a:rPr lang="tr-TR" dirty="0"/>
              <a:t> İmparatoru II. </a:t>
            </a:r>
            <a:r>
              <a:rPr lang="tr-TR" dirty="0"/>
              <a:t>Ferdinand’ın</a:t>
            </a:r>
            <a:r>
              <a:rPr lang="tr-TR" dirty="0"/>
              <a:t> tahta çıkışı tepkiyi arttırdı.</a:t>
            </a:r>
          </a:p>
          <a:p>
            <a:endParaRPr lang="tr-T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Savaş </a:t>
            </a:r>
            <a:r>
              <a:rPr lang="tr-TR" dirty="0"/>
              <a:t>II. </a:t>
            </a:r>
            <a:r>
              <a:rPr lang="tr-TR" dirty="0"/>
              <a:t>Ferdinand’ın</a:t>
            </a:r>
            <a:r>
              <a:rPr lang="tr-TR" dirty="0"/>
              <a:t> Protestan Bohemya’ya gönderdiği iki elçinin saray penceresinden atılmasıyla 1618’de başladı. Bu olayın hemen ardından başlayan isyan diğer Protestan prenslikler tarafından da desteklendi ve Protestan Birliği ortak hareket etme kararı aldı. Buna mukabil Katolik Lig ise </a:t>
            </a:r>
            <a:r>
              <a:rPr lang="tr-TR" dirty="0"/>
              <a:t>Habsburgları</a:t>
            </a:r>
            <a:r>
              <a:rPr lang="tr-TR" dirty="0"/>
              <a:t> destekleme kararı aldı. Böylece savaş Alman coğrafyasında bir mezhep mücadelesi olarak başlamış oldu. </a:t>
            </a:r>
            <a:r>
              <a:rPr lang="tr-TR" dirty="0"/>
              <a:t>Habsburgların</a:t>
            </a:r>
            <a:r>
              <a:rPr lang="tr-TR" dirty="0"/>
              <a:t> İspanya kanadı da Avusturya’nın yanında yer aldı.</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Savaş</a:t>
            </a:r>
            <a:r>
              <a:rPr lang="tr-TR" dirty="0"/>
              <a:t>, başlangıçta Katoliklerin başarısına sahne oldu. Bunun üzerine </a:t>
            </a:r>
            <a:r>
              <a:rPr lang="tr-TR" dirty="0"/>
              <a:t>Lutheryen</a:t>
            </a:r>
            <a:r>
              <a:rPr lang="tr-TR" dirty="0"/>
              <a:t> Danimarka Kralı Protestanları desteklemek için savaşa katıldı. Fakat Danimarkalılar başarısızlığa uğrayarak 1629’da savaştan çekilmek zorunda kaldı. Savaşın Katoliklerin aleyhine dönmesi İsveç’in de Protestanları desteklemeleri için savaşa girmesine yol açtı. Üstelik </a:t>
            </a:r>
            <a:r>
              <a:rPr lang="tr-TR" dirty="0"/>
              <a:t>Habsburgların</a:t>
            </a:r>
            <a:r>
              <a:rPr lang="tr-TR" dirty="0"/>
              <a:t> ezeli rakibi Katolik Fransa da Protestanları desteklemeye başlamıştı. Fransa’nın savaşa girmesi istenilen başarılar kazanılamasa da dengeleri değiştirecektir.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Uzayan </a:t>
            </a:r>
            <a:r>
              <a:rPr lang="tr-TR" dirty="0"/>
              <a:t>savaş büyük güçleri hayli yıpratacaktır. Fransa savaşı bitirmek isteyecek İsveç’in askeri başarılarının da etkisiyle taraflar bir barış antlaşması imzalamaya razı olacaktır. Bu çerçevede başlayan görüşmeler o zamana kadar ki en geniş katılımlı konferans olmasını sağlamıştır. Papalık temsilcilerinin de görüşmelere çağrılmaması semboliktir ama Avrupa devletler sisteminin </a:t>
            </a:r>
            <a:r>
              <a:rPr lang="tr-TR" dirty="0"/>
              <a:t>seküler</a:t>
            </a:r>
            <a:r>
              <a:rPr lang="tr-TR" dirty="0"/>
              <a:t> temellere oturması açısından çok önemlidir.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Aslında </a:t>
            </a:r>
            <a:r>
              <a:rPr lang="tr-TR" dirty="0"/>
              <a:t>Westphalia</a:t>
            </a:r>
            <a:r>
              <a:rPr lang="tr-TR" dirty="0"/>
              <a:t> Antlaşması tek bir antlaşmadan oluşmaz. </a:t>
            </a:r>
            <a:r>
              <a:rPr lang="tr-TR" dirty="0"/>
              <a:t>Osnabrück</a:t>
            </a:r>
            <a:r>
              <a:rPr lang="tr-TR" dirty="0"/>
              <a:t> ve </a:t>
            </a:r>
            <a:r>
              <a:rPr lang="tr-TR" dirty="0"/>
              <a:t>Münster</a:t>
            </a:r>
            <a:r>
              <a:rPr lang="tr-TR" dirty="0"/>
              <a:t> kentlerinde imzalanan antlaşmalar hem Otuz Yıl Savaşlarını hem de Seksen Yıl Savaşları’nı bitirmiştir. Antlaşmalarla Hollanda ve İsviçre </a:t>
            </a:r>
            <a:r>
              <a:rPr lang="tr-TR" dirty="0"/>
              <a:t>Habsburg</a:t>
            </a:r>
            <a:r>
              <a:rPr lang="tr-TR" dirty="0"/>
              <a:t> egemenliğinden çıkmış ve bağımsızlıklarını kazanmışlardır. Prusya prensliği bazı Alman topraklarını ele geçirmiştir. İsveç’in etkisi artmıştır. Böylece, Avrupa’ya güçlü Katolik Avusturya’nın egemen olması ihtimali ortadan kalkmıştır.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a:bodyPr>
          <a:lstStyle/>
          <a:p>
            <a:pPr algn="just">
              <a:buNone/>
            </a:pPr>
            <a:r>
              <a:rPr lang="tr-TR" dirty="0" smtClean="0"/>
              <a:t>		Bu </a:t>
            </a:r>
            <a:r>
              <a:rPr lang="tr-TR" dirty="0"/>
              <a:t>antlaşmayla çok sayıda bağımsız egemen devletin yarattığı bir “ güç dengesi” doğmuştur. Onun içindir ki, 1648 tarihinin çağdaş uluslararası ilişkilerin doğuşunda özel bir yeri vardır. 1300’lerde İtalyan kent-devletleri arasında, yani daha dar bir alanda başlayan güç dengesine dayalı çağdaş anlamdaki uluslararası ilişkiler, 1648 </a:t>
            </a:r>
            <a:r>
              <a:rPr lang="tr-TR" dirty="0"/>
              <a:t>Westpahalia</a:t>
            </a:r>
            <a:r>
              <a:rPr lang="tr-TR" dirty="0"/>
              <a:t> Barışı’yla gerçek manasında Avrupa çapında bir uygulama kazandı. Bu tarihten sonra, Fransa’nın Avrupa siyasal sahnesinde gücünün arttığı görülür.</a:t>
            </a:r>
          </a:p>
          <a:p>
            <a:endParaRPr lang="tr-TR"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İçerik Yer Tutucusu"/>
          <p:cNvSpPr>
            <a:spLocks noGrp="1"/>
          </p:cNvSpPr>
          <p:nvPr>
            <p:ph idx="4294967295"/>
          </p:nvPr>
        </p:nvSpPr>
        <p:spPr>
          <a:xfrm>
            <a:off x="0" y="1600200"/>
            <a:ext cx="8229600" cy="4525963"/>
          </a:xfrm>
        </p:spPr>
        <p:txBody>
          <a:bodyPr>
            <a:normAutofit fontScale="92500"/>
          </a:bodyPr>
          <a:lstStyle/>
          <a:p>
            <a:pPr algn="just">
              <a:buNone/>
            </a:pPr>
            <a:r>
              <a:rPr lang="tr-TR" dirty="0" smtClean="0"/>
              <a:t>		Antlaşmanın </a:t>
            </a:r>
            <a:r>
              <a:rPr lang="tr-TR" dirty="0"/>
              <a:t>getirdiği bir başka önemli husus da mezhep özgürlüğünün </a:t>
            </a:r>
            <a:r>
              <a:rPr lang="tr-TR" dirty="0"/>
              <a:t>Calvinistlere</a:t>
            </a:r>
            <a:r>
              <a:rPr lang="tr-TR" dirty="0"/>
              <a:t> de sağlanması oldu. Otuz Yıl Savaşı’nın sona ermesiyle, Avrupa’da dine dayalı büyük savaşlar devri kapanmıştır. O tarihten sonra din, Avrupa’nın siyasal gelişmelerinde önemli bir etken olmaktan büyük ölçüde çıkmıştır. XVII. Yüzyılın sonuna gelindiğinde, Katolik ve Protestan ülkeler birbirini artık “yadsınamaz gerçekler” biçiminde kabul etmek noktasına ulaştılar. Bu uzlaşma 1300’lerden beri süre gelen ve katı Orta Çağ değerlerinde çözülmeyi gösteren gelişmenin de doğal bir sonucuydu. Avrupa bu tarihten sonra yeni bir döneme giriyordu. </a:t>
            </a:r>
          </a:p>
          <a:p>
            <a:endParaRPr lang="tr-T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kış">
  <a:themeElements>
    <a:clrScheme name="Akış">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Akış">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kış">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5</TotalTime>
  <Words>9</Words>
  <Application>Microsoft Office PowerPoint</Application>
  <PresentationFormat>Ekran Gösterisi (4:3)</PresentationFormat>
  <Paragraphs>10</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Akış</vt:lpstr>
      <vt:lpstr>OTUZ YIL SAVAŞLARI VE WESTPHALİA DÜZENİ </vt:lpstr>
      <vt:lpstr>Slayt 2</vt:lpstr>
      <vt:lpstr>Slayt 3</vt:lpstr>
      <vt:lpstr>Slayt 4</vt:lpstr>
      <vt:lpstr>Slayt 5</vt:lpstr>
      <vt:lpstr>Slayt 6</vt:lpstr>
      <vt:lpstr>Slayt 7</vt:lpstr>
      <vt:lpstr>Slayt 8</vt:lpstr>
      <vt:lpstr>Slayt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OTUZ YIL SAVAŞLARI VE WESTPHALİA DÜZENİ </dc:title>
  <dc:creator>canan</dc:creator>
  <cp:lastModifiedBy>canan</cp:lastModifiedBy>
  <cp:revision>3</cp:revision>
  <dcterms:created xsi:type="dcterms:W3CDTF">2019-03-31T19:29:11Z</dcterms:created>
  <dcterms:modified xsi:type="dcterms:W3CDTF">2019-03-31T19:34:19Z</dcterms:modified>
</cp:coreProperties>
</file>