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47625-1096-494E-BD41-6AC418DE2E43}" type="datetimeFigureOut">
              <a:rPr lang="tr-TR" smtClean="0"/>
              <a:t>5.12.2019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6F70C-1351-43CC-A8D8-4EA18ECE18EE}" type="slidenum">
              <a:rPr lang="tr-TR" smtClean="0"/>
              <a:t>‹#›</a:t>
            </a:fld>
            <a:endParaRPr lang="tr-TR"/>
          </a:p>
        </p:txBody>
      </p:sp>
    </p:spTree>
    <p:extLst>
      <p:ext uri="{BB962C8B-B14F-4D97-AF65-F5344CB8AC3E}">
        <p14:creationId xmlns:p14="http://schemas.microsoft.com/office/powerpoint/2010/main" val="35733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1371600" y="1143000"/>
            <a:ext cx="4114800" cy="3086100"/>
          </a:xfrm>
        </p:spPr>
      </p:sp>
      <p:sp>
        <p:nvSpPr>
          <p:cNvPr id="3" name="Not Yer Tutucusu 2"/>
          <p:cNvSpPr>
            <a:spLocks noGrp="1"/>
          </p:cNvSpPr>
          <p:nvPr>
            <p:ph type="body" idx="1"/>
          </p:nvPr>
        </p:nvSpPr>
        <p:spPr/>
        <p:txBody>
          <a:bodyPr/>
          <a:lstStyle/>
          <a:p>
            <a:r>
              <a:rPr lang="tr-TR" dirty="0"/>
              <a:t>Örnek</a:t>
            </a:r>
            <a:r>
              <a:rPr lang="tr-TR" baseline="0" dirty="0"/>
              <a:t> peyzaj uygulama projesinin incelenmesi</a:t>
            </a:r>
            <a:endParaRPr lang="tr-TR" dirty="0"/>
          </a:p>
        </p:txBody>
      </p:sp>
      <p:sp>
        <p:nvSpPr>
          <p:cNvPr id="4" name="Slayt Numarası Yer Tutucusu 3"/>
          <p:cNvSpPr>
            <a:spLocks noGrp="1"/>
          </p:cNvSpPr>
          <p:nvPr>
            <p:ph type="sldNum" sz="quarter" idx="10"/>
          </p:nvPr>
        </p:nvSpPr>
        <p:spPr/>
        <p:txBody>
          <a:bodyPr/>
          <a:lstStyle/>
          <a:p>
            <a:fld id="{84A77F7C-3FB9-465B-81DB-F9997A572362}" type="slidenum">
              <a:rPr lang="tr-TR" smtClean="0"/>
              <a:t>4</a:t>
            </a:fld>
            <a:endParaRPr lang="tr-TR"/>
          </a:p>
        </p:txBody>
      </p:sp>
    </p:spTree>
    <p:extLst>
      <p:ext uri="{BB962C8B-B14F-4D97-AF65-F5344CB8AC3E}">
        <p14:creationId xmlns:p14="http://schemas.microsoft.com/office/powerpoint/2010/main" val="2608766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21572181-15AC-4A17-A5C7-1C571D8E0539}" type="datetimeFigureOut">
              <a:rPr lang="tr-TR" smtClean="0"/>
              <a:t>5.12.2019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48950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572181-15AC-4A17-A5C7-1C571D8E0539}" type="datetimeFigureOut">
              <a:rPr lang="tr-TR" smtClean="0"/>
              <a:t>5.12.2019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256709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572181-15AC-4A17-A5C7-1C571D8E0539}" type="datetimeFigureOut">
              <a:rPr lang="tr-TR" smtClean="0"/>
              <a:t>5.12.2019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216062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1572181-15AC-4A17-A5C7-1C571D8E0539}" type="datetimeFigureOut">
              <a:rPr lang="tr-TR" smtClean="0"/>
              <a:t>5.12.2019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349088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21572181-15AC-4A17-A5C7-1C571D8E0539}" type="datetimeFigureOut">
              <a:rPr lang="tr-TR" smtClean="0"/>
              <a:t>5.12.2019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172253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1572181-15AC-4A17-A5C7-1C571D8E0539}" type="datetimeFigureOut">
              <a:rPr lang="tr-TR" smtClean="0"/>
              <a:t>5.12.2019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36709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1572181-15AC-4A17-A5C7-1C571D8E0539}" type="datetimeFigureOut">
              <a:rPr lang="tr-TR" smtClean="0"/>
              <a:t>5.12.2019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194992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1572181-15AC-4A17-A5C7-1C571D8E0539}" type="datetimeFigureOut">
              <a:rPr lang="tr-TR" smtClean="0"/>
              <a:t>5.12.2019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127094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72181-15AC-4A17-A5C7-1C571D8E0539}" type="datetimeFigureOut">
              <a:rPr lang="tr-TR" smtClean="0"/>
              <a:t>5.12.2019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72962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1572181-15AC-4A17-A5C7-1C571D8E0539}" type="datetimeFigureOut">
              <a:rPr lang="tr-TR" smtClean="0"/>
              <a:t>5.12.2019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29610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1572181-15AC-4A17-A5C7-1C571D8E0539}" type="datetimeFigureOut">
              <a:rPr lang="tr-TR" smtClean="0"/>
              <a:t>5.12.2019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92AC712-D46F-4BA1-854E-23F5AC3B0068}" type="slidenum">
              <a:rPr lang="tr-TR" smtClean="0"/>
              <a:t>‹#›</a:t>
            </a:fld>
            <a:endParaRPr lang="tr-TR"/>
          </a:p>
        </p:txBody>
      </p:sp>
    </p:spTree>
    <p:extLst>
      <p:ext uri="{BB962C8B-B14F-4D97-AF65-F5344CB8AC3E}">
        <p14:creationId xmlns:p14="http://schemas.microsoft.com/office/powerpoint/2010/main" val="195313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72181-15AC-4A17-A5C7-1C571D8E0539}" type="datetimeFigureOut">
              <a:rPr lang="tr-TR" smtClean="0"/>
              <a:t>5.12.2019</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AC712-D46F-4BA1-854E-23F5AC3B0068}" type="slidenum">
              <a:rPr lang="tr-TR" smtClean="0"/>
              <a:t>‹#›</a:t>
            </a:fld>
            <a:endParaRPr lang="tr-TR"/>
          </a:p>
        </p:txBody>
      </p:sp>
    </p:spTree>
    <p:extLst>
      <p:ext uri="{BB962C8B-B14F-4D97-AF65-F5344CB8AC3E}">
        <p14:creationId xmlns:p14="http://schemas.microsoft.com/office/powerpoint/2010/main" val="498933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8DBEA4E-DFAD-1D41-8C3A-D85BB3FE3029}"/>
              </a:ext>
            </a:extLst>
          </p:cNvPr>
          <p:cNvPicPr>
            <a:picLocks noChangeAspect="1"/>
          </p:cNvPicPr>
          <p:nvPr/>
        </p:nvPicPr>
        <p:blipFill rotWithShape="1">
          <a:blip r:embed="rId2">
            <a:duotone>
              <a:prstClr val="black"/>
              <a:srgbClr val="D9C3A5">
                <a:tint val="50000"/>
                <a:satMod val="180000"/>
              </a:srgbClr>
            </a:duotone>
            <a:alphaModFix amt="85000"/>
            <a:extLst>
              <a:ext uri="{28A0092B-C50C-407E-A947-70E740481C1C}">
                <a14:useLocalDpi xmlns:a14="http://schemas.microsoft.com/office/drawing/2010/main" val="0"/>
              </a:ext>
            </a:extLst>
          </a:blip>
          <a:srcRect l="5899" t="8286" r="26902" b="11076"/>
          <a:stretch/>
        </p:blipFill>
        <p:spPr>
          <a:xfrm>
            <a:off x="0" y="-1"/>
            <a:ext cx="9144000" cy="6858001"/>
          </a:xfrm>
          <a:prstGeom prst="rect">
            <a:avLst/>
          </a:prstGeom>
        </p:spPr>
      </p:pic>
      <p:sp>
        <p:nvSpPr>
          <p:cNvPr id="9" name="İçerik Yer Tutucusu 2"/>
          <p:cNvSpPr txBox="1">
            <a:spLocks/>
          </p:cNvSpPr>
          <p:nvPr/>
        </p:nvSpPr>
        <p:spPr>
          <a:xfrm>
            <a:off x="0" y="2837746"/>
            <a:ext cx="9144000" cy="1743382"/>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tr-TR" sz="3600" spc="-150" dirty="0">
                <a:solidFill>
                  <a:schemeClr val="bg1"/>
                </a:solidFill>
                <a:effectLst>
                  <a:outerShdw blurRad="38100" dist="38100" dir="2700000" algn="tl">
                    <a:srgbClr val="000000">
                      <a:alpha val="43137"/>
                    </a:srgbClr>
                  </a:outerShdw>
                </a:effectLst>
                <a:cs typeface="Arial" panose="020B0604020202020204" pitchFamily="34" charset="0"/>
              </a:rPr>
              <a:t>ARAZİ DÜZENLEME</a:t>
            </a:r>
          </a:p>
          <a:p>
            <a:pPr>
              <a:spcBef>
                <a:spcPts val="0"/>
              </a:spcBef>
            </a:pPr>
            <a:endParaRPr lang="tr-TR" sz="1600" spc="-150" dirty="0">
              <a:solidFill>
                <a:schemeClr val="bg1"/>
              </a:solidFill>
              <a:effectLst>
                <a:outerShdw blurRad="38100" dist="38100" dir="2700000" algn="tl">
                  <a:srgbClr val="000000">
                    <a:alpha val="43137"/>
                  </a:srgbClr>
                </a:outerShdw>
              </a:effectLst>
              <a:cs typeface="Arial" panose="020B0604020202020204" pitchFamily="34" charset="0"/>
            </a:endParaRPr>
          </a:p>
          <a:p>
            <a:pPr>
              <a:spcBef>
                <a:spcPts val="0"/>
              </a:spcBef>
            </a:pPr>
            <a:r>
              <a:rPr lang="tr-TR" i="1" spc="-150" dirty="0" err="1">
                <a:solidFill>
                  <a:schemeClr val="bg1"/>
                </a:solidFill>
                <a:cs typeface="Arial" panose="020B0604020202020204" pitchFamily="34" charset="0"/>
              </a:rPr>
              <a:t>Öğr</a:t>
            </a:r>
            <a:r>
              <a:rPr lang="tr-TR" i="1" spc="-150" dirty="0">
                <a:solidFill>
                  <a:schemeClr val="bg1"/>
                </a:solidFill>
                <a:cs typeface="Arial" panose="020B0604020202020204" pitchFamily="34" charset="0"/>
              </a:rPr>
              <a:t>. Gör. Dr. Fatma </a:t>
            </a:r>
            <a:r>
              <a:rPr lang="tr-TR" i="1" spc="-150" dirty="0" err="1">
                <a:solidFill>
                  <a:schemeClr val="bg1"/>
                </a:solidFill>
                <a:cs typeface="Arial" panose="020B0604020202020204" pitchFamily="34" charset="0"/>
              </a:rPr>
              <a:t>Aşılıoğlu</a:t>
            </a:r>
            <a:endParaRPr lang="tr-TR" sz="2800" i="1" spc="-150" dirty="0">
              <a:solidFill>
                <a:schemeClr val="bg1"/>
              </a:solidFill>
              <a:cs typeface="Arial" panose="020B0604020202020204" pitchFamily="34" charset="0"/>
            </a:endParaRPr>
          </a:p>
        </p:txBody>
      </p:sp>
    </p:spTree>
    <p:extLst>
      <p:ext uri="{BB962C8B-B14F-4D97-AF65-F5344CB8AC3E}">
        <p14:creationId xmlns:p14="http://schemas.microsoft.com/office/powerpoint/2010/main" val="3412427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827584" y="1268760"/>
            <a:ext cx="7920880" cy="54726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3600" dirty="0">
              <a:latin typeface="+mn-lt"/>
              <a:cs typeface="Arial" panose="020B0604020202020204" pitchFamily="34" charset="0"/>
            </a:endParaRPr>
          </a:p>
          <a:p>
            <a:pPr marL="342900" indent="-342900" algn="just">
              <a:buFont typeface="Wingdings" panose="05000000000000000000" pitchFamily="2" charset="2"/>
              <a:buChar char="ü"/>
            </a:pPr>
            <a:r>
              <a:rPr lang="tr-TR" sz="3200" dirty="0">
                <a:latin typeface="+mn-lt"/>
                <a:cs typeface="Arial" panose="020B0604020202020204" pitchFamily="34" charset="0"/>
              </a:rPr>
              <a:t>Arazi düzenleme</a:t>
            </a:r>
          </a:p>
          <a:p>
            <a:pPr marL="342900" indent="-342900" algn="just">
              <a:buFont typeface="Wingdings" panose="05000000000000000000" pitchFamily="2" charset="2"/>
              <a:buChar char="ü"/>
            </a:pPr>
            <a:r>
              <a:rPr lang="tr-TR" sz="3200" dirty="0">
                <a:latin typeface="+mn-lt"/>
                <a:cs typeface="Arial" panose="020B0604020202020204" pitchFamily="34" charset="0"/>
              </a:rPr>
              <a:t>Arazi biçimlendirme</a:t>
            </a:r>
          </a:p>
          <a:p>
            <a:pPr marL="342900" indent="-342900" algn="just">
              <a:buFont typeface="Wingdings" panose="05000000000000000000" pitchFamily="2" charset="2"/>
              <a:buChar char="ü"/>
            </a:pPr>
            <a:r>
              <a:rPr lang="tr-TR" sz="3200" dirty="0" err="1">
                <a:latin typeface="+mn-lt"/>
                <a:cs typeface="Arial" panose="020B0604020202020204" pitchFamily="34" charset="0"/>
              </a:rPr>
              <a:t>Grading</a:t>
            </a:r>
            <a:endParaRPr lang="tr-TR" sz="3200" dirty="0">
              <a:latin typeface="+mn-lt"/>
              <a:cs typeface="Arial" panose="020B0604020202020204" pitchFamily="34" charset="0"/>
            </a:endParaRPr>
          </a:p>
          <a:p>
            <a:pPr marL="342900" indent="-342900" algn="just">
              <a:buFont typeface="Wingdings" panose="05000000000000000000" pitchFamily="2" charset="2"/>
              <a:buChar char="ü"/>
            </a:pPr>
            <a:r>
              <a:rPr lang="tr-TR" sz="3200" dirty="0">
                <a:latin typeface="+mn-lt"/>
                <a:cs typeface="Arial" panose="020B0604020202020204" pitchFamily="34" charset="0"/>
              </a:rPr>
              <a:t>Tesviye</a:t>
            </a:r>
          </a:p>
          <a:p>
            <a:pPr algn="just"/>
            <a:endParaRPr lang="tr-TR" sz="2400" dirty="0">
              <a:latin typeface="+mn-lt"/>
              <a:cs typeface="Arial" panose="020B0604020202020204" pitchFamily="34" charset="0"/>
            </a:endParaRPr>
          </a:p>
          <a:p>
            <a:pPr marL="342900" indent="-342900" algn="just">
              <a:buFont typeface="Wingdings" panose="05000000000000000000" pitchFamily="2" charset="2"/>
              <a:buChar char="v"/>
            </a:pPr>
            <a:endParaRPr lang="tr-TR" sz="2400" dirty="0">
              <a:latin typeface="+mn-lt"/>
              <a:cs typeface="Arial" panose="020B0604020202020204" pitchFamily="34" charset="0"/>
            </a:endParaRPr>
          </a:p>
          <a:p>
            <a:pPr algn="just"/>
            <a:r>
              <a:rPr lang="tr-TR" sz="2800" dirty="0">
                <a:latin typeface="+mn-lt"/>
                <a:cs typeface="Arial" panose="020B0604020202020204" pitchFamily="34" charset="0"/>
              </a:rPr>
              <a:t> </a:t>
            </a:r>
          </a:p>
          <a:p>
            <a:pPr algn="just"/>
            <a:endParaRPr lang="tr-TR" sz="2800" dirty="0">
              <a:latin typeface="+mn-lt"/>
              <a:cs typeface="Arial" panose="020B0604020202020204" pitchFamily="34" charset="0"/>
            </a:endParaRPr>
          </a:p>
        </p:txBody>
      </p:sp>
      <p:sp>
        <p:nvSpPr>
          <p:cNvPr id="4" name="İçerik Yer Tutucusu 2"/>
          <p:cNvSpPr txBox="1">
            <a:spLocks/>
          </p:cNvSpPr>
          <p:nvPr/>
        </p:nvSpPr>
        <p:spPr>
          <a:xfrm>
            <a:off x="0" y="245458"/>
            <a:ext cx="9144000" cy="951294"/>
          </a:xfrm>
          <a:prstGeom prst="rect">
            <a:avLst/>
          </a:prstGeom>
          <a:gradFill flip="none" rotWithShape="1">
            <a:gsLst>
              <a:gs pos="9000">
                <a:schemeClr val="tx1"/>
              </a:gs>
              <a:gs pos="100000">
                <a:srgbClr val="E6E6E6"/>
              </a:gs>
            </a:gsLst>
            <a:lin ang="0" scaled="1"/>
            <a:tileRect/>
          </a:gradFill>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tr-TR" sz="3600" spc="-150" dirty="0">
                <a:solidFill>
                  <a:schemeClr val="bg1"/>
                </a:solidFill>
                <a:effectLst>
                  <a:outerShdw blurRad="38100" dist="38100" dir="2700000" algn="tl">
                    <a:srgbClr val="000000">
                      <a:alpha val="43137"/>
                    </a:srgbClr>
                  </a:outerShdw>
                </a:effectLst>
                <a:cs typeface="Arial" panose="020B0604020202020204" pitchFamily="34" charset="0"/>
              </a:rPr>
              <a:t>ARAZİ DÜZENLEMEYE İLİŞKİN KAVRAMLAR</a:t>
            </a:r>
          </a:p>
        </p:txBody>
      </p:sp>
    </p:spTree>
    <p:extLst>
      <p:ext uri="{BB962C8B-B14F-4D97-AF65-F5344CB8AC3E}">
        <p14:creationId xmlns:p14="http://schemas.microsoft.com/office/powerpoint/2010/main" val="3552471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432048" y="1844824"/>
            <a:ext cx="8316416" cy="3384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tr-TR" sz="2800" dirty="0">
              <a:latin typeface="+mn-lt"/>
              <a:cs typeface="Arial" panose="020B0604020202020204" pitchFamily="34" charset="0"/>
            </a:endParaRPr>
          </a:p>
          <a:p>
            <a:pPr algn="just"/>
            <a:r>
              <a:rPr lang="tr-TR" sz="2400" dirty="0">
                <a:latin typeface="+mn-lt"/>
                <a:cs typeface="Arial" panose="020B0604020202020204" pitchFamily="34" charset="0"/>
              </a:rPr>
              <a:t>Bir alanın fiziksel formunun belirli bir amaç için kullanılabilir duruma getirilmesi alan plastiğinin temel fonksiyonudur. Uygulamada alan plastiğine ilişkin çalışmalar, tesviye (</a:t>
            </a:r>
            <a:r>
              <a:rPr lang="tr-TR" sz="2400" dirty="0" err="1">
                <a:latin typeface="+mn-lt"/>
                <a:cs typeface="Arial" panose="020B0604020202020204" pitchFamily="34" charset="0"/>
              </a:rPr>
              <a:t>grading</a:t>
            </a:r>
            <a:r>
              <a:rPr lang="tr-TR" sz="2400" dirty="0">
                <a:latin typeface="+mn-lt"/>
                <a:cs typeface="Arial" panose="020B0604020202020204" pitchFamily="34" charset="0"/>
              </a:rPr>
              <a:t>) adı verilen kazı ve dolgu işlemlerinden oluşmaktadır. Tesviye, bir proje alanı içindeki toprağın kazılması, doldurulması ve düzeltilmesi, kısacası kazı ve dolgunun karşılanması veya düzenlenmesi işidir.</a:t>
            </a:r>
            <a:endParaRPr lang="tr-TR" sz="2400" i="1" dirty="0">
              <a:solidFill>
                <a:schemeClr val="tx1">
                  <a:lumMod val="50000"/>
                  <a:lumOff val="50000"/>
                </a:schemeClr>
              </a:solidFill>
              <a:latin typeface="+mn-lt"/>
              <a:cs typeface="Arial" panose="020B0604020202020204" pitchFamily="34" charset="0"/>
            </a:endParaRPr>
          </a:p>
          <a:p>
            <a:pPr algn="r"/>
            <a:r>
              <a:rPr lang="tr-TR" sz="1600" dirty="0">
                <a:cs typeface="Arial" panose="020B0604020202020204" pitchFamily="34" charset="0"/>
              </a:rPr>
              <a:t> </a:t>
            </a:r>
            <a:endParaRPr lang="tr-TR" sz="2800" dirty="0">
              <a:latin typeface="+mn-lt"/>
              <a:cs typeface="Arial" panose="020B0604020202020204" pitchFamily="34" charset="0"/>
            </a:endParaRPr>
          </a:p>
          <a:p>
            <a:pPr algn="just"/>
            <a:endParaRPr lang="tr-TR" sz="2800" dirty="0">
              <a:latin typeface="+mn-lt"/>
              <a:cs typeface="Arial" panose="020B0604020202020204" pitchFamily="34" charset="0"/>
            </a:endParaRPr>
          </a:p>
        </p:txBody>
      </p:sp>
      <p:sp>
        <p:nvSpPr>
          <p:cNvPr id="2" name="Dikdörtgen 1">
            <a:extLst>
              <a:ext uri="{FF2B5EF4-FFF2-40B4-BE49-F238E27FC236}">
                <a16:creationId xmlns:a16="http://schemas.microsoft.com/office/drawing/2014/main" id="{7561BB5A-37DB-BE44-AA88-8A5E98835594}"/>
              </a:ext>
            </a:extLst>
          </p:cNvPr>
          <p:cNvSpPr/>
          <p:nvPr/>
        </p:nvSpPr>
        <p:spPr>
          <a:xfrm>
            <a:off x="6012162" y="6237312"/>
            <a:ext cx="2988895" cy="369332"/>
          </a:xfrm>
          <a:prstGeom prst="rect">
            <a:avLst/>
          </a:prstGeom>
        </p:spPr>
        <p:txBody>
          <a:bodyPr wrap="none">
            <a:spAutoFit/>
          </a:bodyPr>
          <a:lstStyle/>
          <a:p>
            <a:r>
              <a:rPr lang="tr-TR" i="1" dirty="0">
                <a:solidFill>
                  <a:schemeClr val="tx1">
                    <a:lumMod val="50000"/>
                    <a:lumOff val="50000"/>
                  </a:schemeClr>
                </a:solidFill>
                <a:cs typeface="Arial" panose="020B0604020202020204" pitchFamily="34" charset="0"/>
              </a:rPr>
              <a:t>(</a:t>
            </a:r>
            <a:r>
              <a:rPr lang="tr-TR" i="1" dirty="0">
                <a:solidFill>
                  <a:schemeClr val="tx1">
                    <a:lumMod val="65000"/>
                    <a:lumOff val="35000"/>
                  </a:schemeClr>
                </a:solidFill>
                <a:cs typeface="Arial" panose="020B0604020202020204" pitchFamily="34" charset="0"/>
              </a:rPr>
              <a:t>Seçkin 2003, </a:t>
            </a:r>
            <a:r>
              <a:rPr lang="tr-TR" i="1" dirty="0" err="1">
                <a:solidFill>
                  <a:schemeClr val="tx1">
                    <a:lumMod val="65000"/>
                    <a:lumOff val="35000"/>
                  </a:schemeClr>
                </a:solidFill>
                <a:cs typeface="Arial" panose="020B0604020202020204" pitchFamily="34" charset="0"/>
              </a:rPr>
              <a:t>Altunkasa</a:t>
            </a:r>
            <a:r>
              <a:rPr lang="tr-TR" i="1" dirty="0">
                <a:solidFill>
                  <a:schemeClr val="tx1">
                    <a:lumMod val="65000"/>
                    <a:lumOff val="35000"/>
                  </a:schemeClr>
                </a:solidFill>
                <a:cs typeface="Arial" panose="020B0604020202020204" pitchFamily="34" charset="0"/>
              </a:rPr>
              <a:t> 2011)</a:t>
            </a:r>
            <a:endParaRPr lang="tr-TR" dirty="0"/>
          </a:p>
        </p:txBody>
      </p:sp>
    </p:spTree>
    <p:extLst>
      <p:ext uri="{BB962C8B-B14F-4D97-AF65-F5344CB8AC3E}">
        <p14:creationId xmlns:p14="http://schemas.microsoft.com/office/powerpoint/2010/main" val="325464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432048" y="1916832"/>
            <a:ext cx="8316416" cy="30963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a:latin typeface="+mn-lt"/>
                <a:cs typeface="Arial" panose="020B0604020202020204" pitchFamily="34" charset="0"/>
              </a:rPr>
              <a:t>Tesviye çalışmaları, alanın mevcut </a:t>
            </a:r>
            <a:r>
              <a:rPr lang="tr-TR" sz="2400" dirty="0" err="1">
                <a:latin typeface="+mn-lt"/>
                <a:cs typeface="Arial" panose="020B0604020202020204" pitchFamily="34" charset="0"/>
              </a:rPr>
              <a:t>topografik</a:t>
            </a:r>
            <a:r>
              <a:rPr lang="tr-TR" sz="2400" dirty="0">
                <a:latin typeface="+mn-lt"/>
                <a:cs typeface="Arial" panose="020B0604020202020204" pitchFamily="34" charset="0"/>
              </a:rPr>
              <a:t> yapısının, öngörülen kullanımlara göre (yapılar, yollar, teraslar, su kullanımları </a:t>
            </a:r>
            <a:r>
              <a:rPr lang="tr-TR" sz="2400" dirty="0" err="1">
                <a:latin typeface="+mn-lt"/>
                <a:cs typeface="Arial" panose="020B0604020202020204" pitchFamily="34" charset="0"/>
              </a:rPr>
              <a:t>v.b</a:t>
            </a:r>
            <a:r>
              <a:rPr lang="tr-TR" sz="2400" dirty="0">
                <a:latin typeface="+mn-lt"/>
                <a:cs typeface="Arial" panose="020B0604020202020204" pitchFamily="34" charset="0"/>
              </a:rPr>
              <a:t>.) yeniden biçimlendirilmesidir. Bu çalışmalar, bir alanın basit el araçları ile düzenlenmesinden başlayarak eğimlerin düzenlenmesi, temel kazıları, sirkülasyon alanlardaki yüzey toprağının sıyrılması, dolgu, teraslama ve büyük iş makinalarıyla yapılan kapsamlı işlere dek her türlü alan plastiği işlemlerini içermektedir. </a:t>
            </a:r>
            <a:endParaRPr lang="tr-TR" sz="2800" dirty="0">
              <a:latin typeface="+mn-lt"/>
              <a:cs typeface="Arial" panose="020B0604020202020204" pitchFamily="34" charset="0"/>
            </a:endParaRPr>
          </a:p>
        </p:txBody>
      </p:sp>
      <p:sp>
        <p:nvSpPr>
          <p:cNvPr id="2" name="Dikdörtgen 1">
            <a:extLst>
              <a:ext uri="{FF2B5EF4-FFF2-40B4-BE49-F238E27FC236}">
                <a16:creationId xmlns:a16="http://schemas.microsoft.com/office/drawing/2014/main" id="{1BA2C4C8-36B9-334A-BAEA-99EA32AD0752}"/>
              </a:ext>
            </a:extLst>
          </p:cNvPr>
          <p:cNvSpPr/>
          <p:nvPr/>
        </p:nvSpPr>
        <p:spPr>
          <a:xfrm>
            <a:off x="7065637" y="5971929"/>
            <a:ext cx="1898853" cy="769441"/>
          </a:xfrm>
          <a:prstGeom prst="rect">
            <a:avLst/>
          </a:prstGeom>
        </p:spPr>
        <p:txBody>
          <a:bodyPr wrap="none">
            <a:spAutoFit/>
          </a:bodyPr>
          <a:lstStyle/>
          <a:p>
            <a:pPr algn="r"/>
            <a:r>
              <a:rPr lang="tr-TR" i="1" dirty="0">
                <a:solidFill>
                  <a:schemeClr val="tx1">
                    <a:lumMod val="50000"/>
                    <a:lumOff val="50000"/>
                  </a:schemeClr>
                </a:solidFill>
                <a:cs typeface="Arial" panose="020B0604020202020204" pitchFamily="34" charset="0"/>
              </a:rPr>
              <a:t>(</a:t>
            </a:r>
            <a:r>
              <a:rPr lang="tr-TR" i="1" dirty="0" err="1">
                <a:solidFill>
                  <a:schemeClr val="tx1">
                    <a:lumMod val="65000"/>
                    <a:lumOff val="35000"/>
                  </a:schemeClr>
                </a:solidFill>
                <a:cs typeface="Arial" panose="020B0604020202020204" pitchFamily="34" charset="0"/>
              </a:rPr>
              <a:t>Altunkasa</a:t>
            </a:r>
            <a:r>
              <a:rPr lang="tr-TR" i="1" dirty="0">
                <a:solidFill>
                  <a:schemeClr val="tx1">
                    <a:lumMod val="65000"/>
                    <a:lumOff val="35000"/>
                  </a:schemeClr>
                </a:solidFill>
                <a:cs typeface="Arial" panose="020B0604020202020204" pitchFamily="34" charset="0"/>
              </a:rPr>
              <a:t> 2011)</a:t>
            </a:r>
            <a:r>
              <a:rPr lang="tr-TR" sz="4400" dirty="0">
                <a:cs typeface="Arial" panose="020B0604020202020204" pitchFamily="34" charset="0"/>
              </a:rPr>
              <a:t> </a:t>
            </a:r>
            <a:endParaRPr lang="tr-TR" sz="15700" dirty="0">
              <a:cs typeface="Arial" panose="020B0604020202020204" pitchFamily="34" charset="0"/>
            </a:endParaRPr>
          </a:p>
        </p:txBody>
      </p:sp>
    </p:spTree>
    <p:extLst>
      <p:ext uri="{BB962C8B-B14F-4D97-AF65-F5344CB8AC3E}">
        <p14:creationId xmlns:p14="http://schemas.microsoft.com/office/powerpoint/2010/main" val="384017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432048" y="1628800"/>
            <a:ext cx="8316416" cy="403244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a:latin typeface="+mn-lt"/>
                <a:cs typeface="Arial" panose="020B0604020202020204" pitchFamily="34" charset="0"/>
              </a:rPr>
              <a:t>Boyutu önemli olmaksızın, bütün tesviye projeleri, arazi yüzeyinin bir ölçüde değişimini gerektirir. Bu yüzeyin nasıl ve ne düzeyde değiştiği büyük ölçüde projesinin başarılı ve başarısız olduğunu yansıtır. Örneğin, doğal drenaj sistemlerini bozan bir tesviye sel oluşumuna, erozyonun hızlanmasına, temellerin oyulmasına ve bitki örtüsünün zarar görmesine neden olabilir. Esasen tesviye planı, bir projede temeli oluşturur, bütün proje öğeleri bu temel üzerine oturur ve bu öğelerin çevresi ile uyumu ve bütünleşmesi yine tesviye ile mümkün olur. </a:t>
            </a:r>
          </a:p>
          <a:p>
            <a:pPr algn="just"/>
            <a:endParaRPr lang="tr-TR" sz="2800" dirty="0">
              <a:latin typeface="+mn-lt"/>
              <a:cs typeface="Arial" panose="020B0604020202020204" pitchFamily="34" charset="0"/>
            </a:endParaRPr>
          </a:p>
        </p:txBody>
      </p:sp>
      <p:sp>
        <p:nvSpPr>
          <p:cNvPr id="2" name="Dikdörtgen 1">
            <a:extLst>
              <a:ext uri="{FF2B5EF4-FFF2-40B4-BE49-F238E27FC236}">
                <a16:creationId xmlns:a16="http://schemas.microsoft.com/office/drawing/2014/main" id="{A8283D04-6C7D-E04F-8265-F870D718C089}"/>
              </a:ext>
            </a:extLst>
          </p:cNvPr>
          <p:cNvSpPr/>
          <p:nvPr/>
        </p:nvSpPr>
        <p:spPr>
          <a:xfrm>
            <a:off x="7550192" y="6372036"/>
            <a:ext cx="1486304" cy="369332"/>
          </a:xfrm>
          <a:prstGeom prst="rect">
            <a:avLst/>
          </a:prstGeom>
        </p:spPr>
        <p:txBody>
          <a:bodyPr wrap="none">
            <a:spAutoFit/>
          </a:bodyPr>
          <a:lstStyle/>
          <a:p>
            <a:pPr algn="r"/>
            <a:r>
              <a:rPr lang="tr-TR" i="1" dirty="0">
                <a:solidFill>
                  <a:schemeClr val="tx1">
                    <a:lumMod val="50000"/>
                    <a:lumOff val="50000"/>
                  </a:schemeClr>
                </a:solidFill>
                <a:cs typeface="Arial" panose="020B0604020202020204" pitchFamily="34" charset="0"/>
              </a:rPr>
              <a:t>(</a:t>
            </a:r>
            <a:r>
              <a:rPr lang="tr-TR" i="1" dirty="0">
                <a:solidFill>
                  <a:schemeClr val="tx1">
                    <a:lumMod val="65000"/>
                    <a:lumOff val="35000"/>
                  </a:schemeClr>
                </a:solidFill>
                <a:cs typeface="Arial" panose="020B0604020202020204" pitchFamily="34" charset="0"/>
              </a:rPr>
              <a:t>Seçkin 2003)</a:t>
            </a:r>
            <a:r>
              <a:rPr lang="tr-TR" dirty="0">
                <a:cs typeface="Arial" panose="020B0604020202020204" pitchFamily="34" charset="0"/>
              </a:rPr>
              <a:t> </a:t>
            </a:r>
          </a:p>
        </p:txBody>
      </p:sp>
    </p:spTree>
    <p:extLst>
      <p:ext uri="{BB962C8B-B14F-4D97-AF65-F5344CB8AC3E}">
        <p14:creationId xmlns:p14="http://schemas.microsoft.com/office/powerpoint/2010/main" val="273114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413792" y="1296144"/>
            <a:ext cx="8316416" cy="4077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a:latin typeface="+mn-lt"/>
                <a:cs typeface="Arial" panose="020B0604020202020204" pitchFamily="34" charset="0"/>
              </a:rPr>
              <a:t>Peyzaj mimarlığı açısından alan plastiğinin temel amacı, çok büyük kitlelerin yer değiştirmesi, yapay tepe ve yığınların ortaya çıkartılması, arazinin yeniden biçimlendirilmesi yeteneğinin sergilenmesi değildir.</a:t>
            </a:r>
            <a:r>
              <a:rPr lang="tr-TR" sz="2400" dirty="0">
                <a:latin typeface="+mn-lt"/>
              </a:rPr>
              <a:t> Aksine, çevrenin kontrollü biçimde ve en uygun koşullar altında biçimlendirilerek, hassas olan doğal dengenin korunmasıdır. Bu nedenle tesviye çalışmaları, toprağın kazılarak bir başka yerde depolanmasından ve eğimlerin ayarlanmasından çok, kitlesel alan formları ve yapıların yeniden en uygun biçimde yaratıcı bir yaklaşımla düzenlenmesi olarak algılanmalıdır. </a:t>
            </a:r>
          </a:p>
        </p:txBody>
      </p:sp>
      <p:sp>
        <p:nvSpPr>
          <p:cNvPr id="2" name="Dikdörtgen 1">
            <a:extLst>
              <a:ext uri="{FF2B5EF4-FFF2-40B4-BE49-F238E27FC236}">
                <a16:creationId xmlns:a16="http://schemas.microsoft.com/office/drawing/2014/main" id="{7E675B98-1CD0-904F-967A-DFAA427658EC}"/>
              </a:ext>
            </a:extLst>
          </p:cNvPr>
          <p:cNvSpPr/>
          <p:nvPr/>
        </p:nvSpPr>
        <p:spPr>
          <a:xfrm>
            <a:off x="7092280" y="6309320"/>
            <a:ext cx="1823512" cy="369332"/>
          </a:xfrm>
          <a:prstGeom prst="rect">
            <a:avLst/>
          </a:prstGeom>
        </p:spPr>
        <p:txBody>
          <a:bodyPr wrap="none">
            <a:spAutoFit/>
          </a:bodyPr>
          <a:lstStyle/>
          <a:p>
            <a:pPr algn="r"/>
            <a:r>
              <a:rPr lang="tr-TR" i="1" dirty="0">
                <a:solidFill>
                  <a:schemeClr val="tx1">
                    <a:lumMod val="50000"/>
                    <a:lumOff val="50000"/>
                  </a:schemeClr>
                </a:solidFill>
                <a:cs typeface="Arial" panose="020B0604020202020204" pitchFamily="34" charset="0"/>
              </a:rPr>
              <a:t>(</a:t>
            </a:r>
            <a:r>
              <a:rPr lang="tr-TR" i="1" dirty="0" err="1">
                <a:solidFill>
                  <a:schemeClr val="tx1">
                    <a:lumMod val="65000"/>
                    <a:lumOff val="35000"/>
                  </a:schemeClr>
                </a:solidFill>
                <a:cs typeface="Arial" panose="020B0604020202020204" pitchFamily="34" charset="0"/>
              </a:rPr>
              <a:t>Altunkasa</a:t>
            </a:r>
            <a:r>
              <a:rPr lang="tr-TR" i="1" dirty="0">
                <a:solidFill>
                  <a:schemeClr val="tx1">
                    <a:lumMod val="65000"/>
                    <a:lumOff val="35000"/>
                  </a:schemeClr>
                </a:solidFill>
                <a:cs typeface="Arial" panose="020B0604020202020204" pitchFamily="34" charset="0"/>
              </a:rPr>
              <a:t> 2011)</a:t>
            </a:r>
            <a:r>
              <a:rPr lang="tr-TR" dirty="0">
                <a:cs typeface="Arial" panose="020B0604020202020204" pitchFamily="34" charset="0"/>
              </a:rPr>
              <a:t> </a:t>
            </a:r>
          </a:p>
        </p:txBody>
      </p:sp>
    </p:spTree>
    <p:extLst>
      <p:ext uri="{BB962C8B-B14F-4D97-AF65-F5344CB8AC3E}">
        <p14:creationId xmlns:p14="http://schemas.microsoft.com/office/powerpoint/2010/main" val="3531844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p:cNvSpPr txBox="1">
            <a:spLocks/>
          </p:cNvSpPr>
          <p:nvPr/>
        </p:nvSpPr>
        <p:spPr>
          <a:xfrm>
            <a:off x="432048" y="1196752"/>
            <a:ext cx="8316416" cy="57332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tr-TR" sz="2400" dirty="0">
                <a:cs typeface="Arial" panose="020B0604020202020204" pitchFamily="34" charset="0"/>
              </a:rPr>
              <a:t>Alan plastiği çalışmaları ile proje alanında sağlanması beklenilen yaklaşımlar fonksiyonel ve estetik olmak üzere iki ana grupta özetlenebilir.</a:t>
            </a:r>
          </a:p>
          <a:p>
            <a:pPr marL="457200" indent="-457200" algn="just">
              <a:buFont typeface="+mj-lt"/>
              <a:buAutoNum type="arabicPeriod"/>
            </a:pPr>
            <a:r>
              <a:rPr lang="tr-TR" sz="2400" u="sng" dirty="0">
                <a:cs typeface="Arial" panose="020B0604020202020204" pitchFamily="34" charset="0"/>
              </a:rPr>
              <a:t>Arazi Düzenlemenin Fonksiyonel Gerekleri</a:t>
            </a:r>
          </a:p>
          <a:p>
            <a:pPr marL="342900" indent="-342900" algn="just">
              <a:buFont typeface="Wingdings" panose="05000000000000000000" pitchFamily="2" charset="2"/>
              <a:buChar char="v"/>
            </a:pPr>
            <a:r>
              <a:rPr lang="tr-TR" sz="2400" dirty="0">
                <a:cs typeface="Arial" panose="020B0604020202020204" pitchFamily="34" charset="0"/>
              </a:rPr>
              <a:t>Doğal drenaj akışı ile sağanak yağış sularını </a:t>
            </a:r>
            <a:r>
              <a:rPr lang="tr-TR" sz="2400" dirty="0" err="1">
                <a:cs typeface="Arial" panose="020B0604020202020204" pitchFamily="34" charset="0"/>
              </a:rPr>
              <a:t>kanalize</a:t>
            </a:r>
            <a:r>
              <a:rPr lang="tr-TR" sz="2400" dirty="0">
                <a:cs typeface="Arial" panose="020B0604020202020204" pitchFamily="34" charset="0"/>
              </a:rPr>
              <a:t> edecek bir drenaj hattı oluşturulması,</a:t>
            </a:r>
          </a:p>
          <a:p>
            <a:pPr marL="342900" indent="-342900" algn="just">
              <a:buFont typeface="Wingdings" panose="05000000000000000000" pitchFamily="2" charset="2"/>
              <a:buChar char="v"/>
            </a:pPr>
            <a:r>
              <a:rPr lang="tr-TR" sz="2400" dirty="0">
                <a:cs typeface="Arial" panose="020B0604020202020204" pitchFamily="34" charset="0"/>
              </a:rPr>
              <a:t>Gürültü ve rüzgar önleme ya da ağaçlandırma amaçlı dikimler için toprak derinliğinin arttırılması, yüksek taban suyunun olumsuz etkilerinin giderilmesi amacıyla setlerin yapılması,</a:t>
            </a:r>
          </a:p>
          <a:p>
            <a:pPr marL="342900" indent="-342900" algn="just">
              <a:buFont typeface="Wingdings" panose="05000000000000000000" pitchFamily="2" charset="2"/>
              <a:buChar char="v"/>
            </a:pPr>
            <a:r>
              <a:rPr lang="tr-TR" sz="2400" dirty="0">
                <a:cs typeface="Arial" panose="020B0604020202020204" pitchFamily="34" charset="0"/>
              </a:rPr>
              <a:t>Yapı kitleleri ya da sportif alanlar için düzgün zeminlerin elde edilmesi,</a:t>
            </a:r>
          </a:p>
          <a:p>
            <a:pPr marL="342900" indent="-342900" algn="just">
              <a:buFont typeface="Wingdings" panose="05000000000000000000" pitchFamily="2" charset="2"/>
              <a:buChar char="v"/>
            </a:pPr>
            <a:r>
              <a:rPr lang="tr-TR" sz="2400" dirty="0">
                <a:cs typeface="Arial" panose="020B0604020202020204" pitchFamily="34" charset="0"/>
              </a:rPr>
              <a:t>Dik eğimler, dere ve sel yarıkları gibi yüzey toprağının taşınması olasılığı yüksek olan yerlerde alan formlarının düzeltilmesi,</a:t>
            </a:r>
          </a:p>
          <a:p>
            <a:pPr marL="342900" indent="-342900" algn="just">
              <a:buFont typeface="Wingdings" panose="05000000000000000000" pitchFamily="2" charset="2"/>
              <a:buChar char="v"/>
            </a:pPr>
            <a:r>
              <a:rPr lang="tr-TR" sz="2400" dirty="0">
                <a:cs typeface="Arial" panose="020B0604020202020204" pitchFamily="34" charset="0"/>
              </a:rPr>
              <a:t>Sirkülasyon için güzergahların ortaya çıkartılması,</a:t>
            </a:r>
          </a:p>
          <a:p>
            <a:pPr marL="342900" indent="-342900" algn="just">
              <a:buFont typeface="Wingdings" panose="05000000000000000000" pitchFamily="2" charset="2"/>
              <a:buChar char="v"/>
            </a:pPr>
            <a:r>
              <a:rPr lang="tr-TR" sz="2400" dirty="0">
                <a:cs typeface="Arial" panose="020B0604020202020204" pitchFamily="34" charset="0"/>
              </a:rPr>
              <a:t>İnşaat için yeterli mukavemette zeminin sağlanması.</a:t>
            </a:r>
            <a:r>
              <a:rPr lang="tr-TR" sz="2400" i="1" dirty="0">
                <a:solidFill>
                  <a:schemeClr val="tx1">
                    <a:lumMod val="50000"/>
                    <a:lumOff val="50000"/>
                  </a:schemeClr>
                </a:solidFill>
                <a:cs typeface="Arial" panose="020B0604020202020204" pitchFamily="34" charset="0"/>
              </a:rPr>
              <a:t> </a:t>
            </a:r>
            <a:endParaRPr lang="tr-TR" sz="2000" dirty="0">
              <a:cs typeface="Arial" panose="020B0604020202020204" pitchFamily="34" charset="0"/>
            </a:endParaRPr>
          </a:p>
          <a:p>
            <a:pPr algn="l"/>
            <a:endParaRPr lang="tr-TR" sz="2000" dirty="0">
              <a:cs typeface="Arial" panose="020B0604020202020204" pitchFamily="34" charset="0"/>
            </a:endParaRPr>
          </a:p>
        </p:txBody>
      </p:sp>
      <p:sp>
        <p:nvSpPr>
          <p:cNvPr id="2" name="Dikdörtgen 1">
            <a:extLst>
              <a:ext uri="{FF2B5EF4-FFF2-40B4-BE49-F238E27FC236}">
                <a16:creationId xmlns:a16="http://schemas.microsoft.com/office/drawing/2014/main" id="{D77117DF-9C4D-4A4E-9676-091D52632C76}"/>
              </a:ext>
            </a:extLst>
          </p:cNvPr>
          <p:cNvSpPr/>
          <p:nvPr/>
        </p:nvSpPr>
        <p:spPr>
          <a:xfrm>
            <a:off x="7288642" y="6381328"/>
            <a:ext cx="1823512" cy="369332"/>
          </a:xfrm>
          <a:prstGeom prst="rect">
            <a:avLst/>
          </a:prstGeom>
        </p:spPr>
        <p:txBody>
          <a:bodyPr wrap="none">
            <a:spAutoFit/>
          </a:bodyPr>
          <a:lstStyle/>
          <a:p>
            <a:pPr algn="r"/>
            <a:r>
              <a:rPr lang="tr-TR" i="1" dirty="0">
                <a:solidFill>
                  <a:schemeClr val="tx1">
                    <a:lumMod val="50000"/>
                    <a:lumOff val="50000"/>
                  </a:schemeClr>
                </a:solidFill>
                <a:cs typeface="Arial" panose="020B0604020202020204" pitchFamily="34" charset="0"/>
              </a:rPr>
              <a:t>(</a:t>
            </a:r>
            <a:r>
              <a:rPr lang="tr-TR" i="1" dirty="0" err="1">
                <a:solidFill>
                  <a:schemeClr val="tx1">
                    <a:lumMod val="65000"/>
                    <a:lumOff val="35000"/>
                  </a:schemeClr>
                </a:solidFill>
                <a:cs typeface="Arial" panose="020B0604020202020204" pitchFamily="34" charset="0"/>
              </a:rPr>
              <a:t>Altunkasa</a:t>
            </a:r>
            <a:r>
              <a:rPr lang="tr-TR" i="1" dirty="0">
                <a:solidFill>
                  <a:schemeClr val="tx1">
                    <a:lumMod val="65000"/>
                    <a:lumOff val="35000"/>
                  </a:schemeClr>
                </a:solidFill>
                <a:cs typeface="Arial" panose="020B0604020202020204" pitchFamily="34" charset="0"/>
              </a:rPr>
              <a:t> 2011)</a:t>
            </a:r>
            <a:r>
              <a:rPr lang="tr-TR" dirty="0">
                <a:cs typeface="Arial" panose="020B0604020202020204" pitchFamily="34" charset="0"/>
              </a:rPr>
              <a:t> </a:t>
            </a:r>
          </a:p>
        </p:txBody>
      </p:sp>
      <p:sp>
        <p:nvSpPr>
          <p:cNvPr id="5" name="İçerik Yer Tutucusu 2">
            <a:extLst>
              <a:ext uri="{FF2B5EF4-FFF2-40B4-BE49-F238E27FC236}">
                <a16:creationId xmlns:a16="http://schemas.microsoft.com/office/drawing/2014/main" id="{57B1AB43-5B70-2F4F-B42B-DD9AFD958BF2}"/>
              </a:ext>
            </a:extLst>
          </p:cNvPr>
          <p:cNvSpPr txBox="1">
            <a:spLocks/>
          </p:cNvSpPr>
          <p:nvPr/>
        </p:nvSpPr>
        <p:spPr>
          <a:xfrm>
            <a:off x="0" y="245458"/>
            <a:ext cx="9144000" cy="951294"/>
          </a:xfrm>
          <a:prstGeom prst="rect">
            <a:avLst/>
          </a:prstGeom>
          <a:gradFill flip="none" rotWithShape="1">
            <a:gsLst>
              <a:gs pos="9000">
                <a:schemeClr val="tx1"/>
              </a:gs>
              <a:gs pos="100000">
                <a:srgbClr val="E6E6E6"/>
              </a:gs>
            </a:gsLst>
            <a:lin ang="0" scaled="1"/>
            <a:tileRect/>
          </a:gradFill>
        </p:spPr>
        <p:txBody>
          <a:bodyPr vert="horz" lIns="91440" tIns="45720" rIns="91440" bIns="45720" rtlCol="0" anchor="ctr">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tr-TR" sz="3600" spc="-150" dirty="0">
                <a:solidFill>
                  <a:schemeClr val="bg1"/>
                </a:solidFill>
                <a:effectLst>
                  <a:outerShdw blurRad="38100" dist="38100" dir="2700000" algn="tl">
                    <a:srgbClr val="000000">
                      <a:alpha val="43137"/>
                    </a:srgbClr>
                  </a:outerShdw>
                </a:effectLst>
                <a:cs typeface="Arial" panose="020B0604020202020204" pitchFamily="34" charset="0"/>
              </a:rPr>
              <a:t>ARAZİ DÜZENLEMENİN FONKSİYONEL ve ESTETİK GEREKLERİ</a:t>
            </a:r>
          </a:p>
        </p:txBody>
      </p:sp>
    </p:spTree>
    <p:extLst>
      <p:ext uri="{BB962C8B-B14F-4D97-AF65-F5344CB8AC3E}">
        <p14:creationId xmlns:p14="http://schemas.microsoft.com/office/powerpoint/2010/main" val="34084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432048" y="692696"/>
            <a:ext cx="8316416" cy="540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46088" indent="-446088" algn="l">
              <a:buFont typeface="+mj-lt"/>
              <a:buAutoNum type="arabicPeriod" startAt="2"/>
            </a:pPr>
            <a:r>
              <a:rPr lang="tr-TR" sz="2400" u="sng" dirty="0">
                <a:latin typeface="+mn-lt"/>
                <a:cs typeface="Arial" panose="020B0604020202020204" pitchFamily="34" charset="0"/>
                <a:sym typeface="Symbol" panose="05050102010706020507" pitchFamily="18" charset="2"/>
              </a:rPr>
              <a:t>Arazi Düzenlemenin Estetik Gerekleri</a:t>
            </a:r>
          </a:p>
          <a:p>
            <a:pPr marL="446088" indent="-446088" algn="just">
              <a:buFont typeface="Wingdings" panose="05000000000000000000" pitchFamily="2" charset="2"/>
              <a:buChar char="v"/>
            </a:pPr>
            <a:r>
              <a:rPr lang="tr-TR" sz="2400" dirty="0">
                <a:latin typeface="+mn-lt"/>
                <a:cs typeface="Arial" panose="020B0604020202020204" pitchFamily="34" charset="0"/>
                <a:sym typeface="Symbol" panose="05050102010706020507" pitchFamily="18" charset="2"/>
              </a:rPr>
              <a:t>Topoğrafyanın vurgulanması ve doğal olarak düz bir alanda ilgi çekici formlar oluşturulması,</a:t>
            </a:r>
          </a:p>
          <a:p>
            <a:pPr marL="446088" indent="-446088" algn="just">
              <a:buFont typeface="Wingdings" panose="05000000000000000000" pitchFamily="2" charset="2"/>
              <a:buChar char="v"/>
            </a:pPr>
            <a:r>
              <a:rPr lang="tr-TR" sz="2400" dirty="0">
                <a:latin typeface="+mn-lt"/>
                <a:cs typeface="Arial" panose="020B0604020202020204" pitchFamily="34" charset="0"/>
                <a:sym typeface="Symbol" panose="05050102010706020507" pitchFamily="18" charset="2"/>
              </a:rPr>
              <a:t>Güzel görünümlerin sergilenmesi ya da istenmeyen görünümlerin gizlenmesi,</a:t>
            </a:r>
          </a:p>
          <a:p>
            <a:pPr marL="446088" indent="-446088" algn="just">
              <a:buFont typeface="Wingdings" panose="05000000000000000000" pitchFamily="2" charset="2"/>
              <a:buChar char="v"/>
            </a:pPr>
            <a:r>
              <a:rPr lang="tr-TR" sz="2400" dirty="0">
                <a:latin typeface="+mn-lt"/>
                <a:cs typeface="Arial" panose="020B0604020202020204" pitchFamily="34" charset="0"/>
                <a:sym typeface="Symbol" panose="05050102010706020507" pitchFamily="18" charset="2"/>
              </a:rPr>
              <a:t>Çalışma alanın çevreyle ilişkinin sağlanması ,</a:t>
            </a:r>
          </a:p>
          <a:p>
            <a:pPr marL="446088" indent="-446088" algn="just">
              <a:buFont typeface="Wingdings" panose="05000000000000000000" pitchFamily="2" charset="2"/>
              <a:buChar char="v"/>
            </a:pPr>
            <a:r>
              <a:rPr lang="tr-TR" sz="2400" dirty="0">
                <a:latin typeface="+mn-lt"/>
                <a:cs typeface="Arial" panose="020B0604020202020204" pitchFamily="34" charset="0"/>
                <a:sym typeface="Symbol" panose="05050102010706020507" pitchFamily="18" charset="2"/>
              </a:rPr>
              <a:t>Yapısal kitlelerin çalışma alanı ile ilişkisinin kurulması,</a:t>
            </a:r>
          </a:p>
          <a:p>
            <a:pPr marL="446088" indent="-446088" algn="just">
              <a:buFont typeface="Wingdings" panose="05000000000000000000" pitchFamily="2" charset="2"/>
              <a:buChar char="v"/>
            </a:pPr>
            <a:r>
              <a:rPr lang="tr-TR" sz="2400" dirty="0">
                <a:latin typeface="+mn-lt"/>
                <a:cs typeface="Arial" panose="020B0604020202020204" pitchFamily="34" charset="0"/>
                <a:sym typeface="Symbol" panose="05050102010706020507" pitchFamily="18" charset="2"/>
              </a:rPr>
              <a:t>Mekanda biçim ve ölçü fikrinin yaratılması </a:t>
            </a:r>
          </a:p>
        </p:txBody>
      </p:sp>
      <p:sp>
        <p:nvSpPr>
          <p:cNvPr id="6" name="Dikdörtgen 5">
            <a:extLst>
              <a:ext uri="{FF2B5EF4-FFF2-40B4-BE49-F238E27FC236}">
                <a16:creationId xmlns:a16="http://schemas.microsoft.com/office/drawing/2014/main" id="{19010E34-FC8B-944E-9DF4-313EF1CC2902}"/>
              </a:ext>
            </a:extLst>
          </p:cNvPr>
          <p:cNvSpPr/>
          <p:nvPr/>
        </p:nvSpPr>
        <p:spPr>
          <a:xfrm>
            <a:off x="7288642" y="6381328"/>
            <a:ext cx="1823512" cy="369332"/>
          </a:xfrm>
          <a:prstGeom prst="rect">
            <a:avLst/>
          </a:prstGeom>
        </p:spPr>
        <p:txBody>
          <a:bodyPr wrap="none">
            <a:spAutoFit/>
          </a:bodyPr>
          <a:lstStyle/>
          <a:p>
            <a:pPr algn="r"/>
            <a:r>
              <a:rPr lang="tr-TR" i="1" dirty="0">
                <a:solidFill>
                  <a:schemeClr val="tx1">
                    <a:lumMod val="50000"/>
                    <a:lumOff val="50000"/>
                  </a:schemeClr>
                </a:solidFill>
                <a:cs typeface="Arial" panose="020B0604020202020204" pitchFamily="34" charset="0"/>
              </a:rPr>
              <a:t>(</a:t>
            </a:r>
            <a:r>
              <a:rPr lang="tr-TR" i="1" dirty="0" err="1">
                <a:solidFill>
                  <a:schemeClr val="tx1">
                    <a:lumMod val="65000"/>
                    <a:lumOff val="35000"/>
                  </a:schemeClr>
                </a:solidFill>
                <a:cs typeface="Arial" panose="020B0604020202020204" pitchFamily="34" charset="0"/>
              </a:rPr>
              <a:t>Altunkasa</a:t>
            </a:r>
            <a:r>
              <a:rPr lang="tr-TR" i="1" dirty="0">
                <a:solidFill>
                  <a:schemeClr val="tx1">
                    <a:lumMod val="65000"/>
                    <a:lumOff val="35000"/>
                  </a:schemeClr>
                </a:solidFill>
                <a:cs typeface="Arial" panose="020B0604020202020204" pitchFamily="34" charset="0"/>
              </a:rPr>
              <a:t> 2011)</a:t>
            </a:r>
            <a:r>
              <a:rPr lang="tr-TR" dirty="0">
                <a:cs typeface="Arial" panose="020B0604020202020204" pitchFamily="34" charset="0"/>
              </a:rPr>
              <a:t> </a:t>
            </a:r>
          </a:p>
        </p:txBody>
      </p:sp>
    </p:spTree>
    <p:extLst>
      <p:ext uri="{BB962C8B-B14F-4D97-AF65-F5344CB8AC3E}">
        <p14:creationId xmlns:p14="http://schemas.microsoft.com/office/powerpoint/2010/main" val="252164637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497</Words>
  <Application>Microsoft Office PowerPoint</Application>
  <PresentationFormat>Ekran Gösterisi (4:3)</PresentationFormat>
  <Paragraphs>41</Paragraphs>
  <Slides>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Arial</vt:lpstr>
      <vt:lpstr>Calibri</vt:lpstr>
      <vt:lpstr>Calibri Light</vt:lpstr>
      <vt:lpstr>Symbol</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dc:creator>
  <cp:lastModifiedBy>FA</cp:lastModifiedBy>
  <cp:revision>1</cp:revision>
  <dcterms:created xsi:type="dcterms:W3CDTF">2019-12-05T10:36:05Z</dcterms:created>
  <dcterms:modified xsi:type="dcterms:W3CDTF">2019-12-05T10:36:54Z</dcterms:modified>
</cp:coreProperties>
</file>