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57" r:id="rId3"/>
    <p:sldId id="302" r:id="rId4"/>
    <p:sldId id="308" r:id="rId5"/>
    <p:sldId id="303" r:id="rId6"/>
    <p:sldId id="309" r:id="rId7"/>
    <p:sldId id="307" r:id="rId8"/>
    <p:sldId id="305" r:id="rId9"/>
    <p:sldId id="310" r:id="rId10"/>
    <p:sldId id="311" r:id="rId11"/>
    <p:sldId id="306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3BC83-52F6-4462-9AB7-99D383383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85540-7094-4379-B632-DCBABBEDE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41463-E0CF-4035-A6E7-8A6C68BD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666E-41D7-4F15-92AB-C3480ABB5989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73D56-D02D-4704-9F81-852CF052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39B36-D2EB-4160-98B1-1DC2B09E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5609-4417-402E-BDF1-288956CD45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952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ED06-B50B-420E-ACE6-8359FB53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BECC9-BB20-4D31-94AA-133945D79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63666-CE57-479F-860F-EF22DE76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666E-41D7-4F15-92AB-C3480ABB5989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4B7C0-BE68-4DDB-A29C-7EB97BCD0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0743-7BCD-43F6-A273-529BCA90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5609-4417-402E-BDF1-288956CD45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661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D6E77C-138F-477D-8D44-4F1F2D388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01774-FB13-419B-A705-E83F2F228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11995-F0C9-4330-9CE5-8D4D3EC1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666E-41D7-4F15-92AB-C3480ABB5989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369C1-B8BC-4741-8B58-369AE7E5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37C86-6CEF-40A5-91D2-C472F698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5609-4417-402E-BDF1-288956CD45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336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797CA-B10F-4169-BB14-FF26BC35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1C6D-4ADD-4577-9EFE-2E5EAF60E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F5BFA-F1E1-4DF1-8147-E5F0C362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666E-41D7-4F15-92AB-C3480ABB5989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BE832-F3FB-417C-8453-6A9878E4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9C8EC-3B34-4087-8E53-5DF739FF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5609-4417-402E-BDF1-288956CD45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747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FFE9-A166-421A-888A-1CAB96BE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6319E-5B7C-4CE9-BFD9-B19212D61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3039-5746-4B26-879B-CD4F7975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666E-41D7-4F15-92AB-C3480ABB5989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ABEE4-BE45-4F54-BF43-20B5C7D51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F6E16-A2A9-4AB7-8F71-4FEBDBB1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5609-4417-402E-BDF1-288956CD45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368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D2B7-D8DB-4EBF-901A-517E5C8CC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B8E93-CD1B-42BA-83C2-58A3048A7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2DB10-DE3F-4AB8-A749-2D2C1F00C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859A0-0A75-4392-AA0C-92759025E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666E-41D7-4F15-92AB-C3480ABB5989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5AD9A-E1AA-482B-9E9B-ED860773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BD321-8917-4F6A-BF16-E9653C3C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5609-4417-402E-BDF1-288956CD45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891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A1DE-56D9-4E1C-A42A-0C95035A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76E43-7A27-44F7-8101-FEC5AED1F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F36B3-74B2-4115-95A3-70C9FCEE0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93A56-E788-48DB-8E07-35477FC1F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9AC6F-6FB7-4C82-B151-FB6CBF5E8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4C6D3-02F1-4DA6-AAAA-283CE260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666E-41D7-4F15-92AB-C3480ABB5989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4723C-04D6-48D1-B73F-07B4E79A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4827E-5058-4F5C-B1B1-618D2D9B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5609-4417-402E-BDF1-288956CD45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666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50A5-10FC-4ED4-89C3-B25D169F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1B7305-02F7-488C-A7B9-1E30A5F4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666E-41D7-4F15-92AB-C3480ABB5989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D99A35-B3A0-4FA5-9A2A-10531083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A1645-B744-473F-931B-B2471B5E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5609-4417-402E-BDF1-288956CD45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611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725229-40A9-41DE-AFDF-2045B2DF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666E-41D7-4F15-92AB-C3480ABB5989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00BD0-2630-438B-8297-6BEB3C17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9DA60-4AAF-4C02-8AF1-2F16C45A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5609-4417-402E-BDF1-288956CD45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801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BA6B-2FAA-4066-B3E6-73A62AF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1DE4D-03F6-4622-9756-337C93005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4A213-955C-4FDF-9719-33CEA996B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A1345-D945-4E61-B574-A6B54345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666E-41D7-4F15-92AB-C3480ABB5989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1A1F5-FC3C-4519-B972-52E4B8E4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80133-3EE3-4C96-A435-E6EB72D5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5609-4417-402E-BDF1-288956CD45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038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91AC-2C22-4C38-9D0D-9EE61055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7744C-58C5-422C-9EE9-6F124CA2D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F4736-F26E-4348-8D55-3B44EC1B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91A99-C09B-40EB-B703-2DD3D37C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666E-41D7-4F15-92AB-C3480ABB5989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74467-9A39-44BE-9FF4-2E2B4CF0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FA231-B387-4A59-842B-E6A3CE4A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5609-4417-402E-BDF1-288956CD45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95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CFC1E-EAF6-4E59-B74C-D271F0215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26840-A956-48CF-B933-CDEB8147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DE3B6-7993-4F9C-A602-548A28287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8666E-41D7-4F15-92AB-C3480ABB5989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78F04-D06B-4ED1-8431-C240A5C8A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BCEFB-9F72-4176-B3C9-D818546D6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25609-4417-402E-BDF1-288956CD454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61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wXLUbWZnYv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s://www.youtube.com/watch?v=Yc1Vd1NLLl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hyperlink" Target="https://www.youtube.com/watch?v=Yc1Vd1NLLl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nCAi3OdDeA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46j1KJCYeL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KjCxdfk-kU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ensina.rtp.pt/artigo/processo-entrada-de-portugal-na-ce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gmTHNHgkBg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IIyq9iKoaY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www.youtube.com/watch?v=TZurR7xGk4c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2807" y="3783106"/>
            <a:ext cx="9448800" cy="2246501"/>
          </a:xfrm>
        </p:spPr>
        <p:txBody>
          <a:bodyPr/>
          <a:lstStyle/>
          <a:p>
            <a:r>
              <a:rPr lang="pt-PT" b="1" dirty="0"/>
              <a:t>ISP 420 – Portekiz </a:t>
            </a:r>
            <a:r>
              <a:rPr lang="tr-TR" b="1" dirty="0"/>
              <a:t>Kültürü </a:t>
            </a:r>
            <a:r>
              <a:rPr lang="pt-PT" b="1" dirty="0"/>
              <a:t>|   Cultura Portuguesa 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Resim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47" y="874021"/>
            <a:ext cx="1238627" cy="12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99202" y="2529469"/>
            <a:ext cx="123398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Sub-Departamento de Língua Portuguesa | Faculdade de Línguas, História e Geografia |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DE ANKARA</a:t>
            </a:r>
            <a:endParaRPr kumimoji="0" 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1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0216" y="224733"/>
            <a:ext cx="10515600" cy="1325563"/>
          </a:xfrm>
        </p:spPr>
        <p:txBody>
          <a:bodyPr/>
          <a:lstStyle/>
          <a:p>
            <a:r>
              <a:rPr lang="pt-PT" dirty="0"/>
              <a:t>CPLP</a:t>
            </a:r>
            <a:endParaRPr lang="en-GB" dirty="0"/>
          </a:p>
        </p:txBody>
      </p:sp>
      <p:pic>
        <p:nvPicPr>
          <p:cNvPr id="4" name="Espaço Reservado para Conteúdo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75" y="1419084"/>
            <a:ext cx="7354554" cy="4952245"/>
          </a:xfrm>
        </p:spPr>
      </p:pic>
      <p:pic>
        <p:nvPicPr>
          <p:cNvPr id="5" name="Espaço Reservado para Conteúdo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3" y="2082297"/>
            <a:ext cx="4538233" cy="309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500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13511" y="2321461"/>
            <a:ext cx="6630907" cy="4498221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/>
              <a:t>“A Lusofonia corresponderia a um campo geográfico-histórico e cultural abrangido por todas as nações, países, povos e comunidades falantes da língua portuguesa ou de um dialecto desta directamente derivado (…) um genuíno programa civilizacional (…) unindo num vínculo único povos que a História fez encontrar e desencontrar.” (Real, 189-90)</a:t>
            </a:r>
            <a:endParaRPr lang="en-GB" dirty="0"/>
          </a:p>
        </p:txBody>
      </p:sp>
      <p:pic>
        <p:nvPicPr>
          <p:cNvPr id="6" name="Imagem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73"/>
            <a:ext cx="10058400" cy="177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963" y="1486616"/>
            <a:ext cx="3219260" cy="3219260"/>
          </a:xfrm>
          <a:prstGeom prst="rect">
            <a:avLst/>
          </a:prstGeom>
        </p:spPr>
      </p:pic>
      <p:pic>
        <p:nvPicPr>
          <p:cNvPr id="9" name="Imagem 8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30" y="444382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1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-71656"/>
            <a:ext cx="10515600" cy="1325563"/>
          </a:xfrm>
        </p:spPr>
        <p:txBody>
          <a:bodyPr/>
          <a:lstStyle/>
          <a:p>
            <a:pPr algn="ctr"/>
            <a:r>
              <a:rPr lang="pt-PT" dirty="0"/>
              <a:t>Summary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743" y="1163372"/>
            <a:ext cx="11262511" cy="5477345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pt-PT" dirty="0"/>
              <a:t>Os Portugueses na Europa</a:t>
            </a:r>
          </a:p>
          <a:p>
            <a:pPr marL="514350" lvl="0" indent="-514350">
              <a:buAutoNum type="arabicPeriod"/>
            </a:pPr>
            <a:r>
              <a:rPr lang="pt-PT" dirty="0"/>
              <a:t>Analysis of the article “Portugal’s history since 1974” (Lloyd-Jones, 2001)</a:t>
            </a:r>
            <a:endParaRPr lang="tr-TR" dirty="0"/>
          </a:p>
          <a:p>
            <a:pPr marL="514350" lvl="0" indent="-514350">
              <a:buAutoNum type="arabicPeriod"/>
            </a:pPr>
            <a:r>
              <a:rPr lang="tr-TR" dirty="0"/>
              <a:t>Analysis of the </a:t>
            </a:r>
            <a:r>
              <a:rPr lang="pt-PT" dirty="0"/>
              <a:t>book “</a:t>
            </a:r>
            <a:r>
              <a:rPr lang="en-US" dirty="0"/>
              <a:t>Contemporary Portugal: Politics, Society and Culture” (Costa Pinto, 2011)</a:t>
            </a:r>
            <a:endParaRPr lang="pt-PT" dirty="0"/>
          </a:p>
          <a:p>
            <a:pPr marL="0" lvl="0" indent="0" algn="ctr">
              <a:buNone/>
            </a:pPr>
            <a:endParaRPr lang="pt-PT" b="1" dirty="0"/>
          </a:p>
          <a:p>
            <a:pPr marL="0" indent="0" algn="ctr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pt-PT" b="1" dirty="0"/>
              <a:t>Cultural Features</a:t>
            </a:r>
          </a:p>
          <a:p>
            <a:pPr marL="0" indent="0" algn="ctr">
              <a:buNone/>
            </a:pPr>
            <a:endParaRPr lang="pt-PT" b="1" dirty="0"/>
          </a:p>
          <a:p>
            <a:r>
              <a:rPr lang="pt-PT" dirty="0"/>
              <a:t>Europe</a:t>
            </a:r>
            <a:r>
              <a:rPr lang="tr-TR" dirty="0"/>
              <a:t>an</a:t>
            </a:r>
            <a:r>
              <a:rPr lang="pt-PT" dirty="0"/>
              <a:t> Integration</a:t>
            </a:r>
            <a:endParaRPr lang="pt-PT" b="1" dirty="0"/>
          </a:p>
          <a:p>
            <a:r>
              <a:rPr lang="pt-PT" dirty="0"/>
              <a:t>Lusofonia</a:t>
            </a:r>
            <a:endParaRPr lang="tr-TR" dirty="0"/>
          </a:p>
          <a:p>
            <a:endParaRPr lang="pt-PT" dirty="0"/>
          </a:p>
          <a:p>
            <a:pPr marL="0" indent="0" algn="ctr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2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2806" y="104502"/>
            <a:ext cx="10515600" cy="1325563"/>
          </a:xfrm>
        </p:spPr>
        <p:txBody>
          <a:bodyPr/>
          <a:lstStyle/>
          <a:p>
            <a:r>
              <a:rPr lang="pt-PT" dirty="0"/>
              <a:t>European Integration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2806" y="1514131"/>
            <a:ext cx="5863046" cy="4888684"/>
          </a:xfrm>
        </p:spPr>
        <p:txBody>
          <a:bodyPr>
            <a:normAutofit fontScale="92500"/>
          </a:bodyPr>
          <a:lstStyle/>
          <a:p>
            <a:r>
              <a:rPr lang="en-US" dirty="0"/>
              <a:t>Portugal's entry into the European Economic Community (EEC) in 1986 resulted from several years of difficult negotiations with the other partners.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“(…)country’s economic prospects had vastly improved with the sudden influx of European fund transfers ($320m in 1986, rising to $23.5bn in 1996) – all of which was to be used to help Portugal catch up with the rest of the European </a:t>
            </a:r>
            <a:r>
              <a:rPr lang="tr-TR" dirty="0" err="1"/>
              <a:t>Community</a:t>
            </a:r>
            <a:r>
              <a:rPr lang="tr-TR" dirty="0"/>
              <a:t> </a:t>
            </a:r>
            <a:r>
              <a:rPr lang="tr-TR" dirty="0" err="1"/>
              <a:t>member</a:t>
            </a:r>
            <a:r>
              <a:rPr lang="tr-TR" dirty="0"/>
              <a:t> </a:t>
            </a:r>
            <a:r>
              <a:rPr lang="tr-TR" dirty="0" err="1"/>
              <a:t>states</a:t>
            </a:r>
            <a:r>
              <a:rPr lang="tr-TR" dirty="0"/>
              <a:t>.</a:t>
            </a:r>
            <a:r>
              <a:rPr lang="pt-PT" dirty="0"/>
              <a:t>” (Lloyd-Jones,p.12)</a:t>
            </a:r>
            <a:endParaRPr lang="tr-TR" dirty="0"/>
          </a:p>
        </p:txBody>
      </p:sp>
      <p:pic>
        <p:nvPicPr>
          <p:cNvPr id="5" name="Resim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11" y="3068798"/>
            <a:ext cx="5465989" cy="3703341"/>
          </a:xfrm>
          <a:prstGeom prst="rect">
            <a:avLst/>
          </a:prstGeom>
        </p:spPr>
      </p:pic>
      <p:pic>
        <p:nvPicPr>
          <p:cNvPr id="6" name="Resim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11" y="104502"/>
            <a:ext cx="5427784" cy="281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2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788" y="0"/>
            <a:ext cx="10515600" cy="1325563"/>
          </a:xfrm>
        </p:spPr>
        <p:txBody>
          <a:bodyPr/>
          <a:lstStyle/>
          <a:p>
            <a:r>
              <a:rPr lang="pt-PT" dirty="0"/>
              <a:t>Cultura de fronteira – O desejo de Outro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510" y="1138427"/>
            <a:ext cx="11773278" cy="5588298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António Quadros “Espírito da Cultura Portuguesa”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dirty="0"/>
              <a:t>	</a:t>
            </a:r>
            <a:r>
              <a:rPr lang="pt-PT" b="1" dirty="0"/>
              <a:t>Mar         Nau        Viagem       Império      Oriente      Descobrimento</a:t>
            </a:r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r>
              <a:rPr lang="pt-PT" b="1" dirty="0"/>
              <a:t>             	    Saudade        Demanda        Amor        Encoberto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“Revitalização da identidade histórica por via de uma abertura relacional a outras identidades (Europa; África; Brasil….), um autêntico mergulho no “outro” que provocatoriamente abre os nossos complexos (sebastianismo, lirismo sonhador, fatalismo oriental….)”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“(…) forçando a sociedade civil a não depender em absoluto do Estado, “matando” definitivamente o D.Sebastião dentro de cada português” </a:t>
            </a:r>
          </a:p>
          <a:p>
            <a:pPr marL="0" indent="0" algn="r">
              <a:buNone/>
            </a:pPr>
            <a:r>
              <a:rPr lang="pt-PT" sz="1700" dirty="0"/>
              <a:t>Miguel Real, Traços Fundamentais da Cultura Portuguesa, p.177</a:t>
            </a:r>
          </a:p>
          <a:p>
            <a:pPr marL="0" indent="0">
              <a:buNone/>
            </a:pPr>
            <a:endParaRPr lang="pt-PT" sz="1700" dirty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1082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8538" y="161034"/>
            <a:ext cx="10515600" cy="1325563"/>
          </a:xfrm>
        </p:spPr>
        <p:txBody>
          <a:bodyPr/>
          <a:lstStyle/>
          <a:p>
            <a:r>
              <a:rPr lang="pt-PT" dirty="0"/>
              <a:t>Portugal in and of Europe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586185"/>
            <a:ext cx="6436888" cy="51483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“No longer with its back to Europe, Portugal is now a modern European democracy. It has abandoned its previous isolationism and has re-established good relations with its neighbors and former colonies.” (Lloyd-Jones,p.15)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“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comemorações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, </a:t>
            </a:r>
            <a:r>
              <a:rPr lang="en-US" dirty="0" err="1"/>
              <a:t>desde</a:t>
            </a:r>
            <a:r>
              <a:rPr lang="en-US" dirty="0"/>
              <a:t> a </a:t>
            </a:r>
            <a:r>
              <a:rPr lang="en-US" dirty="0" err="1"/>
              <a:t>década</a:t>
            </a:r>
            <a:r>
              <a:rPr lang="en-US" dirty="0"/>
              <a:t> de 1980 </a:t>
            </a:r>
            <a:r>
              <a:rPr lang="en-US" dirty="0" err="1"/>
              <a:t>têm</a:t>
            </a:r>
            <a:r>
              <a:rPr lang="en-US" dirty="0"/>
              <a:t> </a:t>
            </a:r>
            <a:r>
              <a:rPr lang="en-US" dirty="0" err="1"/>
              <a:t>atravessado</a:t>
            </a:r>
            <a:r>
              <a:rPr lang="en-US" dirty="0"/>
              <a:t> Portugal, </a:t>
            </a:r>
            <a:r>
              <a:rPr lang="en-US" dirty="0" err="1"/>
              <a:t>culminando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Expo 98, </a:t>
            </a:r>
            <a:r>
              <a:rPr lang="en-US" dirty="0" err="1"/>
              <a:t>devem</a:t>
            </a:r>
            <a:r>
              <a:rPr lang="en-US" dirty="0"/>
              <a:t> 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legítimo</a:t>
            </a:r>
            <a:r>
              <a:rPr lang="en-US" dirty="0"/>
              <a:t> </a:t>
            </a:r>
            <a:r>
              <a:rPr lang="en-US" dirty="0" err="1"/>
              <a:t>fundamento</a:t>
            </a:r>
            <a:r>
              <a:rPr lang="en-US" dirty="0"/>
              <a:t> </a:t>
            </a:r>
            <a:r>
              <a:rPr lang="en-US" dirty="0" err="1"/>
              <a:t>histórico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feitos</a:t>
            </a:r>
            <a:r>
              <a:rPr lang="en-US" dirty="0"/>
              <a:t> e </a:t>
            </a:r>
            <a:r>
              <a:rPr lang="en-US" dirty="0" err="1"/>
              <a:t>obras</a:t>
            </a:r>
            <a:r>
              <a:rPr lang="en-US" dirty="0"/>
              <a:t> </a:t>
            </a:r>
            <a:r>
              <a:rPr lang="en-US" dirty="0" err="1"/>
              <a:t>realizadas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Portugal e o </a:t>
            </a:r>
            <a:r>
              <a:rPr lang="en-US" dirty="0" err="1"/>
              <a:t>Império</a:t>
            </a:r>
            <a:r>
              <a:rPr lang="en-US" dirty="0"/>
              <a:t> (…) (Real, 176)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tr-TR" dirty="0"/>
          </a:p>
        </p:txBody>
      </p:sp>
      <p:pic>
        <p:nvPicPr>
          <p:cNvPr id="4" name="Resim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75" y="1790574"/>
            <a:ext cx="5488577" cy="41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6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564" y="93521"/>
            <a:ext cx="10515600" cy="1325563"/>
          </a:xfrm>
        </p:spPr>
        <p:txBody>
          <a:bodyPr/>
          <a:lstStyle/>
          <a:p>
            <a:r>
              <a:rPr lang="pt-PT" dirty="0"/>
              <a:t>“Old wine in a new bottle?”</a:t>
            </a:r>
            <a:endParaRPr lang="en-GB" dirty="0"/>
          </a:p>
        </p:txBody>
      </p:sp>
      <p:pic>
        <p:nvPicPr>
          <p:cNvPr id="4" name="Espaço Reservado para Conteúdo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725" y="1419084"/>
            <a:ext cx="4603883" cy="5179369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542"/>
            <a:ext cx="4695000" cy="2594605"/>
          </a:xfrm>
          <a:prstGeom prst="rect">
            <a:avLst/>
          </a:prstGeom>
        </p:spPr>
      </p:pic>
      <p:pic>
        <p:nvPicPr>
          <p:cNvPr id="7" name="Imagem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58" y="1419084"/>
            <a:ext cx="3304809" cy="555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4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5414"/>
            <a:ext cx="10515600" cy="1325563"/>
          </a:xfrm>
        </p:spPr>
        <p:txBody>
          <a:bodyPr/>
          <a:lstStyle/>
          <a:p>
            <a:r>
              <a:rPr lang="pt-PT" dirty="0"/>
              <a:t>Social Change in Portugal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2963" y="1155668"/>
            <a:ext cx="11597488" cy="5498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/>
              <a:t>“Although Portugal was already a fairly homogeneous country in terms of currency, language (…) a large part of the country did live to a different rythm than that of the capital and the other main urban areas. Several factors contributed to national integration(…)” (Barreto, p.202)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Expansion of health services and social security (increase in life expectancy and decrease of birth death rate;</a:t>
            </a:r>
          </a:p>
          <a:p>
            <a:r>
              <a:rPr lang="pt-PT" dirty="0"/>
              <a:t>Establishment of school, postal and bank networks;</a:t>
            </a:r>
          </a:p>
          <a:p>
            <a:r>
              <a:rPr lang="pt-PT" dirty="0"/>
              <a:t>Expansion of economically active population (inclusion of women) – but also less dependency on primary sector and creation of tertiary economy;</a:t>
            </a:r>
          </a:p>
          <a:p>
            <a:r>
              <a:rPr lang="pt-PT" dirty="0"/>
              <a:t>Along with it ‘coastalization’ and urbanization intensified and growth of university population;</a:t>
            </a:r>
          </a:p>
          <a:p>
            <a:r>
              <a:rPr lang="pt-PT" dirty="0"/>
              <a:t>Social structures approaching European standards.</a:t>
            </a:r>
          </a:p>
        </p:txBody>
      </p:sp>
    </p:spTree>
    <p:extLst>
      <p:ext uri="{BB962C8B-B14F-4D97-AF65-F5344CB8AC3E}">
        <p14:creationId xmlns:p14="http://schemas.microsoft.com/office/powerpoint/2010/main" val="115506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6719" y="0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pt-PT" sz="2800" b="1" i="1" dirty="0">
                <a:latin typeface="+mn-lt"/>
                <a:ea typeface="+mn-ea"/>
                <a:cs typeface="+mn-cs"/>
              </a:rPr>
              <a:t>The formation of a new Portuguese identity?</a:t>
            </a:r>
            <a:endParaRPr lang="tr-TR" sz="2800" b="1" i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6719" y="1028921"/>
            <a:ext cx="11184802" cy="54714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“No século XXI nasceu uma nova teoria da cultura portuguesa derivada da queda do Império e da proposta do estabelecimento de um possível vínculo histórico com as ex-colónias, operando uma continuidade cultural sob e sobre a descontinuidade política” (Real, p.189)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b="1" i="1" dirty="0"/>
              <a:t>Or…an open future for its history with the potentials of Portuguese Language?</a:t>
            </a:r>
          </a:p>
          <a:p>
            <a:pPr marL="0" indent="0">
              <a:buNone/>
            </a:pPr>
            <a:endParaRPr lang="pt-PT" i="1" dirty="0"/>
          </a:p>
          <a:p>
            <a:pPr marL="0" indent="0">
              <a:buNone/>
            </a:pPr>
            <a:r>
              <a:rPr lang="en-GB" dirty="0"/>
              <a:t>“Portugal’s inclusion into the European mainstream during the late-1990s has also enabled it to re-evaluate its relationship with the wider world. The creation of the Community of Portuguese Speaking Nations (CPLP–</a:t>
            </a:r>
            <a:r>
              <a:rPr lang="en-GB" i="1" dirty="0" err="1"/>
              <a:t>Comunidade</a:t>
            </a:r>
            <a:r>
              <a:rPr lang="en-GB" i="1" dirty="0"/>
              <a:t> de </a:t>
            </a:r>
            <a:r>
              <a:rPr lang="en-GB" i="1" dirty="0" err="1"/>
              <a:t>Países</a:t>
            </a:r>
            <a:r>
              <a:rPr lang="en-GB" i="1" dirty="0"/>
              <a:t> da </a:t>
            </a:r>
            <a:r>
              <a:rPr lang="en-GB" i="1" dirty="0" err="1"/>
              <a:t>Língua</a:t>
            </a:r>
            <a:r>
              <a:rPr lang="en-GB" i="1" dirty="0"/>
              <a:t> Portuguesa</a:t>
            </a:r>
            <a:r>
              <a:rPr lang="en-GB" dirty="0"/>
              <a:t>) in 1996 allowed it to begin mending fences with its former colonies.” (Lloyd-Jones, p.14)</a:t>
            </a:r>
          </a:p>
          <a:p>
            <a:pPr marL="0" indent="0">
              <a:buNone/>
            </a:pPr>
            <a:endParaRPr lang="pt-PT" i="1" dirty="0"/>
          </a:p>
          <a:p>
            <a:r>
              <a:rPr lang="pt-PT" b="1" dirty="0"/>
              <a:t>A língua portuguesa é a sexta língua mais falada no mundo / ~ 255 milhões</a:t>
            </a:r>
            <a:endParaRPr lang="pt-PT" i="1" dirty="0"/>
          </a:p>
          <a:p>
            <a:pPr marL="0" indent="0">
              <a:buNone/>
            </a:pPr>
            <a:endParaRPr lang="pt-PT" i="1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671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3" y="0"/>
            <a:ext cx="9596673" cy="6765655"/>
          </a:xfrm>
        </p:spPr>
      </p:pic>
    </p:spTree>
    <p:extLst>
      <p:ext uri="{BB962C8B-B14F-4D97-AF65-F5344CB8AC3E}">
        <p14:creationId xmlns:p14="http://schemas.microsoft.com/office/powerpoint/2010/main" val="16096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603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Summary</vt:lpstr>
      <vt:lpstr>European Integration</vt:lpstr>
      <vt:lpstr>Cultura de fronteira – O desejo de Outro</vt:lpstr>
      <vt:lpstr>Portugal in and of Europe</vt:lpstr>
      <vt:lpstr>“Old wine in a new bottle?”</vt:lpstr>
      <vt:lpstr>Social Change in Portugal</vt:lpstr>
      <vt:lpstr>The formation of a new Portuguese identity?</vt:lpstr>
      <vt:lpstr>PowerPoint Presentation</vt:lpstr>
      <vt:lpstr>CPLP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Duarte</dc:creator>
  <cp:lastModifiedBy>José Duarte</cp:lastModifiedBy>
  <cp:revision>2</cp:revision>
  <dcterms:created xsi:type="dcterms:W3CDTF">2020-05-04T12:00:28Z</dcterms:created>
  <dcterms:modified xsi:type="dcterms:W3CDTF">2020-05-04T12:11:14Z</dcterms:modified>
</cp:coreProperties>
</file>