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sldIdLst>
    <p:sldId id="349" r:id="rId2"/>
    <p:sldId id="289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304" r:id="rId15"/>
    <p:sldId id="350" r:id="rId16"/>
    <p:sldId id="422" r:id="rId17"/>
    <p:sldId id="421" r:id="rId18"/>
    <p:sldId id="450" r:id="rId19"/>
    <p:sldId id="377" r:id="rId20"/>
    <p:sldId id="430" r:id="rId21"/>
    <p:sldId id="451" r:id="rId22"/>
    <p:sldId id="452" r:id="rId23"/>
    <p:sldId id="453" r:id="rId24"/>
    <p:sldId id="454" r:id="rId25"/>
    <p:sldId id="455" r:id="rId26"/>
    <p:sldId id="330" r:id="rId27"/>
    <p:sldId id="456" r:id="rId28"/>
    <p:sldId id="457" r:id="rId29"/>
    <p:sldId id="458" r:id="rId30"/>
    <p:sldId id="459" r:id="rId31"/>
    <p:sldId id="460" r:id="rId32"/>
    <p:sldId id="333" r:id="rId33"/>
    <p:sldId id="461" r:id="rId34"/>
    <p:sldId id="462" r:id="rId35"/>
    <p:sldId id="433" r:id="rId36"/>
    <p:sldId id="463" r:id="rId37"/>
    <p:sldId id="464" r:id="rId38"/>
    <p:sldId id="420" r:id="rId39"/>
    <p:sldId id="346" r:id="rId40"/>
  </p:sldIdLst>
  <p:sldSz cx="9144000" cy="6858000" type="screen4x3"/>
  <p:notesSz cx="6858000" cy="9144000"/>
  <p:embeddedFontLst>
    <p:embeddedFont>
      <p:font typeface="GB Pinyinok-D" panose="02010601030101010101" pitchFamily="2" charset="-122"/>
      <p:regular r:id="rId42"/>
    </p:embeddedFont>
    <p:embeddedFont>
      <p:font typeface="华文仿宋" panose="02010600040101010101" pitchFamily="2" charset="-122"/>
      <p:regular r:id="rId43"/>
    </p:embeddedFont>
    <p:embeddedFont>
      <p:font typeface="楷体" panose="02010609060101010101" pitchFamily="49" charset="-122"/>
      <p:regular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华文楷体" panose="02010600040101010101" pitchFamily="2" charset="-122"/>
      <p:regular r:id="rId47"/>
    </p:embeddedFont>
    <p:embeddedFont>
      <p:font typeface="GB Pinyinok-B" panose="02010601030101010101" pitchFamily="2" charset="-122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Britannic Bold" panose="020B0903060703020204" pitchFamily="34" charset="0"/>
      <p:regular r:id="rId53"/>
    </p:embeddedFont>
    <p:embeddedFont>
      <p:font typeface="华文隶书" panose="02010800040101010101" pitchFamily="2" charset="-122"/>
      <p:regular r:id="rId54"/>
    </p:embeddedFont>
  </p:embeddedFontLst>
  <p:custDataLst>
    <p:tags r:id="rId5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126"/>
    <a:srgbClr val="A18560"/>
    <a:srgbClr val="920000"/>
    <a:srgbClr val="660A12"/>
    <a:srgbClr val="DFEFF1"/>
    <a:srgbClr val="333399"/>
    <a:srgbClr val="F5F5F5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9055" autoAdjust="0"/>
  </p:normalViewPr>
  <p:slideViewPr>
    <p:cSldViewPr snapToGrid="0">
      <p:cViewPr varScale="1">
        <p:scale>
          <a:sx n="83" d="100"/>
          <a:sy n="83" d="100"/>
        </p:scale>
        <p:origin x="720" y="84"/>
      </p:cViewPr>
      <p:guideLst>
        <p:guide orient="horz" pos="217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64E82A9B-6ADF-45B7-8E73-277022513F0D}" type="datetimeFigureOut">
              <a:rPr lang="zh-CN" altLang="en-US"/>
              <a:pPr>
                <a:defRPr/>
              </a:pPr>
              <a:t>2016/9/19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/>
            </a:lvl1pPr>
          </a:lstStyle>
          <a:p>
            <a:pPr>
              <a:defRPr/>
            </a:pPr>
            <a:fld id="{7763B8FF-4B36-4E78-9D48-B86E8150A3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主题背景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981200" y="0"/>
            <a:ext cx="3505200" cy="6858000"/>
            <a:chOff x="0" y="0"/>
            <a:chExt cx="2208" cy="432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776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2" y="0"/>
              <a:ext cx="1344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864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96" y="0"/>
              <a:ext cx="912" cy="432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zh-CN" altLang="en-US">
                <a:latin typeface="Arial" charset="0"/>
                <a:ea typeface="宋体" charset="0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414713" y="2265363"/>
            <a:ext cx="3933825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418138" y="4845050"/>
            <a:ext cx="3506787" cy="7032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99BFB-D161-43FB-8CE5-9992582DA1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77E1-5E08-4273-B661-829E10E8A5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EE96-D01F-4F29-96E2-79906E4DE5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、文本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88757-C540-4048-96CD-8347C70FB2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C1EE-4AB6-40A0-8E4A-47437C0D0B1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4407-FD57-4379-889E-8B2DB6C286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9F20-86F8-4175-AB78-D33EF03915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85218-623F-44CB-A1AF-69D5527A00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5B1A-6708-423D-9F99-902915A561D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EA4D-621A-4F38-B51F-BEDD39629F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CA43-95F0-4BB2-81B2-7397C78E4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C96A-2E2E-473F-A0AA-3B14AEC7CF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378575"/>
            <a:ext cx="9144000" cy="479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pic>
        <p:nvPicPr>
          <p:cNvPr id="1027" name="Picture 3" descr="花纹1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013" y="5126038"/>
            <a:ext cx="15509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2">
                  <a:alpha val="5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charset="0"/>
              <a:buNone/>
              <a:defRPr sz="1400">
                <a:latin typeface="Arial" charset="0"/>
                <a:ea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B280D89-B8E9-4CF0-B45F-F0143F4721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5816600" y="138113"/>
            <a:ext cx="2771775" cy="679450"/>
          </a:xfrm>
          <a:prstGeom prst="roundRect">
            <a:avLst>
              <a:gd name="adj" fmla="val 13292"/>
            </a:avLst>
          </a:prstGeom>
          <a:solidFill>
            <a:schemeClr val="bg1"/>
          </a:solidFill>
          <a:ln w="57150" cmpd="dbl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652" y="3028950"/>
            <a:ext cx="4590189" cy="1470025"/>
          </a:xfrm>
        </p:spPr>
        <p:txBody>
          <a:bodyPr/>
          <a:lstStyle/>
          <a:p>
            <a:pPr>
              <a:defRPr/>
            </a:pP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第二十七课</a:t>
            </a:r>
            <a: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 </a:t>
            </a:r>
            <a:br>
              <a:rPr kumimoji="0"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</a:br>
            <a:r>
              <a:rPr kumimoji="0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华文楷体"/>
                <a:ea typeface="华文楷体"/>
                <a:cs typeface="华文楷体"/>
              </a:rPr>
              <a:t>入乡随俗</a:t>
            </a:r>
          </a:p>
        </p:txBody>
      </p:sp>
      <p:sp>
        <p:nvSpPr>
          <p:cNvPr id="9" name="Rectangle 4"/>
          <p:cNvSpPr>
            <a:spLocks noGrp="1" noChangeArrowheads="1"/>
          </p:cNvSpPr>
          <p:nvPr/>
        </p:nvSpPr>
        <p:spPr bwMode="auto">
          <a:xfrm>
            <a:off x="5618163" y="219075"/>
            <a:ext cx="31384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latin typeface="华文隶书"/>
                <a:ea typeface="华文隶书"/>
                <a:cs typeface="华文隶书"/>
              </a:rPr>
              <a:t>新实用汉语课本</a:t>
            </a:r>
            <a:r>
              <a:rPr lang="en-US" altLang="zh-CN" dirty="0">
                <a:latin typeface="华文隶书"/>
                <a:ea typeface="华文隶书"/>
                <a:cs typeface="华文隶书"/>
              </a:rPr>
              <a:t> </a:t>
            </a:r>
            <a:r>
              <a:rPr lang="en-US" altLang="zh-CN" dirty="0" smtClean="0">
                <a:latin typeface="华文隶书"/>
                <a:ea typeface="华文隶书"/>
                <a:cs typeface="华文隶书"/>
              </a:rPr>
              <a:t>3  </a:t>
            </a:r>
            <a:endParaRPr lang="en-US" altLang="zh-CN" dirty="0">
              <a:latin typeface="华文隶书"/>
              <a:ea typeface="华文隶书"/>
              <a:cs typeface="华文隶书"/>
            </a:endParaRPr>
          </a:p>
          <a:p>
            <a:pPr algn="ctr">
              <a:buFontTx/>
              <a:buNone/>
              <a:defRPr/>
            </a:pPr>
            <a:r>
              <a:rPr lang="en-US" altLang="zh-CN" dirty="0">
                <a:latin typeface="华文隶书"/>
                <a:ea typeface="华文隶书"/>
                <a:cs typeface="华文隶书"/>
              </a:rPr>
              <a:t>New Practical Chinese Reader</a:t>
            </a:r>
            <a:endParaRPr lang="zh-CN" altLang="en-US" dirty="0">
              <a:latin typeface="华文隶书"/>
              <a:ea typeface="华文隶书"/>
              <a:cs typeface="华文隶书"/>
            </a:endParaRPr>
          </a:p>
        </p:txBody>
      </p: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148388" y="244475"/>
            <a:ext cx="2147887" cy="290513"/>
            <a:chOff x="0" y="0"/>
            <a:chExt cx="2932" cy="452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154" y="373"/>
              <a:ext cx="2568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5366" name="Picture 23" descr="小花纹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816" flipH="1">
              <a:off x="2650" y="0"/>
              <a:ext cx="28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7" name="Group 24"/>
            <p:cNvGrpSpPr>
              <a:grpSpLocks/>
            </p:cNvGrpSpPr>
            <p:nvPr/>
          </p:nvGrpSpPr>
          <p:grpSpPr bwMode="auto">
            <a:xfrm>
              <a:off x="0" y="246"/>
              <a:ext cx="199" cy="206"/>
              <a:chOff x="0" y="0"/>
              <a:chExt cx="341" cy="341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0" y="2"/>
                <a:ext cx="342" cy="3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37" y="38"/>
                <a:ext cx="264" cy="26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74" y="75"/>
                <a:ext cx="189" cy="1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Oval 28"/>
              <p:cNvSpPr>
                <a:spLocks noChangeArrowheads="1"/>
              </p:cNvSpPr>
              <p:nvPr/>
            </p:nvSpPr>
            <p:spPr bwMode="auto">
              <a:xfrm>
                <a:off x="111" y="112"/>
                <a:ext cx="115" cy="11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79119" y="771593"/>
            <a:ext cx="4705648" cy="201973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22315" y="652181"/>
            <a:ext cx="4610320" cy="3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公共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场所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 工作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场所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这里是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公共场所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，我们说话的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声音应该小一点儿。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374717"/>
            <a:ext cx="4065373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50"/>
            <a:ext cx="2182693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wǔtái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chǎngsuǒ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fāxiàn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yìbiān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yìbiān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1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舞台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场所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发现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379119" y="3074888"/>
            <a:ext cx="4705648" cy="343419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404107" y="3256531"/>
            <a:ext cx="468066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发现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了一个问题    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发现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很多中国人在公共场所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说话的声音都很大。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发现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中国很多地方的风俗都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不一样。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20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241079" y="920750"/>
            <a:ext cx="4705648" cy="476293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487125" y="1341855"/>
            <a:ext cx="4610320" cy="3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 smtClean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喝茶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看书</a:t>
            </a:r>
            <a:endParaRPr lang="en-US" altLang="zh-CN" sz="2400" b="1" dirty="0">
              <a:solidFill>
                <a:srgbClr val="00B0F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走路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听音乐</a:t>
            </a:r>
            <a:endParaRPr lang="en-US" altLang="zh-CN" sz="2400" b="1" dirty="0">
              <a:solidFill>
                <a:srgbClr val="00B0F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看书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听音乐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很多年轻人都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运动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听音乐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不要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开车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一边</a:t>
            </a:r>
            <a:r>
              <a:rPr lang="zh-CN" altLang="en-US" sz="2400" b="1" dirty="0">
                <a:solidFill>
                  <a:srgbClr val="00B0F0"/>
                </a:solidFill>
                <a:latin typeface="华文楷体" pitchFamily="2" charset="-122"/>
                <a:ea typeface="华文楷体" pitchFamily="2" charset="-122"/>
              </a:rPr>
              <a:t>打电话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44056"/>
            <a:ext cx="4065373" cy="15340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50"/>
            <a:ext cx="2182693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wǔtái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chǎngsuǒ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fāxiàn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yìbiān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yìbiān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1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舞台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场所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发现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21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26885" y="795123"/>
            <a:ext cx="4705648" cy="22704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22315" y="652181"/>
            <a:ext cx="4610320" cy="3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跟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朋友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聊天儿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聊一会儿天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我很喜欢跟中国朋友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聊天儿。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我们可以在茶馆一边喝茶，一边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聊天儿。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920749"/>
            <a:ext cx="4065373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50"/>
            <a:ext cx="2182693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liáotiānr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ānjìng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bǐrú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kāfēiguǎn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2365" y="911459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聊天儿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安静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比如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咖啡馆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07989" y="3182714"/>
            <a:ext cx="5153946" cy="23461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07989" y="3329063"/>
            <a:ext cx="522680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喜欢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安静     安静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的地方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老人一般都喜欢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安静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，不喜欢热闹。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考试的时候，教室里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安静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极了。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18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26885" y="795123"/>
            <a:ext cx="4705648" cy="227047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22315" y="652181"/>
            <a:ext cx="4610320" cy="3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北京有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很多有名的地方，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比如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长城、故宫。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我喜欢很多运动，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比如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游泳、跑步。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-1" y="2365426"/>
            <a:ext cx="4065373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50"/>
            <a:ext cx="2182693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liáotiānr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ānjìng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bǐrú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kāfēiguǎn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2365" y="911459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聊天儿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安静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比如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咖啡馆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07989" y="3754223"/>
            <a:ext cx="5153946" cy="23461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3807989" y="3900572"/>
            <a:ext cx="5226802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去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咖啡馆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在咖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啡馆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聊天儿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周末的时候我喜欢在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咖啡馆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一边喝咖啡，一边跟朋友聊天儿。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186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9268" y="489708"/>
            <a:ext cx="1948448" cy="61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入乡随俗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服务员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点心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茶馆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了解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风俗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91577" y="522460"/>
            <a:ext cx="2253118" cy="60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热闹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说话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声音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舞台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场所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49123" y="628650"/>
            <a:ext cx="3242214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发现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聊天儿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安静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比如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咖啡馆</a:t>
            </a:r>
            <a:endParaRPr kumimoji="0" lang="en-US" altLang="zh-CN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5587778" y="2055561"/>
            <a:ext cx="3416630" cy="1831361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3564271" cy="95290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9702" y="2144050"/>
            <a:ext cx="4559257" cy="8834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97193"/>
            <a:ext cx="2463716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几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位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来点儿什么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377970"/>
            <a:ext cx="3730875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来一壶茶，再来一些点心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36488" y="3022207"/>
            <a:ext cx="3208291" cy="96590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4067137"/>
            <a:ext cx="8043278" cy="132345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854039" y="3207691"/>
            <a:ext cx="7293478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好的，请稍等。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624854" y="4418915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这就是我常说的老茶馆。今天我把你们带到茶馆来，你们可以了解一下我们这儿的风俗。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21" y="115235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4" y="238409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70" y="326370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8" y="438736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5703635" y="2251542"/>
            <a:ext cx="3440365" cy="12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来一杯咖啡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来一盘饺子，再来一杯果汁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5879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-0.03287 L 0.61007 -0.0814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39479 -0.14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7" grpId="0" build="allAtOnce"/>
      <p:bldP spid="12298" grpId="0"/>
      <p:bldP spid="12298" grpId="1"/>
      <p:bldP spid="12300" grpId="0" animBg="1"/>
      <p:bldP spid="12301" grpId="0" animBg="1"/>
      <p:bldP spid="12306" grpId="0"/>
      <p:bldP spid="12307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4727459" y="1014412"/>
            <a:ext cx="4416541" cy="2242625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06906" y="1470353"/>
            <a:ext cx="4207131" cy="82386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92502" y="2390831"/>
            <a:ext cx="4172742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65021" y="3339166"/>
            <a:ext cx="5860632" cy="883426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41222" y="2532568"/>
            <a:ext cx="5077568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他们说话的声音太大了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692216" y="3529949"/>
            <a:ext cx="2422584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茶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来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——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了！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96646" y="4268756"/>
            <a:ext cx="6903995" cy="89953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217234" y="5183336"/>
            <a:ext cx="7990441" cy="10278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914197" y="4454240"/>
            <a:ext cx="7293478" cy="98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我们正在说声音大，这位服务员的声音更大。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102313" y="5449304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茶馆就是最热闹的地方。有的人还把舞台搬进茶馆来了，在茶馆里唱戏，比这儿还热闹呢。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9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" y="543721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121" y="160879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2" y="4473307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980" y="3485020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958083" y="1661676"/>
            <a:ext cx="3355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茶馆</a:t>
            </a:r>
            <a:r>
              <a:rPr kumimoji="0" lang="zh-CN" altLang="en-US" dirty="0" smtClean="0"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里人不少，真热闹。</a:t>
            </a:r>
            <a:endParaRPr kumimoji="0" lang="zh-CN" altLang="en-US" dirty="0"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3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5" y="2540454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114800" y="3536215"/>
            <a:ext cx="2422584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您几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位请慢用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962757" y="1153845"/>
            <a:ext cx="441654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b="1" dirty="0" smtClean="0">
                <a:solidFill>
                  <a:srgbClr val="0070C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两个人：您二位</a:t>
            </a:r>
            <a:endParaRPr kumimoji="0" lang="en-US" altLang="zh-CN" b="1" dirty="0" smtClean="0">
              <a:solidFill>
                <a:srgbClr val="0070C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  <a:p>
            <a:pPr>
              <a:buClr>
                <a:schemeClr val="tx1"/>
              </a:buClr>
            </a:pPr>
            <a:r>
              <a:rPr kumimoji="0" lang="zh-CN" altLang="en-US" b="1" dirty="0">
                <a:solidFill>
                  <a:srgbClr val="0070C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超过两</a:t>
            </a:r>
            <a:r>
              <a:rPr kumimoji="0" lang="zh-CN" altLang="en-US" b="1" dirty="0" smtClean="0">
                <a:solidFill>
                  <a:srgbClr val="0070C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个人：您几位</a:t>
            </a:r>
            <a:endParaRPr kumimoji="0" lang="en-US" altLang="zh-CN" b="1" dirty="0">
              <a:solidFill>
                <a:srgbClr val="0070C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  <a:p>
            <a:pPr>
              <a:buClr>
                <a:schemeClr val="tx1"/>
              </a:buClr>
            </a:pPr>
            <a:endParaRPr kumimoji="0" lang="en-US" altLang="zh-CN" b="1" dirty="0">
              <a:solidFill>
                <a:srgbClr val="0070C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  <a:p>
            <a:pPr>
              <a:buClr>
                <a:schemeClr val="tx1"/>
              </a:buClr>
            </a:pPr>
            <a:r>
              <a:rPr kumimoji="0" lang="zh-CN" altLang="en-US" b="1" dirty="0" smtClean="0">
                <a:solidFill>
                  <a:srgbClr val="0070C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请慢用   请用茶    请用咖啡</a:t>
            </a:r>
            <a:endParaRPr kumimoji="0" lang="en-US" altLang="zh-CN" b="1" dirty="0" smtClean="0">
              <a:solidFill>
                <a:srgbClr val="0070C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  <a:p>
            <a:pPr>
              <a:buClr>
                <a:schemeClr val="tx1"/>
              </a:buClr>
            </a:pPr>
            <a:r>
              <a:rPr kumimoji="0" lang="zh-CN" altLang="en-US" b="1" dirty="0">
                <a:solidFill>
                  <a:srgbClr val="0070C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请用餐</a:t>
            </a:r>
            <a:endParaRPr kumimoji="0" lang="en-US" altLang="zh-CN" b="1" dirty="0" smtClean="0">
              <a:solidFill>
                <a:srgbClr val="0070C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26128 -0.4472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12291" grpId="0" animBg="1"/>
      <p:bldP spid="12292" grpId="0" animBg="1"/>
      <p:bldP spid="12297" grpId="0"/>
      <p:bldP spid="12298" grpId="0"/>
      <p:bldP spid="12300" grpId="0" animBg="1"/>
      <p:bldP spid="12301" grpId="0" animBg="1"/>
      <p:bldP spid="12306" grpId="0"/>
      <p:bldP spid="12307" grpId="0"/>
      <p:bldP spid="31" grpId="0"/>
      <p:bldP spid="28" grpId="0"/>
      <p:bldP spid="28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57076" y="2833273"/>
            <a:ext cx="8180099" cy="250874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92705" y="3288697"/>
            <a:ext cx="7400799" cy="16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到茶馆来的人都喜欢热闹。大家一边喝茶，一边聊天儿。聊得高兴的时候，说话的声音就会越来越大。下换安静的人不会到茶馆来。他们常常到别的地方去，比如去咖啡馆。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792706" y="770617"/>
            <a:ext cx="7545435" cy="195185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510008" y="943510"/>
            <a:ext cx="65382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我觉得，在公共场所说话的声音应该小一点儿。来中国以后，我发现在不少饭馆、商店或者车站，人们说话的声音都很大。说实在的，我真有点儿不习惯。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18" y="1090720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86" y="322703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8" grpId="0"/>
      <p:bldP spid="28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34531" y="965730"/>
            <a:ext cx="8244555" cy="95290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19702" y="2144049"/>
            <a:ext cx="7980627" cy="177824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2" y="1097193"/>
            <a:ext cx="7598024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林娜说得对。在公共场所，有的人说话的声音太大了。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550988" y="2377969"/>
            <a:ext cx="7049341" cy="11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我想在这儿聊一会儿天儿，可是你们都觉得这儿太闹。好，咱们走吧。前边有一个公园，那儿人不多。咱们到那个公园去散散步。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39775" y="4234512"/>
            <a:ext cx="6539330" cy="84931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624854" y="4418915"/>
            <a:ext cx="69754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好的。咱们一边散步，一边聊天儿。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099" y="4364686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2" y="1138212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6" y="2415035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2" grpId="0" animBg="1"/>
      <p:bldP spid="12297" grpId="0"/>
      <p:bldP spid="12298" grpId="0"/>
      <p:bldP spid="12301" grpId="0" animBg="1"/>
      <p:bldP spid="123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有的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人还</a:t>
            </a:r>
            <a:r>
              <a:rPr lang="zh-CN" altLang="en-US" sz="28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把舞台搬进茶馆来了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88929" y="1895069"/>
            <a:ext cx="6336924" cy="286983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请你把  书              放到    桌子上。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我把  桌子          搬到   客厅里了。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大卫把  自行车       停在   办公楼前边了。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玛丽把  她的朋友   带到   我们教室里来了。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想把  沙发          搬到   窗户旁边。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1988929" y="5165337"/>
            <a:ext cx="6336924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075364" y="5228836"/>
            <a:ext cx="6314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  S+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把</a:t>
            </a:r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+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O  </a:t>
            </a:r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+     V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到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在    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O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（地方）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14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45383" y="984249"/>
            <a:ext cx="4298617" cy="233971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024932" y="881687"/>
            <a:ext cx="411906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到中国以后，我很快就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入乡随俗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，开始喜欢喝茶了。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到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个新的地方，我们应  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该学会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入乡随俗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984249"/>
            <a:ext cx="4736174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rù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xiāng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suí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fúwùyuán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diǎnxin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cháguǎn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liǎojiě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入乡随俗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服务员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点心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茶馆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了解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736174" y="3393168"/>
            <a:ext cx="4337809" cy="233971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845383" y="3463601"/>
            <a:ext cx="430343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一个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服务员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饭店的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服务员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这个饭店的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服务员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都会说英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文。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0035 0.103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14" grpId="0"/>
      <p:bldP spid="12" grpId="0"/>
      <p:bldP spid="8" grpId="0" animBg="1"/>
      <p:bldP spid="9" grpId="0" bldLvl="0" autoUpdateAnimBg="0"/>
      <p:bldP spid="9" grpId="1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课堂活动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Activity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76" y="1916906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3017" y="1771650"/>
            <a:ext cx="8468320" cy="364256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       你</a:t>
            </a:r>
            <a:r>
              <a:rPr kumimoji="0" lang="zh-CN" altLang="en-US" sz="4800" dirty="0">
                <a:latin typeface="华文楷体" pitchFamily="2" charset="-122"/>
                <a:ea typeface="华文楷体" pitchFamily="2" charset="-122"/>
              </a:rPr>
              <a:t>的</a:t>
            </a: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朋友帮你搬家，请你告诉你的朋友你的东西（比如沙发、桌子、衣服、书）应该放在哪里。（用上“把”）</a:t>
            </a:r>
          </a:p>
        </p:txBody>
      </p:sp>
    </p:spTree>
    <p:extLst>
      <p:ext uri="{BB962C8B-B14F-4D97-AF65-F5344CB8AC3E}">
        <p14:creationId xmlns:p14="http://schemas.microsoft.com/office/powerpoint/2010/main" val="31678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2800" b="1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这位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服务员的声音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更</a:t>
            </a:r>
            <a:r>
              <a:rPr lang="zh-CN" altLang="en-US" sz="2800" b="1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大</a:t>
            </a:r>
            <a:endParaRPr lang="zh-CN" altLang="en-US" sz="3200" b="1" dirty="0">
              <a:solidFill>
                <a:srgbClr val="FF3300"/>
              </a:solidFill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88929" y="1895069"/>
            <a:ext cx="6336924" cy="2869832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这个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饭店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的菜比我们食堂的  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更  好吃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上海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的天气比北京的  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更   热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来中国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以后，我  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更   喜欢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吃中国菜了。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学习汉语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以后，我   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更   了解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中国文化了。</a:t>
            </a:r>
            <a:endParaRPr lang="zh-CN" altLang="en-US" sz="2400" b="1" dirty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1988929" y="5165337"/>
            <a:ext cx="6336924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075364" y="5228836"/>
            <a:ext cx="6314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更 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  A/V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（心理动词）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49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茶馆就是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最</a:t>
            </a:r>
            <a:r>
              <a:rPr lang="zh-CN" altLang="en-US" sz="3200" dirty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热闹的地方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88929" y="1895069"/>
            <a:ext cx="6336924" cy="3210874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我觉得汉字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最难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在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我们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班，玛丽的汉语水平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最高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这家饭店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的烤鸭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最有名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最喜欢</a:t>
            </a: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吃中国菜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最害怕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的是听力考试。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1988929" y="5165337"/>
            <a:ext cx="6336924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075364" y="5228836"/>
            <a:ext cx="6314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最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  A/V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（心理动词）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18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课堂活动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Activity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776" y="1916906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03" y="1691857"/>
            <a:ext cx="8877394" cy="3642561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       </a:t>
            </a:r>
            <a:r>
              <a:rPr kumimoji="0" lang="en-US" altLang="zh-CN" sz="4800" dirty="0" smtClean="0">
                <a:latin typeface="华文楷体" pitchFamily="2" charset="-122"/>
                <a:ea typeface="华文楷体" pitchFamily="2" charset="-122"/>
              </a:rPr>
              <a:t>3-5</a:t>
            </a:r>
            <a:r>
              <a:rPr kumimoji="0" lang="zh-CN" altLang="en-US" sz="4800" dirty="0" smtClean="0">
                <a:latin typeface="华文楷体" pitchFamily="2" charset="-122"/>
                <a:ea typeface="华文楷体" pitchFamily="2" charset="-122"/>
              </a:rPr>
              <a:t>个人一个小组，互相了解一下大家的情况，进行比较，然后向全班汇报你们小组的情况。（用上“更”“最”）</a:t>
            </a:r>
          </a:p>
        </p:txBody>
      </p:sp>
    </p:spTree>
    <p:extLst>
      <p:ext uri="{BB962C8B-B14F-4D97-AF65-F5344CB8AC3E}">
        <p14:creationId xmlns:p14="http://schemas.microsoft.com/office/powerpoint/2010/main" val="26342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552280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55636" y="1308350"/>
            <a:ext cx="6900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聊天    散步</a:t>
            </a:r>
            <a:endParaRPr lang="zh-CN" altLang="en-US" sz="3200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2468730" y="1942027"/>
            <a:ext cx="5606716" cy="29718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VO         V……O                 VVO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聊天      聊一会儿天            聊聊天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散步      散一会儿步            散散步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洗澡      洗一下澡                洗洗澡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睡觉      睡一个小时觉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1" name="圆角矩形 12"/>
          <p:cNvSpPr>
            <a:spLocks noChangeArrowheads="1"/>
          </p:cNvSpPr>
          <p:nvPr/>
        </p:nvSpPr>
        <p:spPr bwMode="auto">
          <a:xfrm>
            <a:off x="3157748" y="5029995"/>
            <a:ext cx="4917698" cy="166734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聊天一会儿     散步一个小时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华文仿宋" pitchFamily="2" charset="-122"/>
                <a:ea typeface="华文仿宋" pitchFamily="2" charset="-122"/>
              </a:rPr>
              <a:t> </a:t>
            </a:r>
            <a:r>
              <a:rPr lang="en-US" altLang="zh-CN" sz="2400" b="1" dirty="0" smtClean="0">
                <a:latin typeface="华文仿宋" pitchFamily="2" charset="-122"/>
                <a:ea typeface="华文仿宋" pitchFamily="2" charset="-122"/>
              </a:rPr>
              <a:t>        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洗澡他      睡觉完      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12" name="Picture 2" descr="http://ico.ooopic.com/ajax/iconpng/?id=550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70" y="5413507"/>
            <a:ext cx="472406" cy="47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3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764588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573589" y="1178282"/>
            <a:ext cx="6900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咱们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一边</a:t>
            </a: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散步，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一边</a:t>
            </a: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聊天儿</a:t>
            </a:r>
            <a:endParaRPr lang="zh-CN" altLang="en-US" sz="3200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947863" y="2032622"/>
            <a:ext cx="6336924" cy="2868069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我爸爸喜欢 一边 看报纸，一边 吃饭。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地铁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上很多人都一边 听音乐， 一边 玩游戏。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大卫常常一边 骑自行车， 一边 听音乐。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我晚上常常一边 看电视，一边 打扫卫生。</a:t>
            </a:r>
            <a:endParaRPr lang="en-US" altLang="zh-CN" sz="2400" b="1" dirty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10" name="圆角矩形 3"/>
          <p:cNvSpPr>
            <a:spLocks noChangeArrowheads="1"/>
          </p:cNvSpPr>
          <p:nvPr/>
        </p:nvSpPr>
        <p:spPr bwMode="auto">
          <a:xfrm>
            <a:off x="1988929" y="5165337"/>
            <a:ext cx="6336924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075364" y="5228836"/>
            <a:ext cx="6314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    一边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V1……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，一边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+V2……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5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10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24664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83734" y="744837"/>
            <a:ext cx="4555728" cy="25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/>
                <a:ea typeface="华文楷体"/>
              </a:rPr>
              <a:t>你的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看法  </a:t>
            </a:r>
            <a:r>
              <a:rPr lang="zh-CN" altLang="en-US" sz="2400" dirty="0">
                <a:latin typeface="华文楷体"/>
                <a:ea typeface="华文楷体"/>
              </a:rPr>
              <a:t>一种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看法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/>
                <a:ea typeface="华文楷体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对</a:t>
            </a:r>
            <a:r>
              <a:rPr lang="zh-CN" altLang="en-US" sz="2400" dirty="0">
                <a:latin typeface="华文楷体"/>
                <a:ea typeface="华文楷体"/>
              </a:rPr>
              <a:t>这件事的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看法</a:t>
            </a:r>
            <a:endParaRPr lang="en-US" altLang="zh-CN" sz="2400" dirty="0" smtClean="0">
              <a:solidFill>
                <a:srgbClr val="FF0000"/>
              </a:solidFill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大家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对</a:t>
            </a:r>
            <a:r>
              <a:rPr lang="zh-CN" altLang="en-US" sz="2400" dirty="0">
                <a:latin typeface="华文楷体"/>
                <a:ea typeface="华文楷体"/>
              </a:rPr>
              <a:t>这个问题的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看法</a:t>
            </a:r>
            <a:r>
              <a:rPr lang="zh-CN" altLang="en-US" sz="2400" dirty="0">
                <a:latin typeface="华文楷体"/>
                <a:ea typeface="华文楷体"/>
              </a:rPr>
              <a:t>不一样。</a:t>
            </a:r>
            <a:endParaRPr lang="en-US" altLang="zh-CN" sz="2400" dirty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请你谈一谈你的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看法</a:t>
            </a:r>
            <a:r>
              <a:rPr lang="zh-CN" altLang="en-US" sz="2400" dirty="0">
                <a:latin typeface="华文楷体"/>
                <a:ea typeface="华文楷体"/>
              </a:rPr>
              <a:t>吧。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kànfǎ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zhèngcháng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kuàizi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dāochā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shíwù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pánzi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kuài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48159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14800" y="3581942"/>
            <a:ext cx="4824662" cy="23736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383734" y="3666551"/>
            <a:ext cx="3987057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正常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的事    不太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正常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他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最近不太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正常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大家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的看法不一样是很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正常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的事情。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看法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正常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筷子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刀叉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食物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盘子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0521 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19611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83734" y="744837"/>
            <a:ext cx="4555728" cy="25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/>
                <a:ea typeface="华文楷体"/>
              </a:rPr>
              <a:t>一双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筷子</a:t>
            </a:r>
            <a:r>
              <a:rPr lang="zh-CN" altLang="en-US" sz="2400" dirty="0" smtClean="0">
                <a:latin typeface="华文楷体"/>
                <a:ea typeface="华文楷体"/>
              </a:rPr>
              <a:t>    用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筷子</a:t>
            </a:r>
            <a:r>
              <a:rPr lang="zh-CN" altLang="en-US" sz="2400" dirty="0" smtClean="0">
                <a:latin typeface="华文楷体"/>
                <a:ea typeface="华文楷体"/>
              </a:rPr>
              <a:t>吃饭 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你会用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筷子</a:t>
            </a:r>
            <a:r>
              <a:rPr lang="zh-CN" altLang="en-US" sz="2400" dirty="0" smtClean="0">
                <a:latin typeface="华文楷体"/>
                <a:ea typeface="华文楷体"/>
              </a:rPr>
              <a:t>吃饭吗？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我</a:t>
            </a:r>
            <a:r>
              <a:rPr lang="zh-CN" altLang="en-US" sz="2400" dirty="0" smtClean="0">
                <a:latin typeface="华文楷体"/>
                <a:ea typeface="华文楷体"/>
              </a:rPr>
              <a:t>习惯用左手拿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筷子</a:t>
            </a:r>
            <a:r>
              <a:rPr lang="zh-CN" altLang="en-US" sz="2400" dirty="0" smtClean="0">
                <a:latin typeface="华文楷体"/>
                <a:ea typeface="华文楷体"/>
              </a:rPr>
              <a:t>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kànfǎ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zhèngcháng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kuàizi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dāochā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shíwù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pánzi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kuài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650253"/>
            <a:ext cx="3453063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14800" y="3581942"/>
            <a:ext cx="4824662" cy="150741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383734" y="3666551"/>
            <a:ext cx="3987057" cy="249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副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刀叉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用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刀叉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吃饭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美国人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习惯用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刀叉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吃饭。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看法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正常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筷子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刀叉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食物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盘子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块</a:t>
            </a:r>
          </a:p>
        </p:txBody>
      </p:sp>
    </p:spTree>
    <p:extLst>
      <p:ext uri="{BB962C8B-B14F-4D97-AF65-F5344CB8AC3E}">
        <p14:creationId xmlns:p14="http://schemas.microsoft.com/office/powerpoint/2010/main" val="4786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00521 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126331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83734" y="744837"/>
            <a:ext cx="4555728" cy="258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</a:rPr>
              <a:t>饭店的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</a:rPr>
              <a:t>食物</a:t>
            </a:r>
            <a:r>
              <a:rPr lang="zh-CN" altLang="en-US" sz="2400" dirty="0" smtClean="0">
                <a:latin typeface="华文楷体"/>
                <a:ea typeface="华文楷体"/>
              </a:rPr>
              <a:t>   买一些食物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我们学校</a:t>
            </a:r>
            <a:r>
              <a:rPr lang="zh-CN" altLang="en-US" sz="2400" dirty="0" smtClean="0">
                <a:latin typeface="华文楷体"/>
                <a:ea typeface="华文楷体"/>
              </a:rPr>
              <a:t>食堂的食物都很好吃。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kànfǎ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zhèngcháng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kuàizi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dāochā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shíwù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pánzi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kuài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5584" y="4016604"/>
            <a:ext cx="3437480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006515" y="2426910"/>
            <a:ext cx="4824662" cy="150741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275449" y="2511519"/>
            <a:ext cx="3987057" cy="11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一个盘子    换一个盘子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把食物放在盘子里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看法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正常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筷子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刀叉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食物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盘子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块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4114799" y="4231647"/>
            <a:ext cx="4824662" cy="150741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/>
        </p:nvSpPr>
        <p:spPr bwMode="auto">
          <a:xfrm>
            <a:off x="4383733" y="4316256"/>
            <a:ext cx="3987057" cy="11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块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点心     一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块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巧克力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块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糖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0" y="5491494"/>
            <a:ext cx="3284621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4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052 0.115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  <p:bldP spid="13" grpId="0" animBg="1"/>
      <p:bldP spid="14" grpId="0" bldLvl="0" autoUpdateAnimBg="0"/>
      <p:bldP spid="14" grpId="1" bldLvl="0" autoUpdateAnimBg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196114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83734" y="744837"/>
            <a:ext cx="4555728" cy="19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切</a:t>
            </a:r>
            <a:r>
              <a:rPr lang="zh-CN" altLang="en-US" sz="2400" dirty="0" smtClean="0">
                <a:latin typeface="华文楷体"/>
                <a:ea typeface="华文楷体"/>
              </a:rPr>
              <a:t>菜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切</a:t>
            </a:r>
            <a:r>
              <a:rPr lang="zh-CN" altLang="en-US" sz="2400" dirty="0" smtClean="0">
                <a:latin typeface="华文楷体"/>
                <a:ea typeface="华文楷体"/>
              </a:rPr>
              <a:t>蛋糕 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切成</a:t>
            </a:r>
            <a:r>
              <a:rPr lang="zh-CN" altLang="en-US" sz="2400" dirty="0" smtClean="0">
                <a:latin typeface="华文楷体"/>
                <a:ea typeface="华文楷体"/>
              </a:rPr>
              <a:t>块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请把蛋糕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切成</a:t>
            </a:r>
            <a:r>
              <a:rPr lang="zh-CN" altLang="en-US" sz="2400" dirty="0" smtClean="0">
                <a:latin typeface="华文楷体"/>
                <a:ea typeface="华文楷体"/>
              </a:rPr>
              <a:t>八块。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我把苹果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切成</a:t>
            </a:r>
            <a:r>
              <a:rPr lang="zh-CN" altLang="en-US" sz="2400" dirty="0" smtClean="0">
                <a:latin typeface="华文楷体"/>
                <a:ea typeface="华文楷体"/>
              </a:rPr>
              <a:t>了小块。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qiē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zuǐ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shǒuzhǐ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tiǎn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gānjìng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zhèyàng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xīcān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1148159"/>
            <a:ext cx="3694039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14800" y="3581942"/>
            <a:ext cx="4824662" cy="7734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383734" y="3666551"/>
            <a:ext cx="3987057" cy="68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一张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   吃到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里</a:t>
            </a:r>
            <a:endParaRPr lang="en-US" altLang="zh-CN" sz="2400" dirty="0" smtClean="0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嘴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手指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舔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干净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西餐</a:t>
            </a:r>
          </a:p>
        </p:txBody>
      </p:sp>
    </p:spTree>
    <p:extLst>
      <p:ext uri="{BB962C8B-B14F-4D97-AF65-F5344CB8AC3E}">
        <p14:creationId xmlns:p14="http://schemas.microsoft.com/office/powerpoint/2010/main" val="210383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00521 0.1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45383" y="984250"/>
            <a:ext cx="4298617" cy="141235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024932" y="881687"/>
            <a:ext cx="4119068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一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茶      一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咖啡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服务员，我们要一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绿茶。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9436" y="2396605"/>
            <a:ext cx="3614102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2568079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rù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xiāng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suí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fúwùyuán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diǎnxin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cháguǎn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liǎojiě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入乡随俗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服务员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点心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茶馆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了解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736174" y="3393168"/>
            <a:ext cx="4337809" cy="233971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845383" y="3463602"/>
            <a:ext cx="4303438" cy="210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一些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点心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喜欢吃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点心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你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喜欢吃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点心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这个饭店的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点心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非常好吃。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4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5"/>
            <a:ext cx="4824663" cy="13716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83734" y="744837"/>
            <a:ext cx="4555728" cy="19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/>
                <a:ea typeface="华文楷体"/>
              </a:rPr>
              <a:t>一根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手指</a:t>
            </a:r>
            <a:r>
              <a:rPr lang="zh-CN" altLang="en-US" sz="2400" dirty="0" smtClean="0">
                <a:latin typeface="华文楷体"/>
                <a:ea typeface="华文楷体"/>
              </a:rPr>
              <a:t>     漂亮的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手指</a:t>
            </a:r>
            <a:endParaRPr lang="en-US" altLang="zh-CN" sz="2400" dirty="0">
              <a:solidFill>
                <a:srgbClr val="FF0000"/>
              </a:solidFill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林娜的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手指</a:t>
            </a:r>
            <a:r>
              <a:rPr lang="zh-CN" altLang="en-US" sz="2400" dirty="0" smtClean="0">
                <a:latin typeface="华文楷体"/>
                <a:ea typeface="华文楷体"/>
              </a:rPr>
              <a:t>很长，很漂亮。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qiē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zuǐ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shǒuzhǐ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tiǎn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gānjìng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zhèyàng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xīcān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2603980"/>
            <a:ext cx="3224464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114800" y="2598626"/>
            <a:ext cx="4824662" cy="79447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/>
        </p:nvSpPr>
        <p:spPr bwMode="auto">
          <a:xfrm>
            <a:off x="4383734" y="2704218"/>
            <a:ext cx="3987057" cy="68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一下 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舔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手指</a:t>
            </a:r>
            <a:r>
              <a:rPr lang="en-US" altLang="zh-CN" sz="2400" dirty="0" smtClean="0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嘴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手指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舔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干净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西餐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573378" y="3854036"/>
            <a:ext cx="5570621" cy="225892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/>
        </p:nvSpPr>
        <p:spPr bwMode="auto">
          <a:xfrm>
            <a:off x="3630542" y="3779849"/>
            <a:ext cx="5513458" cy="19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舔干净    </a:t>
            </a:r>
            <a:r>
              <a:rPr lang="zh-CN" altLang="en-US" sz="2400" dirty="0" smtClean="0">
                <a:latin typeface="华文楷体"/>
                <a:ea typeface="华文楷体"/>
              </a:rPr>
              <a:t>洗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干净</a:t>
            </a:r>
            <a:r>
              <a:rPr lang="zh-CN" altLang="en-US" sz="2400" dirty="0" smtClean="0">
                <a:latin typeface="华文楷体"/>
                <a:ea typeface="华文楷体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干净</a:t>
            </a:r>
            <a:r>
              <a:rPr lang="zh-CN" altLang="en-US" sz="2400" dirty="0" smtClean="0">
                <a:latin typeface="华文楷体"/>
                <a:ea typeface="华文楷体"/>
              </a:rPr>
              <a:t>的衣服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吃三明治的时候，他习惯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把手指舔干净</a:t>
            </a:r>
            <a:r>
              <a:rPr lang="zh-CN" altLang="en-US" sz="2400" dirty="0" smtClean="0">
                <a:latin typeface="华文楷体"/>
                <a:ea typeface="华文楷体"/>
              </a:rPr>
              <a:t>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妈妈帮我把衣服都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洗干净</a:t>
            </a:r>
            <a:r>
              <a:rPr lang="zh-CN" altLang="en-US" sz="2400" dirty="0" smtClean="0">
                <a:latin typeface="华文楷体"/>
                <a:ea typeface="华文楷体"/>
              </a:rPr>
              <a:t>了。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-10978" y="4093688"/>
            <a:ext cx="3235442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4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0052 0.115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0" grpId="0" animBg="1"/>
      <p:bldP spid="11" grpId="0" bldLvl="0" autoUpdateAnimBg="0"/>
      <p:bldP spid="11" grpId="1" bldLvl="0" autoUpdateAnimBg="0"/>
      <p:bldP spid="12" grpId="0"/>
      <p:bldP spid="13" grpId="0" animBg="1"/>
      <p:bldP spid="14" grpId="0" bldLvl="0" autoUpdateAnimBg="0"/>
      <p:bldP spid="14" grpId="1" bldLvl="0" autoUpdateAnimBg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114799" y="866274"/>
            <a:ext cx="4824663" cy="210552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383734" y="744837"/>
            <a:ext cx="4555728" cy="19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这样</a:t>
            </a:r>
            <a:r>
              <a:rPr lang="zh-CN" altLang="en-US" sz="2400" dirty="0" smtClean="0">
                <a:latin typeface="华文楷体"/>
                <a:ea typeface="华文楷体"/>
              </a:rPr>
              <a:t>说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这样</a:t>
            </a:r>
            <a:r>
              <a:rPr lang="zh-CN" altLang="en-US" sz="2400" dirty="0" smtClean="0">
                <a:latin typeface="华文楷体"/>
                <a:ea typeface="华文楷体"/>
              </a:rPr>
              <a:t>做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这样</a:t>
            </a:r>
            <a:r>
              <a:rPr lang="zh-CN" altLang="en-US" sz="2400" dirty="0" smtClean="0">
                <a:latin typeface="华文楷体"/>
                <a:ea typeface="华文楷体"/>
              </a:rPr>
              <a:t>的事情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这样</a:t>
            </a:r>
            <a:r>
              <a:rPr lang="zh-CN" altLang="en-US" sz="2400" dirty="0">
                <a:latin typeface="华文楷体"/>
                <a:ea typeface="华文楷体"/>
              </a:rPr>
              <a:t>的</a:t>
            </a:r>
            <a:r>
              <a:rPr lang="zh-CN" altLang="en-US" sz="2400" dirty="0" smtClean="0">
                <a:latin typeface="华文楷体"/>
                <a:ea typeface="华文楷体"/>
              </a:rPr>
              <a:t>事情很正常。</a:t>
            </a:r>
            <a:endParaRPr lang="en-US" altLang="zh-CN" sz="2400" dirty="0" smtClean="0">
              <a:latin typeface="华文楷体"/>
              <a:ea typeface="华文楷体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/>
                <a:ea typeface="华文楷体"/>
              </a:rPr>
              <a:t>我</a:t>
            </a:r>
            <a:r>
              <a:rPr lang="zh-CN" altLang="en-US" sz="2400" dirty="0" smtClean="0">
                <a:latin typeface="华文楷体"/>
                <a:ea typeface="华文楷体"/>
              </a:rPr>
              <a:t>觉得你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这样做</a:t>
            </a:r>
            <a:r>
              <a:rPr lang="zh-CN" altLang="en-US" sz="2400" dirty="0" smtClean="0">
                <a:latin typeface="华文楷体"/>
                <a:ea typeface="华文楷体"/>
              </a:rPr>
              <a:t>不太好。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/>
        </p:nvSpPr>
        <p:spPr bwMode="auto">
          <a:xfrm>
            <a:off x="1445132" y="1098597"/>
            <a:ext cx="2128247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qiē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zuǐ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shǒuzhǐ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tiǎn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gānjìng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zhèyàng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</a:rPr>
              <a:t>xīcān</a:t>
            </a:r>
            <a:endParaRPr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4779030"/>
            <a:ext cx="3368842" cy="63809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8715" y="1067020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嘴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手指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舔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干净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西餐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573378" y="3515933"/>
            <a:ext cx="5570621" cy="16215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/>
        </p:nvSpPr>
        <p:spPr bwMode="auto">
          <a:xfrm>
            <a:off x="3630542" y="3578803"/>
            <a:ext cx="5513458" cy="19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/>
                <a:ea typeface="华文楷体"/>
              </a:rPr>
              <a:t>   吃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西餐</a:t>
            </a:r>
            <a:r>
              <a:rPr lang="zh-CN" altLang="en-US" sz="2400" dirty="0" smtClean="0">
                <a:latin typeface="华文楷体"/>
                <a:ea typeface="华文楷体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用刀叉吃西餐</a:t>
            </a:r>
            <a:r>
              <a:rPr lang="en-US" altLang="zh-CN" sz="2400" dirty="0">
                <a:solidFill>
                  <a:srgbClr val="FF0000"/>
                </a:solidFill>
                <a:latin typeface="华文楷体"/>
                <a:ea typeface="华文楷体"/>
              </a:rPr>
              <a:t>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/>
                <a:ea typeface="华文楷体"/>
              </a:rPr>
              <a:t> </a:t>
            </a:r>
            <a:r>
              <a:rPr lang="en-US" altLang="zh-CN" sz="2400" dirty="0" smtClean="0">
                <a:latin typeface="华文楷体"/>
                <a:ea typeface="华文楷体"/>
              </a:rPr>
              <a:t> </a:t>
            </a:r>
            <a:r>
              <a:rPr lang="zh-CN" altLang="en-US" sz="2400" dirty="0">
                <a:latin typeface="华文楷体"/>
                <a:ea typeface="华文楷体"/>
              </a:rPr>
              <a:t>很多</a:t>
            </a:r>
            <a:r>
              <a:rPr lang="zh-CN" altLang="en-US" sz="2400" dirty="0" smtClean="0">
                <a:latin typeface="华文楷体"/>
                <a:ea typeface="华文楷体"/>
              </a:rPr>
              <a:t>中国的年轻人喜欢吃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西餐</a:t>
            </a:r>
            <a:r>
              <a:rPr lang="zh-CN" altLang="en-US" sz="2400" dirty="0" smtClean="0">
                <a:latin typeface="华文楷体"/>
                <a:ea typeface="华文楷体"/>
              </a:rPr>
              <a:t>  。</a:t>
            </a:r>
            <a:endParaRPr lang="en-US" altLang="zh-CN" sz="2400" dirty="0">
              <a:latin typeface="华文楷体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7868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0521 0.115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21510" grpId="0"/>
      <p:bldP spid="5127" grpId="0" animBg="1"/>
      <p:bldP spid="5127" grpId="1" animBg="1"/>
      <p:bldP spid="12" grpId="0"/>
      <p:bldP spid="13" grpId="0" animBg="1"/>
      <p:bldP spid="14" grpId="0" bldLvl="0" autoUpdateAnimBg="0"/>
      <p:bldP spid="14" grpId="1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汉  字</a:t>
            </a:r>
            <a:r>
              <a:rPr lang="en-US" altLang="zh-CN" sz="40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Characters</a:t>
            </a:r>
            <a:endParaRPr lang="zh-CN" altLang="en-US" sz="4400" b="1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027606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嘴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手指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舔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干净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这样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西餐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02978" y="1027607"/>
            <a:ext cx="127315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看法</a:t>
            </a:r>
            <a:endParaRPr lang="en-US" altLang="zh-CN" sz="2800" b="1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正常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筷子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刀叉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食物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盘子</a:t>
            </a:r>
            <a:endParaRPr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lang="zh-CN" altLang="en-US" sz="2800" b="1" dirty="0">
                <a:latin typeface="华文楷体" pitchFamily="2" charset="-122"/>
                <a:ea typeface="华文楷体" pitchFamily="2" charset="-122"/>
              </a:rPr>
              <a:t>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双括号 1"/>
          <p:cNvSpPr/>
          <p:nvPr/>
        </p:nvSpPr>
        <p:spPr bwMode="auto">
          <a:xfrm>
            <a:off x="1299411" y="3934326"/>
            <a:ext cx="5317957" cy="2165685"/>
          </a:xfrm>
          <a:prstGeom prst="bracketPai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01613" y="965624"/>
            <a:ext cx="8418512" cy="111902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07073" y="2133146"/>
            <a:ext cx="8379555" cy="113881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881063" y="1097193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我们把自己的看法说出来，你们会不高兴吗？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902160" y="2322747"/>
            <a:ext cx="7495882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当然不会。我们常跟外国朋友在一起，知道不同国家的人有不同的习惯。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221" y="1152357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" y="236036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652395" y="2702552"/>
            <a:ext cx="3404026" cy="54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对我们来说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，这很正常。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516890" y="4003156"/>
            <a:ext cx="4992194" cy="19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对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日本人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来说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，汉字不难。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对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美国人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来说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，汉字很难。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endParaRPr lang="en-US" altLang="zh-CN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年轻人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来说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，这个地方很有意思。</a:t>
            </a:r>
            <a:endParaRPr lang="en-US" altLang="zh-CN" sz="2400" dirty="0" smtClean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对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老人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来说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，这个地方</a:t>
            </a: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太吵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了。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66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375 0.09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291" grpId="0" animBg="1"/>
      <p:bldP spid="12292" grpId="0" animBg="1"/>
      <p:bldP spid="12297" grpId="0"/>
      <p:bldP spid="12298" grpId="0"/>
      <p:bldP spid="15" grpId="0"/>
      <p:bldP spid="15" grpId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43382" y="974315"/>
            <a:ext cx="6482271" cy="87738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84182" y="1883729"/>
            <a:ext cx="8046980" cy="2579987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960933" y="1181402"/>
            <a:ext cx="7293478" cy="59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不了解外国文化的人会怎么想呢？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523979" y="2283468"/>
            <a:ext cx="6975475" cy="178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有些事儿他们会觉得很不习惯。比如说，中国人吃饭用筷子，西方人吃饭用刀叉。西方人把食物放在自己的盘子里，把大块切成小块，再把它送到嘴里。如果手指上有点儿食物，就舔手指，有的中国人看了也很不习惯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864" y="113173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7" y="2229639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4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 animBg="1"/>
      <p:bldP spid="12306" grpId="0"/>
      <p:bldP spid="1230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136488" y="770618"/>
            <a:ext cx="7672101" cy="1444682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90371" y="2648488"/>
            <a:ext cx="5393071" cy="83505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69821" y="2824880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是</a:t>
            </a: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啊。我们从小到大都这样做。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186" y="939743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011467" y="984927"/>
            <a:ext cx="6496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用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刀叉吃饭，把手指上的食物舔干净，那是我们的好习惯。力波，你说是不是？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36488" y="4093119"/>
            <a:ext cx="7828417" cy="89953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854039" y="4278603"/>
            <a:ext cx="7293478" cy="98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可是在我们这儿，吃饭的时候舔手指不是好习惯。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8" y="424091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32" y="2769252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3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291" grpId="0" animBg="1"/>
      <p:bldP spid="12297" grpId="0"/>
      <p:bldP spid="30" grpId="0"/>
      <p:bldP spid="18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136488" y="770617"/>
            <a:ext cx="8273586" cy="1608941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90371" y="2555746"/>
            <a:ext cx="8148303" cy="1537373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mpd="sng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169821" y="2732138"/>
            <a:ext cx="7358062" cy="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对，我就是入乡随俗：吃中餐的时候，我用筷子；吃西餐的时候，我用刀子、叉子。我觉得都很好。我爸爸妈妈他们也都是这样。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sp>
        <p:nvSpPr>
          <p:cNvPr id="26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课</a:t>
            </a:r>
            <a:r>
              <a:rPr lang="en-US" altLang="zh-CN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</a:t>
            </a:r>
            <a:r>
              <a:rPr lang="zh-CN" altLang="en-US" sz="40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文</a:t>
            </a:r>
            <a:r>
              <a:rPr lang="en-US" altLang="zh-CN" sz="3600" b="1" dirty="0">
                <a:solidFill>
                  <a:srgbClr val="000000"/>
                </a:solidFill>
                <a:latin typeface="华文隶书"/>
                <a:ea typeface="华文隶书"/>
                <a:cs typeface="华文隶书"/>
              </a:rPr>
              <a:t>   Text</a:t>
            </a:r>
            <a:endParaRPr lang="zh-CN" altLang="en-US" sz="4400" b="1" dirty="0">
              <a:solidFill>
                <a:srgbClr val="000000"/>
              </a:solidFill>
              <a:latin typeface="华文隶书"/>
              <a:ea typeface="华文隶书"/>
              <a:cs typeface="华文隶书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011467" y="984927"/>
            <a:ext cx="73143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charset="0"/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Clr>
                <a:schemeClr val="tx1"/>
              </a:buClr>
            </a:pPr>
            <a:r>
              <a:rPr kumimoji="0" lang="zh-CN" altLang="en-US" dirty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我看</a:t>
            </a:r>
            <a:r>
              <a:rPr kumimoji="0" lang="zh-CN" altLang="en-US" dirty="0" smtClean="0">
                <a:solidFill>
                  <a:srgbClr val="000000"/>
                </a:solidFill>
                <a:latin typeface="华文楷体" charset="0"/>
                <a:ea typeface="华文楷体" charset="0"/>
                <a:cs typeface="华文楷体" charset="0"/>
                <a:sym typeface="Arial" charset="0"/>
              </a:rPr>
              <a:t>应该入乡随俗。我们在国外的公共场所说话的声音要小一点儿；你们到中国人家里吃饭也不一定要舔手指。</a:t>
            </a:r>
            <a:endParaRPr kumimoji="0" lang="zh-CN" altLang="en-US" dirty="0">
              <a:solidFill>
                <a:srgbClr val="000000"/>
              </a:solidFill>
              <a:latin typeface="华文楷体" charset="0"/>
              <a:ea typeface="华文楷体" charset="0"/>
              <a:cs typeface="华文楷体" charset="0"/>
              <a:sym typeface="Arial" charset="0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36488" y="4333099"/>
            <a:ext cx="7491533" cy="899534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9525" cap="flat" cmpd="sng">
            <a:solidFill>
              <a:srgbClr val="0033CC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854039" y="4518583"/>
            <a:ext cx="7293478" cy="98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/>
          <a:p>
            <a:pPr>
              <a:buClr>
                <a:schemeClr val="tx1"/>
              </a:buClr>
              <a:defRPr/>
            </a:pPr>
            <a:r>
              <a:rPr lang="zh-CN" altLang="en-US" sz="2400" dirty="0" smtClean="0">
                <a:solidFill>
                  <a:srgbClr val="000000"/>
                </a:solidFill>
                <a:latin typeface="华文楷体"/>
                <a:ea typeface="华文楷体"/>
                <a:cs typeface="华文楷体"/>
              </a:rPr>
              <a:t>力波，把“入乡随俗”翻译成英语，该怎么说？</a:t>
            </a:r>
            <a:endParaRPr lang="zh-CN" altLang="en-US" sz="2400" dirty="0">
              <a:solidFill>
                <a:srgbClr val="000000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2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8" y="448089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32" y="2676510"/>
            <a:ext cx="588962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8" y="1085704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291" grpId="0" animBg="1"/>
      <p:bldP spid="12297" grpId="0"/>
      <p:bldP spid="30" grpId="0"/>
      <p:bldP spid="18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 bwMode="auto">
          <a:xfrm>
            <a:off x="98425" y="849313"/>
            <a:ext cx="8552280" cy="60086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561" name="流程图: 可选过程 5"/>
          <p:cNvSpPr>
            <a:spLocks noChangeArrowheads="1"/>
          </p:cNvSpPr>
          <p:nvPr/>
        </p:nvSpPr>
        <p:spPr bwMode="auto">
          <a:xfrm>
            <a:off x="1112838" y="271463"/>
            <a:ext cx="6775450" cy="720725"/>
          </a:xfrm>
          <a:prstGeom prst="flowChartAlternateProcess">
            <a:avLst/>
          </a:prstGeom>
          <a:solidFill>
            <a:srgbClr val="F7812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语 言 点</a:t>
            </a:r>
            <a:r>
              <a:rPr lang="zh-CN" altLang="en-US" sz="3200" b="1" dirty="0">
                <a:latin typeface="微软雅黑" charset="0"/>
                <a:ea typeface="微软雅黑" charset="0"/>
                <a:cs typeface="微软雅黑" charset="0"/>
                <a:sym typeface="Calibri" charset="0"/>
              </a:rPr>
              <a:t>  </a:t>
            </a:r>
            <a:r>
              <a:rPr lang="zh-CN" altLang="en-US" sz="3200" b="1" dirty="0">
                <a:latin typeface="华文隶书" charset="0"/>
                <a:ea typeface="华文隶书" charset="0"/>
                <a:cs typeface="华文隶书" charset="0"/>
                <a:sym typeface="Calibri" charset="0"/>
              </a:rPr>
              <a:t>Key Points</a:t>
            </a:r>
          </a:p>
        </p:txBody>
      </p:sp>
      <p:sp>
        <p:nvSpPr>
          <p:cNvPr id="14" name="TextBox 10"/>
          <p:cNvSpPr>
            <a:spLocks noChangeArrowheads="1"/>
          </p:cNvSpPr>
          <p:nvPr/>
        </p:nvSpPr>
        <p:spPr bwMode="auto">
          <a:xfrm>
            <a:off x="607510" y="1174720"/>
            <a:ext cx="6900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Ø"/>
            </a:pP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把“入乡随俗”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翻译成</a:t>
            </a:r>
            <a:r>
              <a:rPr lang="zh-CN" altLang="en-US" sz="3200" dirty="0" smtClean="0">
                <a:latin typeface="华文楷体" charset="0"/>
                <a:ea typeface="华文楷体" charset="0"/>
                <a:cs typeface="华文楷体" charset="0"/>
                <a:sym typeface="Britannic Bold" charset="0"/>
              </a:rPr>
              <a:t>英语</a:t>
            </a:r>
            <a:endParaRPr lang="zh-CN" altLang="en-US" sz="3200" dirty="0">
              <a:latin typeface="华文楷体" charset="0"/>
              <a:ea typeface="华文楷体" charset="0"/>
              <a:cs typeface="华文楷体" charset="0"/>
              <a:sym typeface="Britannic Bold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5125" y="1942027"/>
            <a:ext cx="13160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读一读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2" name="圆角矩形 12"/>
          <p:cNvSpPr>
            <a:spLocks noChangeArrowheads="1"/>
          </p:cNvSpPr>
          <p:nvPr/>
        </p:nvSpPr>
        <p:spPr bwMode="auto">
          <a:xfrm>
            <a:off x="1681163" y="1942027"/>
            <a:ext cx="6394283" cy="2971800"/>
          </a:xfrm>
          <a:prstGeom prst="roundRect">
            <a:avLst>
              <a:gd name="adj" fmla="val 16667"/>
            </a:avLst>
          </a:prstGeom>
          <a:solidFill>
            <a:srgbClr val="6699FF"/>
          </a:solidFill>
          <a:ln w="9525">
            <a:solidFill>
              <a:srgbClr val="8064A2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我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         他    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看成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力波了。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力波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可能把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四点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听成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十点了。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林娜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   “牛”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写成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“午”了。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华文仿宋" pitchFamily="2" charset="-122"/>
                <a:ea typeface="华文仿宋" pitchFamily="2" charset="-122"/>
              </a:rPr>
              <a:t>请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你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把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      这句话  </a:t>
            </a:r>
            <a:r>
              <a:rPr lang="zh-CN" altLang="en-US" sz="2400" dirty="0">
                <a:solidFill>
                  <a:srgbClr val="FF0000"/>
                </a:solidFill>
                <a:latin typeface="华文楷体"/>
                <a:ea typeface="华文楷体"/>
              </a:rPr>
              <a:t>翻译成</a:t>
            </a:r>
            <a:r>
              <a:rPr lang="zh-CN" altLang="en-US" sz="2400" b="1" dirty="0" smtClean="0">
                <a:latin typeface="华文仿宋" pitchFamily="2" charset="-122"/>
                <a:ea typeface="华文仿宋" pitchFamily="2" charset="-122"/>
              </a:rPr>
              <a:t>    英语。</a:t>
            </a:r>
            <a:endParaRPr lang="en-US" altLang="zh-CN" sz="2400" b="1" dirty="0" smtClean="0"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9" name="圆角矩形 3"/>
          <p:cNvSpPr>
            <a:spLocks noChangeArrowheads="1"/>
          </p:cNvSpPr>
          <p:nvPr/>
        </p:nvSpPr>
        <p:spPr bwMode="auto">
          <a:xfrm>
            <a:off x="1674854" y="5237748"/>
            <a:ext cx="6336924" cy="646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2ED"/>
              </a:gs>
              <a:gs pos="65001">
                <a:srgbClr val="FFDDCF"/>
              </a:gs>
              <a:gs pos="100000">
                <a:srgbClr val="FFD1BB"/>
              </a:gs>
            </a:gsLst>
            <a:lin ang="5400000" scaled="1"/>
          </a:gradFill>
          <a:ln w="9525">
            <a:solidFill>
              <a:srgbClr val="F7964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Wingdings" pitchFamily="2" charset="2"/>
              <a:buChar char="v"/>
            </a:pPr>
            <a:endParaRPr lang="zh-CN" altLang="en-US" sz="3200">
              <a:solidFill>
                <a:srgbClr val="0C0C0C"/>
              </a:solidFill>
              <a:latin typeface="Calibri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61289" y="5301247"/>
            <a:ext cx="6314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华文楷体" pitchFamily="2" charset="-122"/>
                <a:ea typeface="华文楷体" pitchFamily="2" charset="-122"/>
              </a:rPr>
              <a:t>         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把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O + V</a:t>
            </a: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</a:rPr>
              <a:t>成</a:t>
            </a:r>
            <a:r>
              <a:rPr lang="en-US" altLang="zh-CN" sz="28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800" b="1" dirty="0" smtClean="0">
                <a:latin typeface="华文楷体" pitchFamily="2" charset="-122"/>
                <a:ea typeface="华文楷体" pitchFamily="2" charset="-122"/>
              </a:rPr>
              <a:t>+ O……</a:t>
            </a:r>
            <a:endParaRPr lang="zh-TW" altLang="en-US" sz="2800" b="1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34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 animBg="1"/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看</a:t>
            </a:r>
            <a:r>
              <a:rPr lang="zh-CN" altLang="en-US" sz="4000" b="1" dirty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提示</a:t>
            </a:r>
            <a:r>
              <a:rPr lang="zh-CN" altLang="en-US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说话</a:t>
            </a:r>
            <a:r>
              <a:rPr lang="en-US" altLang="zh-CN" sz="40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</a:t>
            </a:r>
            <a:r>
              <a:rPr lang="en-US" altLang="zh-CN" sz="3600" b="1" dirty="0" smtClean="0">
                <a:solidFill>
                  <a:schemeClr val="tx2"/>
                </a:solidFill>
                <a:latin typeface="华文隶书" pitchFamily="2" charset="-122"/>
                <a:ea typeface="华文隶书" pitchFamily="2" charset="-122"/>
              </a:rPr>
              <a:t>   Talking</a:t>
            </a:r>
            <a:endParaRPr lang="zh-CN" altLang="en-US" sz="4400" b="1" dirty="0">
              <a:solidFill>
                <a:schemeClr val="tx2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7" name="弧 4"/>
          <p:cNvSpPr>
            <a:spLocks/>
          </p:cNvSpPr>
          <p:nvPr/>
        </p:nvSpPr>
        <p:spPr bwMode="auto">
          <a:xfrm>
            <a:off x="0" y="1193800"/>
            <a:ext cx="2393950" cy="4787900"/>
          </a:xfrm>
          <a:custGeom>
            <a:avLst/>
            <a:gdLst>
              <a:gd name="T0" fmla="*/ 0 w 21600"/>
              <a:gd name="T1" fmla="*/ 0 h 43188"/>
              <a:gd name="T2" fmla="*/ 78136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" name="Picture 5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75" y="1771650"/>
            <a:ext cx="250507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弧 6"/>
          <p:cNvSpPr>
            <a:spLocks/>
          </p:cNvSpPr>
          <p:nvPr/>
        </p:nvSpPr>
        <p:spPr bwMode="auto">
          <a:xfrm flipH="1">
            <a:off x="6661150" y="1119188"/>
            <a:ext cx="2493963" cy="4787900"/>
          </a:xfrm>
          <a:custGeom>
            <a:avLst/>
            <a:gdLst>
              <a:gd name="T0" fmla="*/ 0 w 21600"/>
              <a:gd name="T1" fmla="*/ 0 h 43188"/>
              <a:gd name="T2" fmla="*/ 81400 w 21600"/>
              <a:gd name="T3" fmla="*/ 4787900 h 43188"/>
              <a:gd name="T4" fmla="*/ 0 w 21600"/>
              <a:gd name="T5" fmla="*/ 2394615 h 431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8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</a:path>
              <a:path w="21600" h="4318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4"/>
                  <a:pt x="12353" y="42808"/>
                  <a:pt x="705" y="43188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966FF">
                  <a:alpha val="17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" name="Picture 7" descr="花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9113" y="1865313"/>
            <a:ext cx="26797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FFFFFF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7800" y="1119188"/>
            <a:ext cx="3154947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应该是：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三点半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304</a:t>
            </a:r>
            <a:r>
              <a:rPr lang="zh-CN" altLang="en-US" dirty="0" smtClean="0"/>
              <a:t>教室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星期五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丁力波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2" name="内容占位符 1"/>
          <p:cNvSpPr txBox="1">
            <a:spLocks/>
          </p:cNvSpPr>
          <p:nvPr/>
        </p:nvSpPr>
        <p:spPr bwMode="auto">
          <a:xfrm>
            <a:off x="3909929" y="1119188"/>
            <a:ext cx="31549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zh-CN" altLang="en-US" kern="0" dirty="0"/>
              <a:t>你以为</a:t>
            </a:r>
            <a:r>
              <a:rPr lang="zh-CN" altLang="en-US" kern="0" dirty="0" smtClean="0"/>
              <a:t>是：</a:t>
            </a:r>
            <a:endParaRPr lang="en-US" altLang="zh-CN" kern="0" dirty="0" smtClean="0"/>
          </a:p>
          <a:p>
            <a:pPr marL="0" indent="0">
              <a:buFontTx/>
              <a:buNone/>
            </a:pPr>
            <a:endParaRPr lang="en-US" altLang="zh-CN" kern="0" dirty="0" smtClean="0"/>
          </a:p>
          <a:p>
            <a:pPr marL="0" indent="0">
              <a:buFontTx/>
              <a:buNone/>
            </a:pPr>
            <a:r>
              <a:rPr lang="en-US" altLang="zh-CN" kern="0" dirty="0" smtClean="0"/>
              <a:t>      </a:t>
            </a:r>
            <a:r>
              <a:rPr lang="zh-CN" altLang="en-US" kern="0" dirty="0"/>
              <a:t>四</a:t>
            </a:r>
            <a:r>
              <a:rPr lang="zh-CN" altLang="en-US" kern="0" dirty="0" smtClean="0"/>
              <a:t>点半</a:t>
            </a:r>
            <a:endParaRPr lang="en-US" altLang="zh-CN" kern="0" dirty="0" smtClean="0"/>
          </a:p>
          <a:p>
            <a:pPr marL="0" indent="0">
              <a:buFontTx/>
              <a:buNone/>
            </a:pPr>
            <a:r>
              <a:rPr lang="en-US" altLang="zh-CN" kern="0" dirty="0" smtClean="0"/>
              <a:t>     403</a:t>
            </a:r>
            <a:r>
              <a:rPr lang="zh-CN" altLang="en-US" kern="0" dirty="0" smtClean="0"/>
              <a:t>教室</a:t>
            </a:r>
            <a:endParaRPr lang="en-US" altLang="zh-CN" kern="0" dirty="0" smtClean="0"/>
          </a:p>
          <a:p>
            <a:pPr marL="0" indent="0">
              <a:buFontTx/>
              <a:buNone/>
            </a:pPr>
            <a:r>
              <a:rPr lang="zh-CN" altLang="en-US" kern="0" dirty="0" smtClean="0"/>
              <a:t>     星期六</a:t>
            </a:r>
            <a:endParaRPr lang="en-US" altLang="zh-CN" kern="0" dirty="0" smtClean="0"/>
          </a:p>
          <a:p>
            <a:pPr marL="0" indent="0">
              <a:buFontTx/>
              <a:buNone/>
            </a:pPr>
            <a:r>
              <a:rPr lang="zh-CN" altLang="en-US" kern="0" dirty="0" smtClean="0"/>
              <a:t>     陆雨平</a:t>
            </a:r>
            <a:endParaRPr lang="en-US" altLang="zh-CN" kern="0" dirty="0" smtClean="0"/>
          </a:p>
          <a:p>
            <a:pPr marL="0" indent="0">
              <a:buFontTx/>
              <a:buNone/>
            </a:pPr>
            <a:r>
              <a:rPr lang="zh-CN" altLang="en-US" kern="0" dirty="0" smtClean="0"/>
              <a:t>    </a:t>
            </a:r>
            <a:endParaRPr lang="en-US" altLang="zh-CN" kern="0" dirty="0" smtClean="0"/>
          </a:p>
          <a:p>
            <a:pPr marL="0" indent="0">
              <a:buFontTx/>
              <a:buNone/>
            </a:pP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3103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30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257550" y="1276350"/>
            <a:ext cx="14906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谢</a:t>
            </a:r>
            <a:endParaRPr lang="en-US" altLang="zh-CN" sz="6000" b="1"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6000" b="1">
                <a:latin typeface="华文隶书" pitchFamily="2" charset="-122"/>
                <a:ea typeface="华文隶书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845383" y="1314304"/>
            <a:ext cx="4298617" cy="248990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024932" y="1211742"/>
            <a:ext cx="4119068" cy="23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请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等一下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小一点儿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对不起，请您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等一下。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这件衣服有点儿小，有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大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一点儿的吗？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3818078"/>
            <a:ext cx="3862137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rù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xiāng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suí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fúwùyuán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diǎnxin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cháguǎn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liǎojiě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入乡随俗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服务员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点心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茶馆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了解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755770" y="4133384"/>
            <a:ext cx="4337809" cy="172406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845383" y="4301509"/>
            <a:ext cx="4303438" cy="210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一家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茶馆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去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茶馆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喝茶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这家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茶馆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的点心很好吃。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5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935157" y="1144494"/>
            <a:ext cx="4298617" cy="526741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5024931" y="1144493"/>
            <a:ext cx="4119068" cy="43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了解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中国    非常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了解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对</a:t>
            </a: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……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很了解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向他的朋友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解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一下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我是他的好朋友，我非常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解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他。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我的老师非常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了解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中国历史。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来中国以前，你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对中国的情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况了解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吗？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5256631"/>
            <a:ext cx="3765884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49"/>
            <a:ext cx="328504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rù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xiāng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suí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 </a:t>
            </a: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fúwùyuán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hú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diǎnxin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shāo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cháguǎn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liǎojiě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0"/>
            <a:ext cx="1900321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入乡随俗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服务员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壶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点心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稍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茶馆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了解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01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54131" y="927100"/>
            <a:ext cx="4705648" cy="235752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33680" y="984249"/>
            <a:ext cx="461032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不同的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风俗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这儿的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风俗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了解这里的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风俗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我对这里的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风俗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很感兴趣。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984249"/>
            <a:ext cx="3850105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9" y="920750"/>
            <a:ext cx="1712862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fēngsú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rènao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shuōhuà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shēngyīn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1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风俗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热闹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说话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声音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354131" y="3393168"/>
            <a:ext cx="4705648" cy="283919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463340" y="3463601"/>
            <a:ext cx="468066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非常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热闹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喜欢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热闹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的地方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年轻人一般都喜欢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热闹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的地方。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    这条街上有很多饭店，晚上非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常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热闹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19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79119" y="771592"/>
            <a:ext cx="4705648" cy="29591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22315" y="652181"/>
            <a:ext cx="4610320" cy="3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喜欢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说话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说一会儿话</a:t>
            </a:r>
            <a:endParaRPr lang="en-US" altLang="zh-CN" sz="2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的朋友是一个喜欢安静的人，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不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太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爱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说话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下课后，我跟朋友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说了一会儿 </a:t>
            </a: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话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就回家了。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2374717"/>
            <a:ext cx="4065373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9" y="920750"/>
            <a:ext cx="1712862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fēngsú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rènao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shuōhuà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shēngyīn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1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风俗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热闹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说话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声音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354131" y="3886200"/>
            <a:ext cx="4705648" cy="23461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379119" y="3909731"/>
            <a:ext cx="468066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音乐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声音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声音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很大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玛丽说话的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声音很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好听。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你的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声音</a:t>
            </a: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太小了，我听不清楚。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5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79119" y="771592"/>
            <a:ext cx="4705648" cy="298263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22315" y="652181"/>
            <a:ext cx="4610320" cy="3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热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漂亮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便宜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 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了解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昨天天气很热，今天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更热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来中国以后，我对中国的文化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更了解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3340" y="3886200"/>
            <a:ext cx="3361597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9" y="920750"/>
            <a:ext cx="1712862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fēngsú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rènao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shuōhuà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shēngyīn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gèng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zuì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1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风俗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热闹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说话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声音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更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354131" y="3886200"/>
            <a:ext cx="4705648" cy="25867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522315" y="3754223"/>
            <a:ext cx="4537464" cy="201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好 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热闹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有名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喜欢 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感兴趣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这个茶馆的点心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最有名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最喜欢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了解不同地方的风俗。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3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4379119" y="771592"/>
            <a:ext cx="4705648" cy="135799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lang="zh-CN" altLang="en-US">
              <a:latin typeface="Arial" charset="0"/>
              <a:ea typeface="宋体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0" y="23813"/>
            <a:ext cx="91440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</a:pP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生</a:t>
            </a:r>
            <a:r>
              <a:rPr lang="en-US" altLang="zh-CN" sz="4000" b="1" dirty="0">
                <a:latin typeface="华文隶书" pitchFamily="2" charset="-122"/>
                <a:ea typeface="华文隶书" pitchFamily="2" charset="-122"/>
              </a:rPr>
              <a:t>  </a:t>
            </a:r>
            <a:r>
              <a:rPr lang="zh-CN" altLang="en-US" sz="4000" b="1" dirty="0">
                <a:latin typeface="华文隶书" pitchFamily="2" charset="-122"/>
                <a:ea typeface="华文隶书" pitchFamily="2" charset="-122"/>
              </a:rPr>
              <a:t>词</a:t>
            </a:r>
            <a:r>
              <a:rPr lang="en-US" altLang="zh-CN" sz="3600" b="1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en-US" altLang="zh-CN" sz="3200" b="1" dirty="0">
                <a:latin typeface="华文隶书" pitchFamily="2" charset="-122"/>
                <a:ea typeface="华文隶书" pitchFamily="2" charset="-122"/>
              </a:rPr>
              <a:t>New Words</a:t>
            </a:r>
            <a:endParaRPr lang="zh-CN" altLang="en-US" sz="4400" b="1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/>
        </p:nvSpPr>
        <p:spPr bwMode="auto">
          <a:xfrm>
            <a:off x="4522315" y="652181"/>
            <a:ext cx="4610320" cy="307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京剧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舞台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在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舞台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上表演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他非常喜欢在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舞台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上表演。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" y="920749"/>
            <a:ext cx="3705726" cy="70017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Rectangle 6"/>
          <p:cNvSpPr>
            <a:spLocks noGrp="1" noChangeArrowheads="1"/>
          </p:cNvSpPr>
          <p:nvPr/>
        </p:nvSpPr>
        <p:spPr bwMode="auto">
          <a:xfrm>
            <a:off x="1907668" y="920750"/>
            <a:ext cx="2182693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wǔtái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bān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chǎngsuǒ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fāxiàn</a:t>
            </a:r>
            <a:endParaRPr kumimoji="1" lang="en-US" altLang="zh-CN" sz="2800" dirty="0" smtClean="0">
              <a:latin typeface="GB Pinyinok-D" panose="02010601030101010101" pitchFamily="2" charset="-122"/>
              <a:ea typeface="GB Pinyinok-D" panose="02010601030101010101" pitchFamily="2" charset="-122"/>
              <a:cs typeface="GB Pinyinok-B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yìbiān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800" dirty="0" err="1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yìbiān</a:t>
            </a:r>
            <a:r>
              <a:rPr kumimoji="1" lang="en-US" altLang="zh-CN" sz="2800" dirty="0" smtClean="0">
                <a:latin typeface="GB Pinyinok-D" panose="02010601030101010101" pitchFamily="2" charset="-122"/>
                <a:ea typeface="GB Pinyinok-D" panose="02010601030101010101" pitchFamily="2" charset="-122"/>
                <a:cs typeface="GB Pinyinok-B"/>
              </a:rPr>
              <a:t>……</a:t>
            </a:r>
          </a:p>
          <a:p>
            <a:pPr>
              <a:spcBef>
                <a:spcPct val="20000"/>
              </a:spcBef>
              <a:buFontTx/>
              <a:buNone/>
            </a:pPr>
            <a:endParaRPr lang="zh-CN" altLang="en-US" sz="2800" dirty="0">
              <a:latin typeface="楷体" charset="-122"/>
              <a:ea typeface="楷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5706" y="920751"/>
            <a:ext cx="1900321" cy="430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舞台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搬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场所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>
                <a:latin typeface="华文楷体" pitchFamily="2" charset="-122"/>
                <a:ea typeface="华文楷体" pitchFamily="2" charset="-122"/>
              </a:rPr>
              <a:t>发现</a:t>
            </a: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kumimoji="0" lang="zh-CN" altLang="en-US" sz="2800" b="1" dirty="0" smtClean="0">
                <a:latin typeface="华文楷体" pitchFamily="2" charset="-122"/>
                <a:ea typeface="华文楷体" pitchFamily="2" charset="-122"/>
              </a:rPr>
              <a:t>一边</a:t>
            </a:r>
            <a:r>
              <a:rPr kumimoji="0" lang="en-US" altLang="zh-CN" sz="2800" b="1" dirty="0" smtClean="0">
                <a:latin typeface="华文楷体" pitchFamily="2" charset="-122"/>
                <a:ea typeface="华文楷体" pitchFamily="2" charset="-122"/>
              </a:rPr>
              <a:t>……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kumimoji="0" lang="en-US" altLang="zh-CN" sz="28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354131" y="2557613"/>
            <a:ext cx="4705648" cy="234615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anchor="ctr"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 bwMode="auto">
          <a:xfrm>
            <a:off x="4379119" y="2581144"/>
            <a:ext cx="4680660" cy="263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家 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东西    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搬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到卧室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这个周末我要</a:t>
            </a:r>
            <a:r>
              <a:rPr lang="zh-CN" altLang="en-US" sz="2400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搬家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24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en-US" altLang="zh-CN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请把这张桌子搬到书房。</a:t>
            </a: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endParaRPr lang="en-US" altLang="zh-CN" sz="2400" dirty="0" smtClean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zh-CN" altLang="en-US" sz="24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 </a:t>
            </a:r>
            <a:endParaRPr lang="zh-CN" altLang="en-US" sz="14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00035 0.1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5" grpId="0" bldLvl="0" autoUpdateAnimBg="0"/>
      <p:bldP spid="5125" grpId="1" bldLvl="0" autoUpdateAnimBg="0"/>
      <p:bldP spid="5127" grpId="0" animBg="1"/>
      <p:bldP spid="5127" grpId="1" animBg="1"/>
      <p:bldP spid="8" grpId="0" animBg="1"/>
      <p:bldP spid="9" grpId="0" bldLvl="0" autoUpdateAnimBg="0"/>
      <p:bldP spid="9" grpId="1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e0705b627b44364e33fb5e040229934c321c649"/>
  <p:tag name="ISPRING_RESOURCE_PATHS_HASH_2" val="c49f9e8c1e3aa8d3d2f7cbaf640f8fe2b9250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None/>
          <a:tabLst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4387</TotalTime>
  <Pages>0</Pages>
  <Words>2326</Words>
  <Characters>0</Characters>
  <Application>Microsoft Office PowerPoint</Application>
  <DocSecurity>0</DocSecurity>
  <PresentationFormat>全屏显示(4:3)</PresentationFormat>
  <Lines>0</Lines>
  <Paragraphs>592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2" baseType="lpstr">
      <vt:lpstr>Arial</vt:lpstr>
      <vt:lpstr>GB Pinyinok-D</vt:lpstr>
      <vt:lpstr>华文仿宋</vt:lpstr>
      <vt:lpstr>Wingdings</vt:lpstr>
      <vt:lpstr>楷体</vt:lpstr>
      <vt:lpstr>宋体</vt:lpstr>
      <vt:lpstr>微软雅黑</vt:lpstr>
      <vt:lpstr>华文楷体</vt:lpstr>
      <vt:lpstr>GB Pinyinok-B</vt:lpstr>
      <vt:lpstr>Calibri</vt:lpstr>
      <vt:lpstr>Britannic Bold</vt:lpstr>
      <vt:lpstr>华文隶书</vt:lpstr>
      <vt:lpstr>默认设计模板</vt:lpstr>
      <vt:lpstr>第二十七课  入乡随俗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fengi</cp:lastModifiedBy>
  <cp:revision>330</cp:revision>
  <dcterms:created xsi:type="dcterms:W3CDTF">2015-09-28T12:25:20Z</dcterms:created>
  <dcterms:modified xsi:type="dcterms:W3CDTF">2016-09-19T01:57:15Z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2052-9.1.0.5132</vt:lpwstr>
  </property>
</Properties>
</file>