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1"/>
  </p:notesMasterIdLst>
  <p:sldIdLst>
    <p:sldId id="349" r:id="rId2"/>
    <p:sldId id="289" r:id="rId3"/>
    <p:sldId id="439" r:id="rId4"/>
    <p:sldId id="440" r:id="rId5"/>
    <p:sldId id="441" r:id="rId6"/>
    <p:sldId id="442" r:id="rId7"/>
    <p:sldId id="443" r:id="rId8"/>
    <p:sldId id="444" r:id="rId9"/>
    <p:sldId id="445" r:id="rId10"/>
    <p:sldId id="446" r:id="rId11"/>
    <p:sldId id="447" r:id="rId12"/>
    <p:sldId id="448" r:id="rId13"/>
    <p:sldId id="449" r:id="rId14"/>
    <p:sldId id="304" r:id="rId15"/>
    <p:sldId id="350" r:id="rId16"/>
    <p:sldId id="422" r:id="rId17"/>
    <p:sldId id="421" r:id="rId18"/>
    <p:sldId id="450" r:id="rId19"/>
    <p:sldId id="377" r:id="rId20"/>
    <p:sldId id="430" r:id="rId21"/>
    <p:sldId id="451" r:id="rId22"/>
    <p:sldId id="452" r:id="rId23"/>
    <p:sldId id="453" r:id="rId24"/>
    <p:sldId id="454" r:id="rId25"/>
    <p:sldId id="455" r:id="rId26"/>
    <p:sldId id="330" r:id="rId27"/>
    <p:sldId id="456" r:id="rId28"/>
    <p:sldId id="457" r:id="rId29"/>
    <p:sldId id="458" r:id="rId30"/>
    <p:sldId id="459" r:id="rId31"/>
    <p:sldId id="460" r:id="rId32"/>
    <p:sldId id="333" r:id="rId33"/>
    <p:sldId id="461" r:id="rId34"/>
    <p:sldId id="462" r:id="rId35"/>
    <p:sldId id="433" r:id="rId36"/>
    <p:sldId id="463" r:id="rId37"/>
    <p:sldId id="464" r:id="rId38"/>
    <p:sldId id="420" r:id="rId39"/>
    <p:sldId id="346" r:id="rId40"/>
  </p:sldIdLst>
  <p:sldSz cx="9144000" cy="6858000" type="screen4x3"/>
  <p:notesSz cx="6858000" cy="9144000"/>
  <p:embeddedFontLst>
    <p:embeddedFont>
      <p:font typeface="GB Pinyinok-D" panose="02010601030101010101" pitchFamily="2" charset="-122"/>
      <p:regular r:id="rId42"/>
    </p:embeddedFont>
    <p:embeddedFont>
      <p:font typeface="华文仿宋" panose="02010600040101010101" pitchFamily="2" charset="-122"/>
      <p:regular r:id="rId43"/>
    </p:embeddedFont>
    <p:embeddedFont>
      <p:font typeface="楷体" panose="02010609060101010101" pitchFamily="49" charset="-122"/>
      <p:regular r:id="rId44"/>
    </p:embeddedFont>
    <p:embeddedFont>
      <p:font typeface="微软雅黑" panose="020B0503020204020204" pitchFamily="34" charset="-122"/>
      <p:regular r:id="rId45"/>
      <p:bold r:id="rId46"/>
    </p:embeddedFont>
    <p:embeddedFont>
      <p:font typeface="华文楷体" panose="02010600040101010101" pitchFamily="2" charset="-122"/>
      <p:regular r:id="rId47"/>
    </p:embeddedFont>
    <p:embeddedFont>
      <p:font typeface="GB Pinyinok-B" panose="02010601030101010101" pitchFamily="2" charset="-122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Britannic Bold" panose="020B0903060703020204" pitchFamily="34" charset="0"/>
      <p:regular r:id="rId53"/>
    </p:embeddedFont>
    <p:embeddedFont>
      <p:font typeface="华文隶书" panose="02010800040101010101" pitchFamily="2" charset="-122"/>
      <p:regular r:id="rId54"/>
    </p:embeddedFont>
  </p:embeddedFontLst>
  <p:custDataLst>
    <p:tags r:id="rId5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20" y="84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459018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第二十七课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入乡随俗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79119" y="771593"/>
            <a:ext cx="4705648" cy="20197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22315" y="652181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公共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场所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 工作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场所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这里是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公共场所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，我们说话的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声音应该小一点儿。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374717"/>
            <a:ext cx="4065373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50"/>
            <a:ext cx="2182693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wǔtái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chǎngsuǒ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fāxiàn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yìbiān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yìbiān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1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舞台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场所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发现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379119" y="3074888"/>
            <a:ext cx="4705648" cy="343419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404107" y="3256531"/>
            <a:ext cx="468066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发现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了一个问题   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发现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很多中国人在公共场所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说话的声音都很大。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发现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中国很多地方的风俗都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不一样。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201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241079" y="920750"/>
            <a:ext cx="4705648" cy="476293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487125" y="1341855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 smtClean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喝茶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看书</a:t>
            </a:r>
            <a:endParaRPr lang="en-US" altLang="zh-CN" sz="2400" b="1" dirty="0">
              <a:solidFill>
                <a:srgbClr val="00B0F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走路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听音乐</a:t>
            </a:r>
            <a:endParaRPr lang="en-US" altLang="zh-CN" sz="2400" b="1" dirty="0">
              <a:solidFill>
                <a:srgbClr val="00B0F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看书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听音乐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很多年轻人都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运动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听音乐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不要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开车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一边</a:t>
            </a:r>
            <a:r>
              <a:rPr lang="zh-CN" altLang="en-US" sz="2400" b="1" dirty="0">
                <a:solidFill>
                  <a:srgbClr val="00B0F0"/>
                </a:solidFill>
                <a:latin typeface="华文楷体" pitchFamily="2" charset="-122"/>
                <a:ea typeface="华文楷体" pitchFamily="2" charset="-122"/>
              </a:rPr>
              <a:t>打电话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44056"/>
            <a:ext cx="4065373" cy="153406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50"/>
            <a:ext cx="2182693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wǔtái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chǎngsuǒ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fāxiàn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yìbiān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yìbiān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1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舞台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场所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发现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221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26885" y="795123"/>
            <a:ext cx="4705648" cy="22704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22315" y="652181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聊天儿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聊一会儿天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我很喜欢跟中国朋友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聊天儿。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我们可以在茶馆一边喝茶，一边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聊天儿。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920749"/>
            <a:ext cx="4065373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50"/>
            <a:ext cx="2182693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liáotiānr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ānjìng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bǐrú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kāfēiguǎn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32365" y="911459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聊天儿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安静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比如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咖啡馆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07989" y="3182714"/>
            <a:ext cx="5153946" cy="23461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07989" y="3329063"/>
            <a:ext cx="5226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喜欢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安静     安静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的地方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老人一般都喜欢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安静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，不喜欢热闹。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考试的时候，教室里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安静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极了。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189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26885" y="795123"/>
            <a:ext cx="4705648" cy="22704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22315" y="652181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很多有名的地方，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比如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长城、故宫。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我喜欢很多运动，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比如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游泳、跑步。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1" y="2365426"/>
            <a:ext cx="4065373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50"/>
            <a:ext cx="2182693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liáotiānr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ānjìng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bǐrú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kāfēiguǎn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32365" y="911459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聊天儿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安静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比如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咖啡馆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07989" y="3754223"/>
            <a:ext cx="5153946" cy="23461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07989" y="3900572"/>
            <a:ext cx="522680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咖啡馆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在咖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啡馆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聊天儿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周末的时候我喜欢在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咖啡馆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一边喝咖啡，一边跟朋友聊天儿。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186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8" y="489708"/>
            <a:ext cx="1948448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入乡随俗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服务员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点心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茶馆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了解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风俗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91577" y="522460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热闹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说话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声音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舞台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场所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发现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聊天儿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安静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咖啡馆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5587778" y="2055561"/>
            <a:ext cx="3416630" cy="1831361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3564271" cy="95290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19702" y="2144050"/>
            <a:ext cx="4559257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246371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位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来点儿什么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377970"/>
            <a:ext cx="3730875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来一壶茶，再来一些点心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022207"/>
            <a:ext cx="3208291" cy="965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067137"/>
            <a:ext cx="8043278" cy="132345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207691"/>
            <a:ext cx="7293478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好的，请稍等。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4418915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这就是我常说的老茶馆。今天我把你们带到茶馆来，你们可以了解一下我们这儿的风俗。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221" y="115235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54" y="238409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970" y="326370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68" y="438736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5703635" y="2251542"/>
            <a:ext cx="3440365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来一杯咖啡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来一盘饺子，再来一杯果汁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4 -0.03287 L 0.61007 -0.0814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75" y="-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0.39479 -0.144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-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 build="allAtOnce"/>
      <p:bldP spid="12298" grpId="0"/>
      <p:bldP spid="12298" grpId="1"/>
      <p:bldP spid="12300" grpId="0" animBg="1"/>
      <p:bldP spid="12301" grpId="0" animBg="1"/>
      <p:bldP spid="12306" grpId="0"/>
      <p:bldP spid="12307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4727459" y="1014412"/>
            <a:ext cx="4416541" cy="2242625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106906" y="1470353"/>
            <a:ext cx="4207131" cy="82386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92502" y="2390831"/>
            <a:ext cx="4172742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65021" y="3339166"/>
            <a:ext cx="5860632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41222" y="2532568"/>
            <a:ext cx="5077568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他们说话的声音太大了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92216" y="3529949"/>
            <a:ext cx="2422584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茶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——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——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96646" y="4268756"/>
            <a:ext cx="6903995" cy="89953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217234" y="5183336"/>
            <a:ext cx="7990441" cy="10278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14197" y="4454240"/>
            <a:ext cx="7293478" cy="98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我们正在说声音大，这位服务员的声音更大。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102313" y="5449304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茶馆就是最热闹的地方。有的人还把舞台搬进茶馆来了，在茶馆里唱戏，比这儿还热闹呢。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11" y="543721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121" y="160879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02" y="447330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980" y="3485020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958083" y="1661676"/>
            <a:ext cx="33559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茶馆</a:t>
            </a:r>
            <a:r>
              <a:rPr kumimoji="0" lang="zh-CN" altLang="en-US" dirty="0" smtClean="0"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里人不少，真热闹。</a:t>
            </a:r>
            <a:endParaRPr kumimoji="0" lang="zh-CN" altLang="en-US" dirty="0"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35" y="254045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4114800" y="3536215"/>
            <a:ext cx="2422584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您几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位请慢用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4962757" y="1153845"/>
            <a:ext cx="441654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b="1" dirty="0" smtClean="0">
                <a:solidFill>
                  <a:srgbClr val="0070C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两个人：您二位</a:t>
            </a:r>
            <a:endParaRPr kumimoji="0" lang="en-US" altLang="zh-CN" b="1" dirty="0" smtClean="0">
              <a:solidFill>
                <a:srgbClr val="0070C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  <a:p>
            <a:pPr>
              <a:buClr>
                <a:schemeClr val="tx1"/>
              </a:buClr>
            </a:pPr>
            <a:r>
              <a:rPr kumimoji="0" lang="zh-CN" altLang="en-US" b="1" dirty="0">
                <a:solidFill>
                  <a:srgbClr val="0070C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超过两</a:t>
            </a:r>
            <a:r>
              <a:rPr kumimoji="0" lang="zh-CN" altLang="en-US" b="1" dirty="0" smtClean="0">
                <a:solidFill>
                  <a:srgbClr val="0070C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个人：您几位</a:t>
            </a:r>
            <a:endParaRPr kumimoji="0" lang="en-US" altLang="zh-CN" b="1" dirty="0">
              <a:solidFill>
                <a:srgbClr val="0070C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  <a:p>
            <a:pPr>
              <a:buClr>
                <a:schemeClr val="tx1"/>
              </a:buClr>
            </a:pPr>
            <a:endParaRPr kumimoji="0" lang="en-US" altLang="zh-CN" b="1" dirty="0">
              <a:solidFill>
                <a:srgbClr val="0070C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  <a:p>
            <a:pPr>
              <a:buClr>
                <a:schemeClr val="tx1"/>
              </a:buClr>
            </a:pPr>
            <a:r>
              <a:rPr kumimoji="0" lang="zh-CN" altLang="en-US" b="1" dirty="0" smtClean="0">
                <a:solidFill>
                  <a:srgbClr val="0070C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请慢用   请用茶    请用咖啡</a:t>
            </a:r>
            <a:endParaRPr kumimoji="0" lang="en-US" altLang="zh-CN" b="1" dirty="0" smtClean="0">
              <a:solidFill>
                <a:srgbClr val="0070C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  <a:p>
            <a:pPr>
              <a:buClr>
                <a:schemeClr val="tx1"/>
              </a:buClr>
            </a:pPr>
            <a:r>
              <a:rPr kumimoji="0" lang="zh-CN" altLang="en-US" b="1" dirty="0">
                <a:solidFill>
                  <a:srgbClr val="0070C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请用餐</a:t>
            </a:r>
            <a:endParaRPr kumimoji="0" lang="en-US" altLang="zh-CN" b="1" dirty="0" smtClean="0">
              <a:solidFill>
                <a:srgbClr val="0070C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13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0.26128 -0.44722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56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12291" grpId="0" animBg="1"/>
      <p:bldP spid="12292" grpId="0" animBg="1"/>
      <p:bldP spid="12297" grpId="0"/>
      <p:bldP spid="12298" grpId="0"/>
      <p:bldP spid="12300" grpId="0" animBg="1"/>
      <p:bldP spid="12301" grpId="0" animBg="1"/>
      <p:bldP spid="12306" grpId="0"/>
      <p:bldP spid="12307" grpId="0"/>
      <p:bldP spid="31" grpId="0"/>
      <p:bldP spid="28" grpId="0"/>
      <p:bldP spid="28" grpId="1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57076" y="2833273"/>
            <a:ext cx="8180099" cy="250874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92705" y="3288697"/>
            <a:ext cx="7400799" cy="16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到茶馆来的人都喜欢热闹。大家一边喝茶，一边聊天儿。聊得高兴的时候，说话的声音就会越来越大。下换安静的人不会到茶馆来。他们常常到别的地方去，比如去咖啡馆。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792706" y="770617"/>
            <a:ext cx="7545435" cy="195185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1510008" y="943510"/>
            <a:ext cx="653823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我觉得，在公共场所说话的声音应该小一点儿。来中国以后，我发现在不少饭馆、商店或者车站，人们说话的声音都很大。说实在的，我真有点儿不习惯。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18" y="109072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86" y="32270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41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28" grpId="0" animBg="1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34531" y="965730"/>
            <a:ext cx="8244555" cy="95290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19702" y="2144049"/>
            <a:ext cx="7980627" cy="177824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2" y="1097193"/>
            <a:ext cx="759802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林娜说得对。在公共场所，有的人说话的声音太大了。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377969"/>
            <a:ext cx="7049341" cy="114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我想在这儿聊一会儿天儿，可是你们都觉得这儿太闹。好，咱们走吧。前边有一个公园，那儿人不多。咱们到那个公园去散散步。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234512"/>
            <a:ext cx="6539330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4418915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好的。咱们一边散步，一边聊天儿。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099" y="436468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42" y="113821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76" y="241503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69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12301" grpId="0" animBg="1"/>
      <p:bldP spid="123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有的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人还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把舞台搬进茶馆来了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1895069"/>
            <a:ext cx="6336924" cy="286983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请你把  书              放到    桌子上。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我把  桌子          搬到   客厅里了。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大卫把  自行车       停在   办公楼前边了。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玛丽把  她的朋友   带到   我们教室里来了。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想把  沙发          搬到   窗户旁边。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1988929" y="5165337"/>
            <a:ext cx="6336924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075364" y="5228836"/>
            <a:ext cx="6314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 S+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把</a:t>
            </a:r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+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O  </a:t>
            </a:r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+     V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到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在   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O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（地方）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45383" y="984249"/>
            <a:ext cx="4298617" cy="23397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24932" y="881687"/>
            <a:ext cx="411906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到中国以后，我很快就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入乡随俗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，开始喜欢喝茶了。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到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个新的地方，我们应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该学会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入乡随俗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984249"/>
            <a:ext cx="4736174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rù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fúwùyuán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diǎnxin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cháguǎn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liǎojiě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入乡随俗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服务员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点心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茶馆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了解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736174" y="3393168"/>
            <a:ext cx="4337809" cy="23397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845383" y="3463601"/>
            <a:ext cx="43034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服务员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饭店的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服务员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这个饭店的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服务员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都会说英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0035 0.1030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课堂活动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Activity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776" y="1916906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3017" y="1771650"/>
            <a:ext cx="8468320" cy="3642561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       你</a:t>
            </a:r>
            <a:r>
              <a:rPr kumimoji="0" lang="zh-CN" altLang="en-US" sz="4800" dirty="0">
                <a:latin typeface="华文楷体" pitchFamily="2" charset="-122"/>
                <a:ea typeface="华文楷体" pitchFamily="2" charset="-122"/>
              </a:rPr>
              <a:t>的</a:t>
            </a: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朋友帮你搬家，请你告诉你的朋友你的东西（比如沙发、桌子、衣服、书）应该放在哪里。（用上“把”）</a:t>
            </a:r>
          </a:p>
        </p:txBody>
      </p:sp>
    </p:spTree>
    <p:extLst>
      <p:ext uri="{BB962C8B-B14F-4D97-AF65-F5344CB8AC3E}">
        <p14:creationId xmlns:p14="http://schemas.microsoft.com/office/powerpoint/2010/main" val="316786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这位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服务员的声音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更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大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1895069"/>
            <a:ext cx="6336924" cy="286983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饭店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的菜比我们食堂的 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更  好吃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上海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的天气比北京的  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更   热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来中国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以后，我  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 更   喜欢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吃中国菜了。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学习汉语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以后，我   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更   了解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中国文化了。</a:t>
            </a: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1988929" y="5165337"/>
            <a:ext cx="6336924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075364" y="5228836"/>
            <a:ext cx="6314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    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更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  A/V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（心理动词）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4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茶馆就是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最</a:t>
            </a:r>
            <a:r>
              <a:rPr lang="zh-CN" altLang="en-US" sz="3200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热闹的地方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88929" y="1895069"/>
            <a:ext cx="6336924" cy="321087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我觉得汉字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最难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在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班，玛丽的汉语水平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最高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这家饭店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的烤鸭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最有名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最喜欢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吃中国菜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最害怕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的是听力考试。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1988929" y="5165337"/>
            <a:ext cx="6336924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075364" y="5228836"/>
            <a:ext cx="6314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     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  A/V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（心理动词）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183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课堂活动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Activity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776" y="1916906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3303" y="1691857"/>
            <a:ext cx="8877394" cy="3642561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       </a:t>
            </a:r>
            <a:r>
              <a:rPr kumimoji="0" lang="en-US" altLang="zh-CN" sz="4800" dirty="0" smtClean="0">
                <a:latin typeface="华文楷体" pitchFamily="2" charset="-122"/>
                <a:ea typeface="华文楷体" pitchFamily="2" charset="-122"/>
              </a:rPr>
              <a:t>3-5</a:t>
            </a: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个人一个小组，互相了解一下大家的情况，进行比较，然后向全班汇报你们小组的情况。（用上“更”“最”）</a:t>
            </a:r>
          </a:p>
        </p:txBody>
      </p:sp>
    </p:spTree>
    <p:extLst>
      <p:ext uri="{BB962C8B-B14F-4D97-AF65-F5344CB8AC3E}">
        <p14:creationId xmlns:p14="http://schemas.microsoft.com/office/powerpoint/2010/main" val="263423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552280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聊天    散步</a:t>
            </a:r>
            <a:endParaRPr lang="zh-CN" altLang="en-US" sz="3200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2468730" y="1942027"/>
            <a:ext cx="5606716" cy="297180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VO         V……O                 VVO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聊天      聊一会儿天            聊聊天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散步      散一会儿步            散散步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洗澡      洗一下澡                洗洗澡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睡觉      睡一个小时觉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圆角矩形 12"/>
          <p:cNvSpPr>
            <a:spLocks noChangeArrowheads="1"/>
          </p:cNvSpPr>
          <p:nvPr/>
        </p:nvSpPr>
        <p:spPr bwMode="auto">
          <a:xfrm>
            <a:off x="3157748" y="5029995"/>
            <a:ext cx="4917698" cy="166734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聊天一会儿     散步一个小时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洗澡他      睡觉完   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12" name="Picture 2" descr="http://ico.ooopic.com/ajax/iconpng/?id=550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70" y="5413507"/>
            <a:ext cx="472406" cy="47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03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573589" y="1178282"/>
            <a:ext cx="6900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咱们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一边</a:t>
            </a: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散步，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一边</a:t>
            </a: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聊天儿</a:t>
            </a:r>
            <a:endParaRPr lang="zh-CN" altLang="en-US" sz="3200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47863" y="2032622"/>
            <a:ext cx="6336924" cy="286806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我爸爸喜欢 一边 看报纸，一边 吃饭。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地铁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上很多人都一边 听音乐， 一边 玩游戏。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大卫常常一边 骑自行车， 一边 听音乐。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我晚上常常一边 看电视，一边 打扫卫生。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1988929" y="5165337"/>
            <a:ext cx="6336924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075364" y="5228836"/>
            <a:ext cx="6314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一边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V1……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，一边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+V2……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56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10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24664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83734" y="744837"/>
            <a:ext cx="4555728" cy="2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/>
                <a:ea typeface="华文楷体"/>
              </a:rPr>
              <a:t>你的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看法  </a:t>
            </a:r>
            <a:r>
              <a:rPr lang="zh-CN" altLang="en-US" sz="2400" dirty="0">
                <a:latin typeface="华文楷体"/>
                <a:ea typeface="华文楷体"/>
              </a:rPr>
              <a:t>一种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看法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/>
                <a:ea typeface="华文楷体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对</a:t>
            </a:r>
            <a:r>
              <a:rPr lang="zh-CN" altLang="en-US" sz="2400" dirty="0">
                <a:latin typeface="华文楷体"/>
                <a:ea typeface="华文楷体"/>
              </a:rPr>
              <a:t>这件事的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看法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大家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对</a:t>
            </a:r>
            <a:r>
              <a:rPr lang="zh-CN" altLang="en-US" sz="2400" dirty="0">
                <a:latin typeface="华文楷体"/>
                <a:ea typeface="华文楷体"/>
              </a:rPr>
              <a:t>这个问题的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看法</a:t>
            </a:r>
            <a:r>
              <a:rPr lang="zh-CN" altLang="en-US" sz="2400" dirty="0">
                <a:latin typeface="华文楷体"/>
                <a:ea typeface="华文楷体"/>
              </a:rPr>
              <a:t>不一样。</a:t>
            </a:r>
            <a:endParaRPr lang="en-US" altLang="zh-CN" sz="2400" dirty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请你谈一谈你的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看法</a:t>
            </a:r>
            <a:r>
              <a:rPr lang="zh-CN" altLang="en-US" sz="2400" dirty="0">
                <a:latin typeface="华文楷体"/>
                <a:ea typeface="华文楷体"/>
              </a:rPr>
              <a:t>吧。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kànfǎ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zhèngcháng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kuàizi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dāochā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shíwù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pánzi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kuài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14800" y="3581942"/>
            <a:ext cx="4824662" cy="23736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83734" y="3666551"/>
            <a:ext cx="3987057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正常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的事    不太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正常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最近不太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正常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大家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的看法不一样是很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正常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的事情。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看法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正常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筷子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刀叉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食物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盘子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196114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83734" y="744837"/>
            <a:ext cx="4555728" cy="2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/>
                <a:ea typeface="华文楷体"/>
              </a:rPr>
              <a:t>一双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筷子</a:t>
            </a:r>
            <a:r>
              <a:rPr lang="zh-CN" altLang="en-US" sz="2400" dirty="0" smtClean="0">
                <a:latin typeface="华文楷体"/>
                <a:ea typeface="华文楷体"/>
              </a:rPr>
              <a:t>    用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筷子</a:t>
            </a:r>
            <a:r>
              <a:rPr lang="zh-CN" altLang="en-US" sz="2400" dirty="0" smtClean="0">
                <a:latin typeface="华文楷体"/>
                <a:ea typeface="华文楷体"/>
              </a:rPr>
              <a:t>吃饭 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你会用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筷子</a:t>
            </a:r>
            <a:r>
              <a:rPr lang="zh-CN" altLang="en-US" sz="2400" dirty="0" smtClean="0">
                <a:latin typeface="华文楷体"/>
                <a:ea typeface="华文楷体"/>
              </a:rPr>
              <a:t>吃饭吗？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我</a:t>
            </a:r>
            <a:r>
              <a:rPr lang="zh-CN" altLang="en-US" sz="2400" dirty="0" smtClean="0">
                <a:latin typeface="华文楷体"/>
                <a:ea typeface="华文楷体"/>
              </a:rPr>
              <a:t>习惯用左手拿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筷子</a:t>
            </a:r>
            <a:r>
              <a:rPr lang="zh-CN" altLang="en-US" sz="2400" dirty="0" smtClean="0">
                <a:latin typeface="华文楷体"/>
                <a:ea typeface="华文楷体"/>
              </a:rPr>
              <a:t>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kànfǎ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zhèngcháng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kuàizi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dāochā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shíwù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pánzi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kuài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650253"/>
            <a:ext cx="3453063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14800" y="3581942"/>
            <a:ext cx="4824662" cy="150741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83734" y="3666551"/>
            <a:ext cx="3987057" cy="249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副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刀叉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用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刀叉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吃饭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美国人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习惯用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刀叉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吃饭。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看法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正常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筷子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刀叉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食物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盘子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块</a:t>
            </a:r>
          </a:p>
        </p:txBody>
      </p:sp>
    </p:spTree>
    <p:extLst>
      <p:ext uri="{BB962C8B-B14F-4D97-AF65-F5344CB8AC3E}">
        <p14:creationId xmlns:p14="http://schemas.microsoft.com/office/powerpoint/2010/main" val="47863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126331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83734" y="744837"/>
            <a:ext cx="4555728" cy="258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</a:rPr>
              <a:t>饭店的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</a:rPr>
              <a:t>食物</a:t>
            </a:r>
            <a:r>
              <a:rPr lang="zh-CN" altLang="en-US" sz="2400" dirty="0" smtClean="0">
                <a:latin typeface="华文楷体"/>
                <a:ea typeface="华文楷体"/>
              </a:rPr>
              <a:t>   买一些食物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我们学校</a:t>
            </a:r>
            <a:r>
              <a:rPr lang="zh-CN" altLang="en-US" sz="2400" dirty="0" smtClean="0">
                <a:latin typeface="华文楷体"/>
                <a:ea typeface="华文楷体"/>
              </a:rPr>
              <a:t>食堂的食物都很好吃。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kànfǎ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zhèngcháng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kuàizi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dāochā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shíwù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pánzi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kuài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5584" y="4016604"/>
            <a:ext cx="3437480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006515" y="2426910"/>
            <a:ext cx="4824662" cy="150741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275449" y="2511519"/>
            <a:ext cx="3987057" cy="111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一个盘子    换一个盘子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把食物放在盘子里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看法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正常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筷子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刀叉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食物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盘子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块</a:t>
            </a:r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auto">
          <a:xfrm>
            <a:off x="4114799" y="4231647"/>
            <a:ext cx="4824662" cy="150741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/>
        </p:nvSpPr>
        <p:spPr bwMode="auto">
          <a:xfrm>
            <a:off x="4383733" y="4316256"/>
            <a:ext cx="3987057" cy="111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点心     一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巧克力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糖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0" y="5491494"/>
            <a:ext cx="3284621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41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0.0052 0.115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  <p:bldP spid="13" grpId="0" animBg="1"/>
      <p:bldP spid="14" grpId="0" bldLvl="0" autoUpdateAnimBg="0"/>
      <p:bldP spid="14" grpId="1" bldLvl="0" autoUpdateAnimBg="0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196114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83734" y="744837"/>
            <a:ext cx="4555728" cy="199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切</a:t>
            </a:r>
            <a:r>
              <a:rPr lang="zh-CN" altLang="en-US" sz="2400" dirty="0" smtClean="0">
                <a:latin typeface="华文楷体"/>
                <a:ea typeface="华文楷体"/>
              </a:rPr>
              <a:t>菜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切</a:t>
            </a:r>
            <a:r>
              <a:rPr lang="zh-CN" altLang="en-US" sz="2400" dirty="0" smtClean="0">
                <a:latin typeface="华文楷体"/>
                <a:ea typeface="华文楷体"/>
              </a:rPr>
              <a:t>蛋糕 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切成</a:t>
            </a:r>
            <a:r>
              <a:rPr lang="zh-CN" altLang="en-US" sz="2400" dirty="0" smtClean="0">
                <a:latin typeface="华文楷体"/>
                <a:ea typeface="华文楷体"/>
              </a:rPr>
              <a:t>块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请把蛋糕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切成</a:t>
            </a:r>
            <a:r>
              <a:rPr lang="zh-CN" altLang="en-US" sz="2400" dirty="0" smtClean="0">
                <a:latin typeface="华文楷体"/>
                <a:ea typeface="华文楷体"/>
              </a:rPr>
              <a:t>八块。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我把苹果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切成</a:t>
            </a:r>
            <a:r>
              <a:rPr lang="zh-CN" altLang="en-US" sz="2400" dirty="0" smtClean="0">
                <a:latin typeface="华文楷体"/>
                <a:ea typeface="华文楷体"/>
              </a:rPr>
              <a:t>了小块。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qiē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zuǐ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shǒuzhǐ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tiǎn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gānjìng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zhèyàng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xīcān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148159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14800" y="3581942"/>
            <a:ext cx="4824662" cy="7734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83734" y="3666551"/>
            <a:ext cx="3987057" cy="6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一张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 吃到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里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手指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舔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干净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西餐</a:t>
            </a:r>
          </a:p>
        </p:txBody>
      </p:sp>
    </p:spTree>
    <p:extLst>
      <p:ext uri="{BB962C8B-B14F-4D97-AF65-F5344CB8AC3E}">
        <p14:creationId xmlns:p14="http://schemas.microsoft.com/office/powerpoint/2010/main" val="210383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0.00521 0.115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45383" y="984250"/>
            <a:ext cx="4298617" cy="141235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24932" y="881687"/>
            <a:ext cx="411906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茶      一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咖啡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服务员，我们要一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绿茶。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9436" y="2396605"/>
            <a:ext cx="3614102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256807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rù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fúwùyuán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diǎnxin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cháguǎn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liǎojiě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入乡随俗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服务员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点心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茶馆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了解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736174" y="3393168"/>
            <a:ext cx="4337809" cy="23397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845383" y="3463602"/>
            <a:ext cx="4303438" cy="210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一些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点心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喜欢吃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点心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你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喜欢吃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点心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这个饭店的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点心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非常好吃。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949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5"/>
            <a:ext cx="4824663" cy="13716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83734" y="744837"/>
            <a:ext cx="4555728" cy="199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</a:rPr>
              <a:t>一根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手指</a:t>
            </a:r>
            <a:r>
              <a:rPr lang="zh-CN" altLang="en-US" sz="2400" dirty="0" smtClean="0">
                <a:latin typeface="华文楷体"/>
                <a:ea typeface="华文楷体"/>
              </a:rPr>
              <a:t>     漂亮的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手指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林娜的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手指</a:t>
            </a:r>
            <a:r>
              <a:rPr lang="zh-CN" altLang="en-US" sz="2400" dirty="0" smtClean="0">
                <a:latin typeface="华文楷体"/>
                <a:ea typeface="华文楷体"/>
              </a:rPr>
              <a:t>很长，很漂亮。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qiē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zuǐ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shǒuzhǐ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tiǎn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gānjìng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zhèyàng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xīcān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2603980"/>
            <a:ext cx="3224464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14800" y="2598626"/>
            <a:ext cx="4824662" cy="7944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83734" y="2704218"/>
            <a:ext cx="3987057" cy="6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一下 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手指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手指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舔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干净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西餐</a:t>
            </a:r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auto">
          <a:xfrm>
            <a:off x="3573378" y="3854036"/>
            <a:ext cx="5570621" cy="225892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/>
        </p:nvSpPr>
        <p:spPr bwMode="auto">
          <a:xfrm>
            <a:off x="3630542" y="3779849"/>
            <a:ext cx="5513458" cy="199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舔干净    </a:t>
            </a:r>
            <a:r>
              <a:rPr lang="zh-CN" altLang="en-US" sz="2400" dirty="0" smtClean="0">
                <a:latin typeface="华文楷体"/>
                <a:ea typeface="华文楷体"/>
              </a:rPr>
              <a:t>洗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干净</a:t>
            </a:r>
            <a:r>
              <a:rPr lang="zh-CN" altLang="en-US" sz="2400" dirty="0" smtClean="0">
                <a:latin typeface="华文楷体"/>
                <a:ea typeface="华文楷体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干净</a:t>
            </a:r>
            <a:r>
              <a:rPr lang="zh-CN" altLang="en-US" sz="2400" dirty="0" smtClean="0">
                <a:latin typeface="华文楷体"/>
                <a:ea typeface="华文楷体"/>
              </a:rPr>
              <a:t>的衣服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吃三明治的时候，他习惯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把手指舔干净</a:t>
            </a:r>
            <a:r>
              <a:rPr lang="zh-CN" altLang="en-US" sz="2400" dirty="0" smtClean="0">
                <a:latin typeface="华文楷体"/>
                <a:ea typeface="华文楷体"/>
              </a:rPr>
              <a:t>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妈妈帮我把衣服都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洗干净</a:t>
            </a:r>
            <a:r>
              <a:rPr lang="zh-CN" altLang="en-US" sz="2400" dirty="0" smtClean="0">
                <a:latin typeface="华文楷体"/>
                <a:ea typeface="华文楷体"/>
              </a:rPr>
              <a:t>了。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-10978" y="4093688"/>
            <a:ext cx="3235442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94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0.0052 0.115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0" grpId="0" animBg="1"/>
      <p:bldP spid="11" grpId="0" bldLvl="0" autoUpdateAnimBg="0"/>
      <p:bldP spid="11" grpId="1" bldLvl="0" autoUpdateAnimBg="0"/>
      <p:bldP spid="12" grpId="0"/>
      <p:bldP spid="13" grpId="0" animBg="1"/>
      <p:bldP spid="14" grpId="0" bldLvl="0" autoUpdateAnimBg="0"/>
      <p:bldP spid="14" grpId="1" bldLvl="0" autoUpdateAnimBg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14799" y="866274"/>
            <a:ext cx="4824663" cy="21055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383734" y="744837"/>
            <a:ext cx="4555728" cy="199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这样</a:t>
            </a:r>
            <a:r>
              <a:rPr lang="zh-CN" altLang="en-US" sz="2400" dirty="0" smtClean="0">
                <a:latin typeface="华文楷体"/>
                <a:ea typeface="华文楷体"/>
              </a:rPr>
              <a:t>说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这样</a:t>
            </a:r>
            <a:r>
              <a:rPr lang="zh-CN" altLang="en-US" sz="2400" dirty="0" smtClean="0">
                <a:latin typeface="华文楷体"/>
                <a:ea typeface="华文楷体"/>
              </a:rPr>
              <a:t>做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这样</a:t>
            </a:r>
            <a:r>
              <a:rPr lang="zh-CN" altLang="en-US" sz="2400" dirty="0" smtClean="0">
                <a:latin typeface="华文楷体"/>
                <a:ea typeface="华文楷体"/>
              </a:rPr>
              <a:t>的事情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这样</a:t>
            </a:r>
            <a:r>
              <a:rPr lang="zh-CN" altLang="en-US" sz="2400" dirty="0">
                <a:latin typeface="华文楷体"/>
                <a:ea typeface="华文楷体"/>
              </a:rPr>
              <a:t>的</a:t>
            </a:r>
            <a:r>
              <a:rPr lang="zh-CN" altLang="en-US" sz="2400" dirty="0" smtClean="0">
                <a:latin typeface="华文楷体"/>
                <a:ea typeface="华文楷体"/>
              </a:rPr>
              <a:t>事情很正常。</a:t>
            </a:r>
            <a:endParaRPr lang="en-US" altLang="zh-CN" sz="2400" dirty="0" smtClean="0">
              <a:latin typeface="华文楷体"/>
              <a:ea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/>
                <a:ea typeface="华文楷体"/>
              </a:rPr>
              <a:t>我</a:t>
            </a:r>
            <a:r>
              <a:rPr lang="zh-CN" altLang="en-US" sz="2400" dirty="0" smtClean="0">
                <a:latin typeface="华文楷体"/>
                <a:ea typeface="华文楷体"/>
              </a:rPr>
              <a:t>觉得你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这样做</a:t>
            </a:r>
            <a:r>
              <a:rPr lang="zh-CN" altLang="en-US" sz="2400" dirty="0" smtClean="0">
                <a:latin typeface="华文楷体"/>
                <a:ea typeface="华文楷体"/>
              </a:rPr>
              <a:t>不太好。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1445132" y="1098597"/>
            <a:ext cx="212824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qiē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zuǐ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shǒuzhǐ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tiǎn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gānjìng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zhèyàng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</a:rPr>
              <a:t>xīcān</a:t>
            </a:r>
            <a:endParaRPr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4779030"/>
            <a:ext cx="3368842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8715" y="1067020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手指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舔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干净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西餐</a:t>
            </a:r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auto">
          <a:xfrm>
            <a:off x="3573378" y="3515933"/>
            <a:ext cx="5570621" cy="162155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/>
        </p:nvSpPr>
        <p:spPr bwMode="auto">
          <a:xfrm>
            <a:off x="3630542" y="3578803"/>
            <a:ext cx="5513458" cy="199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</a:rPr>
              <a:t>   吃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西餐</a:t>
            </a:r>
            <a:r>
              <a:rPr lang="zh-CN" altLang="en-US" sz="2400" dirty="0" smtClean="0">
                <a:latin typeface="华文楷体"/>
                <a:ea typeface="华文楷体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用刀叉吃西餐</a:t>
            </a:r>
            <a:r>
              <a:rPr lang="en-US" altLang="zh-CN" sz="2400" dirty="0">
                <a:solidFill>
                  <a:srgbClr val="FF0000"/>
                </a:solidFill>
                <a:latin typeface="华文楷体"/>
                <a:ea typeface="华文楷体"/>
              </a:rPr>
              <a:t>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/>
                <a:ea typeface="华文楷体"/>
              </a:rPr>
              <a:t> </a:t>
            </a:r>
            <a:r>
              <a:rPr lang="en-US" altLang="zh-CN" sz="2400" dirty="0" smtClean="0">
                <a:latin typeface="华文楷体"/>
                <a:ea typeface="华文楷体"/>
              </a:rPr>
              <a:t> </a:t>
            </a:r>
            <a:r>
              <a:rPr lang="zh-CN" altLang="en-US" sz="2400" dirty="0">
                <a:latin typeface="华文楷体"/>
                <a:ea typeface="华文楷体"/>
              </a:rPr>
              <a:t>很多</a:t>
            </a:r>
            <a:r>
              <a:rPr lang="zh-CN" altLang="en-US" sz="2400" dirty="0" smtClean="0">
                <a:latin typeface="华文楷体"/>
                <a:ea typeface="华文楷体"/>
              </a:rPr>
              <a:t>中国的年轻人喜欢吃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西餐</a:t>
            </a:r>
            <a:r>
              <a:rPr lang="zh-CN" altLang="en-US" sz="2400" dirty="0" smtClean="0">
                <a:latin typeface="华文楷体"/>
                <a:ea typeface="华文楷体"/>
              </a:rPr>
              <a:t>  。</a:t>
            </a:r>
            <a:endParaRPr lang="en-US" altLang="zh-CN" sz="2400" dirty="0">
              <a:latin typeface="华文楷体"/>
              <a:ea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78687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0.00521 0.115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21510" grpId="0"/>
      <p:bldP spid="5127" grpId="0" animBg="1"/>
      <p:bldP spid="5127" grpId="1" animBg="1"/>
      <p:bldP spid="12" grpId="0"/>
      <p:bldP spid="13" grpId="0" animBg="1"/>
      <p:bldP spid="14" grpId="0" bldLvl="0" autoUpdateAnimBg="0"/>
      <p:bldP spid="14" grpId="1" bldLvl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0" y="102760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手指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舔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干净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这样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西餐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2978" y="1027607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看法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正常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筷子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刀叉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食物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盘子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299411" y="3934326"/>
            <a:ext cx="5317957" cy="2165685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6"/>
            <a:ext cx="8379555" cy="1138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我们把自己的看法说出来，你们会不高兴吗？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02160" y="2322747"/>
            <a:ext cx="749588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当然不会。我们常跟外国朋友在一起，知道不同国家的人有不同的习惯。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221" y="115235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21" y="236036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3652395" y="2702552"/>
            <a:ext cx="3404026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对我们来说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，这很正常。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516890" y="4003156"/>
            <a:ext cx="4992194" cy="191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对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日本人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来说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，汉字不难。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对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美国人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来说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，汉字很难。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年轻人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来说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，这个地方很有意思。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老人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来说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，这个地方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太吵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-0.375 0.0951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/>
      <p:bldP spid="12298" grpId="0"/>
      <p:bldP spid="15" grpId="0"/>
      <p:bldP spid="15" grpId="1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43382" y="974315"/>
            <a:ext cx="6482271" cy="8773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584182" y="1883729"/>
            <a:ext cx="8046980" cy="25799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60933" y="1181402"/>
            <a:ext cx="7293478" cy="59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不了解外国文化的人会怎么想呢？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23979" y="2283468"/>
            <a:ext cx="6975475" cy="178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些事儿他们会觉得很不习惯。比如说，中国人吃饭用筷子，西方人吃饭用刀叉。西方人把食物放在自己的盘子里，把大块切成小块，再把它送到嘴里。如果手指上有点儿食物，就舔手指，有的中国人看了也很不习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864" y="113173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97" y="2229639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94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12301" grpId="0" animBg="1"/>
      <p:bldP spid="12306" grpId="0"/>
      <p:bldP spid="1230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136488" y="770618"/>
            <a:ext cx="7672101" cy="144468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490371" y="2648488"/>
            <a:ext cx="5393071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69821" y="282488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啊。我们从小到大都这样做。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186" y="93974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1011467" y="984927"/>
            <a:ext cx="649682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用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刀叉吃饭，把手指上的食物舔干净，那是我们的好习惯。力波，你说是不是？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36488" y="4093119"/>
            <a:ext cx="7828417" cy="89953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854039" y="4278603"/>
            <a:ext cx="7293478" cy="98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可是在我们这儿，吃饭的时候舔手指不是好习惯。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8" y="424091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432" y="27692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434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2291" grpId="0" animBg="1"/>
      <p:bldP spid="12297" grpId="0"/>
      <p:bldP spid="30" grpId="0"/>
      <p:bldP spid="18" grpId="0" animBg="1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136488" y="770617"/>
            <a:ext cx="8273586" cy="16089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490371" y="2555746"/>
            <a:ext cx="8148303" cy="15373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69821" y="2732138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对，我就是入乡随俗：吃中餐的时候，我用筷子；吃西餐的时候，我用刀子、叉子。我觉得都很好。我爸爸妈妈他们也都是这样。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1011467" y="984927"/>
            <a:ext cx="73143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我看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应该入乡随俗。我们在国外的公共场所说话的声音要小一点儿；你们到中国人家里吃饭也不一定要舔手指。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36488" y="4333099"/>
            <a:ext cx="7491533" cy="89953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854039" y="4518583"/>
            <a:ext cx="7293478" cy="98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力波，把“入乡随俗”翻译成英语，该怎么说？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8" y="448089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432" y="2676510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98" y="108570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02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2291" grpId="0" animBg="1"/>
      <p:bldP spid="12297" grpId="0"/>
      <p:bldP spid="30" grpId="0"/>
      <p:bldP spid="18" grpId="0" animBg="1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552280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07510" y="1174720"/>
            <a:ext cx="6900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把“入乡随俗”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翻译成</a:t>
            </a:r>
            <a:r>
              <a:rPr lang="zh-CN" altLang="en-US" sz="3200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英语</a:t>
            </a:r>
            <a:endParaRPr lang="zh-CN" altLang="en-US" sz="3200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681163" y="1942027"/>
            <a:ext cx="6394283" cy="297180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      他  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看成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力波了。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力波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可能把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四点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听成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十点了。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林娜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“牛”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写成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“午”了。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请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把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      这句话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</a:rPr>
              <a:t>翻译成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    英语。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9" name="圆角矩形 3"/>
          <p:cNvSpPr>
            <a:spLocks noChangeArrowheads="1"/>
          </p:cNvSpPr>
          <p:nvPr/>
        </p:nvSpPr>
        <p:spPr bwMode="auto">
          <a:xfrm>
            <a:off x="1674854" y="5237748"/>
            <a:ext cx="6336924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761289" y="5301247"/>
            <a:ext cx="63141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    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把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O + V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成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+ O……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34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  <p:bldP spid="9" grpId="0" animBg="1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</a:t>
            </a:r>
            <a:r>
              <a:rPr lang="zh-CN" altLang="en-US" sz="4000" b="1" dirty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提示</a:t>
            </a: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77800" y="1119188"/>
            <a:ext cx="3154947" cy="4525963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应该是：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</a:t>
            </a:r>
            <a:r>
              <a:rPr lang="zh-CN" altLang="en-US" dirty="0" smtClean="0"/>
              <a:t>三点半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     304</a:t>
            </a:r>
            <a:r>
              <a:rPr lang="zh-CN" altLang="en-US" dirty="0" smtClean="0"/>
              <a:t>教室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    星期五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    丁力波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   </a:t>
            </a:r>
            <a:endParaRPr lang="en-US" altLang="zh-CN" dirty="0" smtClean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12" name="内容占位符 1"/>
          <p:cNvSpPr txBox="1">
            <a:spLocks/>
          </p:cNvSpPr>
          <p:nvPr/>
        </p:nvSpPr>
        <p:spPr bwMode="auto">
          <a:xfrm>
            <a:off x="3909929" y="1119188"/>
            <a:ext cx="315494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zh-CN" altLang="en-US" kern="0" dirty="0"/>
              <a:t>你以为</a:t>
            </a:r>
            <a:r>
              <a:rPr lang="zh-CN" altLang="en-US" kern="0" dirty="0" smtClean="0"/>
              <a:t>是：</a:t>
            </a:r>
            <a:endParaRPr lang="en-US" altLang="zh-CN" kern="0" dirty="0" smtClean="0"/>
          </a:p>
          <a:p>
            <a:pPr marL="0" indent="0">
              <a:buFontTx/>
              <a:buNone/>
            </a:pPr>
            <a:endParaRPr lang="en-US" altLang="zh-CN" kern="0" dirty="0" smtClean="0"/>
          </a:p>
          <a:p>
            <a:pPr marL="0" indent="0">
              <a:buFontTx/>
              <a:buNone/>
            </a:pPr>
            <a:r>
              <a:rPr lang="en-US" altLang="zh-CN" kern="0" dirty="0" smtClean="0"/>
              <a:t>      </a:t>
            </a:r>
            <a:r>
              <a:rPr lang="zh-CN" altLang="en-US" kern="0" dirty="0"/>
              <a:t>四</a:t>
            </a:r>
            <a:r>
              <a:rPr lang="zh-CN" altLang="en-US" kern="0" dirty="0" smtClean="0"/>
              <a:t>点半</a:t>
            </a:r>
            <a:endParaRPr lang="en-US" altLang="zh-CN" kern="0" dirty="0" smtClean="0"/>
          </a:p>
          <a:p>
            <a:pPr marL="0" indent="0">
              <a:buFontTx/>
              <a:buNone/>
            </a:pPr>
            <a:r>
              <a:rPr lang="en-US" altLang="zh-CN" kern="0" dirty="0" smtClean="0"/>
              <a:t>     403</a:t>
            </a:r>
            <a:r>
              <a:rPr lang="zh-CN" altLang="en-US" kern="0" dirty="0" smtClean="0"/>
              <a:t>教室</a:t>
            </a:r>
            <a:endParaRPr lang="en-US" altLang="zh-CN" kern="0" dirty="0" smtClean="0"/>
          </a:p>
          <a:p>
            <a:pPr marL="0" indent="0">
              <a:buFontTx/>
              <a:buNone/>
            </a:pPr>
            <a:r>
              <a:rPr lang="zh-CN" altLang="en-US" kern="0" dirty="0" smtClean="0"/>
              <a:t>     星期六</a:t>
            </a:r>
            <a:endParaRPr lang="en-US" altLang="zh-CN" kern="0" dirty="0" smtClean="0"/>
          </a:p>
          <a:p>
            <a:pPr marL="0" indent="0">
              <a:buFontTx/>
              <a:buNone/>
            </a:pPr>
            <a:r>
              <a:rPr lang="zh-CN" altLang="en-US" kern="0" dirty="0" smtClean="0"/>
              <a:t>     陆雨平</a:t>
            </a:r>
            <a:endParaRPr lang="en-US" altLang="zh-CN" kern="0" dirty="0" smtClean="0"/>
          </a:p>
          <a:p>
            <a:pPr marL="0" indent="0">
              <a:buFontTx/>
              <a:buNone/>
            </a:pPr>
            <a:r>
              <a:rPr lang="zh-CN" altLang="en-US" kern="0" dirty="0" smtClean="0"/>
              <a:t>    </a:t>
            </a:r>
            <a:endParaRPr lang="en-US" altLang="zh-CN" kern="0" dirty="0" smtClean="0"/>
          </a:p>
          <a:p>
            <a:pPr marL="0" indent="0">
              <a:buFontTx/>
              <a:buNone/>
            </a:pPr>
            <a:endParaRPr lang="zh-CN" altLang="en-US" kern="0" dirty="0"/>
          </a:p>
        </p:txBody>
      </p:sp>
    </p:spTree>
    <p:extLst>
      <p:ext uri="{BB962C8B-B14F-4D97-AF65-F5344CB8AC3E}">
        <p14:creationId xmlns:p14="http://schemas.microsoft.com/office/powerpoint/2010/main" val="13103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45383" y="1314304"/>
            <a:ext cx="4298617" cy="248990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24932" y="1211742"/>
            <a:ext cx="4119068" cy="23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等一下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小一点儿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对不起，请您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等一下。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这件衣服有点儿小，有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一点儿的吗？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18078"/>
            <a:ext cx="3862137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rù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fúwùyuán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diǎnxin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cháguǎn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liǎojiě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入乡随俗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服务员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点心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茶馆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了解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755770" y="4133384"/>
            <a:ext cx="4337809" cy="17240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845383" y="4301509"/>
            <a:ext cx="4303438" cy="210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一家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茶馆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去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茶馆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喝茶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这家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茶馆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的点心很好吃。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057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935157" y="1144494"/>
            <a:ext cx="4298617" cy="526741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24931" y="1144493"/>
            <a:ext cx="4119068" cy="435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了解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    非常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了解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对</a:t>
            </a: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很了解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向他的朋友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解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一下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我是他的好朋友，我非常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解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我的老师非常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了解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中国历史。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来中国以前，你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对中国的情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况了解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吗？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5256631"/>
            <a:ext cx="3765884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49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rù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xiāng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fúwùyuán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diǎnxin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cháguǎn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liǎojiě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0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入乡随俗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服务员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点心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茶馆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了解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014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54131" y="927100"/>
            <a:ext cx="4705648" cy="235752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33680" y="984249"/>
            <a:ext cx="461032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不同的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这儿的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风俗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了解这里的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风俗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我对这里的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风俗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很感兴趣。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984249"/>
            <a:ext cx="3850105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9" y="920750"/>
            <a:ext cx="1712862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rènao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shuōhuà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shēngyīn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1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风俗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热闹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说话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声音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354131" y="3393168"/>
            <a:ext cx="4705648" cy="28391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463340" y="3463601"/>
            <a:ext cx="468066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热闹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喜欢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热闹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的地方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年轻人一般都喜欢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热闹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的地方。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  这条街上有很多饭店，晚上非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常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热闹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198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79119" y="771592"/>
            <a:ext cx="4705648" cy="29591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22315" y="652181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喜欢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说话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说一会儿话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的朋友是一个喜欢安静的人，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不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爱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说话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下课后，我跟朋友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说了一会儿 </a:t>
            </a: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话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就回家了。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374717"/>
            <a:ext cx="4065373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9" y="920750"/>
            <a:ext cx="1712862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rènao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shuōhuà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shēngyīn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1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风俗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热闹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说话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声音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354131" y="3886200"/>
            <a:ext cx="4705648" cy="23461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379119" y="3909731"/>
            <a:ext cx="468066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音乐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声音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声音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很大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玛丽说话的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声音很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好听。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声音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太小了，我听不清楚。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352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79119" y="771592"/>
            <a:ext cx="4705648" cy="298263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22315" y="652181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热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漂亮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便宜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 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了解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昨天天气很热，今天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更热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来中国以后，我对中国的文化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更了解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340" y="3886200"/>
            <a:ext cx="3361597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9" y="920750"/>
            <a:ext cx="1712862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fēngsú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rènao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shuōhuà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shēngyīn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zuì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1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风俗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热闹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说话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声音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354131" y="3886200"/>
            <a:ext cx="4705648" cy="25867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522315" y="3754223"/>
            <a:ext cx="4537464" cy="201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 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热闹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有名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 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感兴趣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这个茶馆的点心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最有名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最喜欢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了解不同地方的风俗。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331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379119" y="771592"/>
            <a:ext cx="4705648" cy="13579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22315" y="652181"/>
            <a:ext cx="4610320" cy="30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京剧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舞台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在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舞台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上表演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他非常喜欢在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舞台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上表演。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920749"/>
            <a:ext cx="3705726" cy="70017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907668" y="920750"/>
            <a:ext cx="2182693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wǔtái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chǎngsuǒ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fāxiàn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yìbiān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yìbiān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……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5706" y="920751"/>
            <a:ext cx="1900321" cy="43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舞台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场所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发现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一边</a:t>
            </a:r>
            <a:r>
              <a:rPr kumimoji="0" lang="en-US" altLang="zh-CN" sz="2800" b="1" dirty="0" smtClean="0"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354131" y="2557613"/>
            <a:ext cx="4705648" cy="23461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379119" y="2581144"/>
            <a:ext cx="468066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家 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东西    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到卧室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这个周末我要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搬家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请把这张桌子搬到书房。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44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00035 0.1030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4387</TotalTime>
  <Pages>0</Pages>
  <Words>2326</Words>
  <Characters>0</Characters>
  <Application>Microsoft Office PowerPoint</Application>
  <DocSecurity>0</DocSecurity>
  <PresentationFormat>全屏显示(4:3)</PresentationFormat>
  <Lines>0</Lines>
  <Paragraphs>592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2" baseType="lpstr">
      <vt:lpstr>Arial</vt:lpstr>
      <vt:lpstr>GB Pinyinok-D</vt:lpstr>
      <vt:lpstr>华文仿宋</vt:lpstr>
      <vt:lpstr>Wingdings</vt:lpstr>
      <vt:lpstr>楷体</vt:lpstr>
      <vt:lpstr>宋体</vt:lpstr>
      <vt:lpstr>微软雅黑</vt:lpstr>
      <vt:lpstr>华文楷体</vt:lpstr>
      <vt:lpstr>GB Pinyinok-B</vt:lpstr>
      <vt:lpstr>Calibri</vt:lpstr>
      <vt:lpstr>Britannic Bold</vt:lpstr>
      <vt:lpstr>华文隶书</vt:lpstr>
      <vt:lpstr>默认设计模板</vt:lpstr>
      <vt:lpstr>第二十七课  入乡随俗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fengi</cp:lastModifiedBy>
  <cp:revision>330</cp:revision>
  <dcterms:created xsi:type="dcterms:W3CDTF">2015-09-28T12:25:20Z</dcterms:created>
  <dcterms:modified xsi:type="dcterms:W3CDTF">2016-09-19T01:57:15Z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